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0"/>
  </p:notesMasterIdLst>
  <p:sldIdLst>
    <p:sldId id="266" r:id="rId2"/>
    <p:sldId id="708" r:id="rId3"/>
    <p:sldId id="518" r:id="rId4"/>
    <p:sldId id="564" r:id="rId5"/>
    <p:sldId id="709" r:id="rId6"/>
    <p:sldId id="634" r:id="rId7"/>
    <p:sldId id="711" r:id="rId8"/>
    <p:sldId id="710" r:id="rId9"/>
    <p:sldId id="719" r:id="rId10"/>
    <p:sldId id="712" r:id="rId11"/>
    <p:sldId id="662" r:id="rId12"/>
    <p:sldId id="686" r:id="rId13"/>
    <p:sldId id="687" r:id="rId14"/>
    <p:sldId id="720" r:id="rId15"/>
    <p:sldId id="713" r:id="rId16"/>
    <p:sldId id="663" r:id="rId17"/>
    <p:sldId id="688" r:id="rId18"/>
    <p:sldId id="721" r:id="rId19"/>
    <p:sldId id="714" r:id="rId20"/>
    <p:sldId id="689" r:id="rId21"/>
    <p:sldId id="690" r:id="rId22"/>
    <p:sldId id="691" r:id="rId23"/>
    <p:sldId id="667" r:id="rId24"/>
    <p:sldId id="722" r:id="rId25"/>
    <p:sldId id="715" r:id="rId26"/>
    <p:sldId id="716" r:id="rId27"/>
    <p:sldId id="723" r:id="rId28"/>
    <p:sldId id="717" r:id="rId29"/>
    <p:sldId id="718" r:id="rId30"/>
    <p:sldId id="519" r:id="rId31"/>
    <p:sldId id="633" r:id="rId32"/>
    <p:sldId id="675" r:id="rId33"/>
    <p:sldId id="676" r:id="rId34"/>
    <p:sldId id="668" r:id="rId35"/>
    <p:sldId id="635" r:id="rId36"/>
    <p:sldId id="636" r:id="rId37"/>
    <p:sldId id="637" r:id="rId38"/>
    <p:sldId id="648" r:id="rId39"/>
    <p:sldId id="696" r:id="rId40"/>
    <p:sldId id="320" r:id="rId41"/>
    <p:sldId id="700" r:id="rId42"/>
    <p:sldId id="736" r:id="rId43"/>
    <p:sldId id="639" r:id="rId44"/>
    <p:sldId id="669" r:id="rId45"/>
    <p:sldId id="638" r:id="rId46"/>
    <p:sldId id="724" r:id="rId47"/>
    <p:sldId id="702" r:id="rId48"/>
    <p:sldId id="725" r:id="rId49"/>
    <p:sldId id="640" r:id="rId50"/>
    <p:sldId id="641" r:id="rId51"/>
    <p:sldId id="737" r:id="rId52"/>
    <p:sldId id="738" r:id="rId53"/>
    <p:sldId id="726" r:id="rId54"/>
    <p:sldId id="727" r:id="rId55"/>
    <p:sldId id="735" r:id="rId56"/>
    <p:sldId id="731" r:id="rId57"/>
    <p:sldId id="734" r:id="rId58"/>
    <p:sldId id="733" r:id="rId59"/>
    <p:sldId id="692" r:id="rId60"/>
    <p:sldId id="694" r:id="rId61"/>
    <p:sldId id="695" r:id="rId62"/>
    <p:sldId id="693" r:id="rId63"/>
    <p:sldId id="520" r:id="rId64"/>
    <p:sldId id="699" r:id="rId65"/>
    <p:sldId id="642" r:id="rId66"/>
    <p:sldId id="643" r:id="rId67"/>
    <p:sldId id="644" r:id="rId68"/>
    <p:sldId id="701" r:id="rId69"/>
    <p:sldId id="650" r:id="rId70"/>
    <p:sldId id="651" r:id="rId71"/>
    <p:sldId id="670" r:id="rId72"/>
    <p:sldId id="652" r:id="rId73"/>
    <p:sldId id="653" r:id="rId74"/>
    <p:sldId id="521" r:id="rId75"/>
    <p:sldId id="739" r:id="rId76"/>
    <p:sldId id="753" r:id="rId77"/>
    <p:sldId id="665" r:id="rId78"/>
    <p:sldId id="645" r:id="rId79"/>
    <p:sldId id="740" r:id="rId80"/>
    <p:sldId id="741" r:id="rId81"/>
    <p:sldId id="742" r:id="rId82"/>
    <p:sldId id="743" r:id="rId83"/>
    <p:sldId id="744" r:id="rId84"/>
    <p:sldId id="745" r:id="rId85"/>
    <p:sldId id="703" r:id="rId86"/>
    <p:sldId id="747" r:id="rId87"/>
    <p:sldId id="748" r:id="rId88"/>
    <p:sldId id="680" r:id="rId89"/>
    <p:sldId id="681" r:id="rId90"/>
    <p:sldId id="682" r:id="rId91"/>
    <p:sldId id="677" r:id="rId92"/>
    <p:sldId id="655" r:id="rId93"/>
    <p:sldId id="704" r:id="rId94"/>
    <p:sldId id="749" r:id="rId95"/>
    <p:sldId id="750" r:id="rId96"/>
    <p:sldId id="751" r:id="rId97"/>
    <p:sldId id="705" r:id="rId98"/>
    <p:sldId id="746" r:id="rId99"/>
    <p:sldId id="755" r:id="rId100"/>
    <p:sldId id="754" r:id="rId101"/>
    <p:sldId id="756" r:id="rId102"/>
    <p:sldId id="646" r:id="rId103"/>
    <p:sldId id="752" r:id="rId104"/>
    <p:sldId id="757" r:id="rId105"/>
    <p:sldId id="758" r:id="rId106"/>
    <p:sldId id="759" r:id="rId107"/>
    <p:sldId id="760" r:id="rId108"/>
    <p:sldId id="761" r:id="rId109"/>
  </p:sldIdLst>
  <p:sldSz cx="9144000" cy="6858000" type="screen4x3"/>
  <p:notesSz cx="6858000" cy="9240838"/>
  <p:defaultTextStyle>
    <a:defPPr>
      <a:defRPr lang="en-US"/>
    </a:defPPr>
    <a:lvl1pPr algn="l" rtl="0" fontAlgn="base">
      <a:spcBef>
        <a:spcPct val="0"/>
      </a:spcBef>
      <a:spcAft>
        <a:spcPct val="0"/>
      </a:spcAft>
      <a:defRPr kern="1200">
        <a:solidFill>
          <a:schemeClr val="tx1"/>
        </a:solidFill>
        <a:latin typeface="Arial" charset="0"/>
        <a:ea typeface="ＭＳ Ｐゴシック" pitchFamily="1"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1"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 charset="-128"/>
        <a:cs typeface="+mn-cs"/>
      </a:defRPr>
    </a:lvl5pPr>
    <a:lvl6pPr marL="2286000" algn="l" defTabSz="914400" rtl="0" eaLnBrk="1" latinLnBrk="0" hangingPunct="1">
      <a:defRPr kern="1200">
        <a:solidFill>
          <a:schemeClr val="tx1"/>
        </a:solidFill>
        <a:latin typeface="Arial" charset="0"/>
        <a:ea typeface="ＭＳ Ｐゴシック" pitchFamily="1" charset="-128"/>
        <a:cs typeface="+mn-cs"/>
      </a:defRPr>
    </a:lvl6pPr>
    <a:lvl7pPr marL="2743200" algn="l" defTabSz="914400" rtl="0" eaLnBrk="1" latinLnBrk="0" hangingPunct="1">
      <a:defRPr kern="1200">
        <a:solidFill>
          <a:schemeClr val="tx1"/>
        </a:solidFill>
        <a:latin typeface="Arial" charset="0"/>
        <a:ea typeface="ＭＳ Ｐゴシック" pitchFamily="1" charset="-128"/>
        <a:cs typeface="+mn-cs"/>
      </a:defRPr>
    </a:lvl7pPr>
    <a:lvl8pPr marL="3200400" algn="l" defTabSz="914400" rtl="0" eaLnBrk="1" latinLnBrk="0" hangingPunct="1">
      <a:defRPr kern="1200">
        <a:solidFill>
          <a:schemeClr val="tx1"/>
        </a:solidFill>
        <a:latin typeface="Arial" charset="0"/>
        <a:ea typeface="ＭＳ Ｐゴシック" pitchFamily="1" charset="-128"/>
        <a:cs typeface="+mn-cs"/>
      </a:defRPr>
    </a:lvl8pPr>
    <a:lvl9pPr marL="3657600" algn="l" defTabSz="914400" rtl="0" eaLnBrk="1" latinLnBrk="0" hangingPunct="1">
      <a:defRPr kern="1200">
        <a:solidFill>
          <a:schemeClr val="tx1"/>
        </a:solidFill>
        <a:latin typeface="Arial" charset="0"/>
        <a:ea typeface="ＭＳ Ｐゴシック"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11">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E7F6"/>
    <a:srgbClr val="F3F6FB"/>
    <a:srgbClr val="F7994B"/>
    <a:srgbClr val="FCDBC0"/>
    <a:srgbClr val="FDE4CF"/>
    <a:srgbClr val="FBCF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251" autoAdjust="0"/>
  </p:normalViewPr>
  <p:slideViewPr>
    <p:cSldViewPr>
      <p:cViewPr varScale="1">
        <p:scale>
          <a:sx n="76" d="100"/>
          <a:sy n="76" d="100"/>
        </p:scale>
        <p:origin x="1014" y="84"/>
      </p:cViewPr>
      <p:guideLst>
        <p:guide orient="horz" pos="2160"/>
        <p:guide pos="2880"/>
      </p:guideLst>
    </p:cSldViewPr>
  </p:slideViewPr>
  <p:notesTextViewPr>
    <p:cViewPr>
      <p:scale>
        <a:sx n="100" d="100"/>
        <a:sy n="100" d="100"/>
      </p:scale>
      <p:origin x="0" y="0"/>
    </p:cViewPr>
  </p:notesTextViewPr>
  <p:sorterViewPr>
    <p:cViewPr>
      <p:scale>
        <a:sx n="80" d="100"/>
        <a:sy n="80" d="100"/>
      </p:scale>
      <p:origin x="0" y="7068"/>
    </p:cViewPr>
  </p:sorterViewPr>
  <p:notesViewPr>
    <p:cSldViewPr>
      <p:cViewPr varScale="1">
        <p:scale>
          <a:sx n="81" d="100"/>
          <a:sy n="81" d="100"/>
        </p:scale>
        <p:origin x="-2040" y="-96"/>
      </p:cViewPr>
      <p:guideLst>
        <p:guide orient="horz" pos="2911"/>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2042"/>
          </a:xfrm>
          <a:prstGeom prst="rect">
            <a:avLst/>
          </a:prstGeom>
        </p:spPr>
        <p:txBody>
          <a:bodyPr vert="horz" lIns="91440" tIns="45720" rIns="91440" bIns="45720" rtlCol="0"/>
          <a:lstStyle>
            <a:lvl1pPr algn="l">
              <a:defRPr sz="1200">
                <a:latin typeface="Arial" charset="0"/>
                <a:ea typeface="+mn-ea"/>
              </a:defRPr>
            </a:lvl1pPr>
          </a:lstStyle>
          <a:p>
            <a:pPr>
              <a:defRPr/>
            </a:pPr>
            <a:endParaRPr lang="en-US"/>
          </a:p>
        </p:txBody>
      </p:sp>
      <p:sp>
        <p:nvSpPr>
          <p:cNvPr id="3" name="Date Placeholder 2"/>
          <p:cNvSpPr>
            <a:spLocks noGrp="1"/>
          </p:cNvSpPr>
          <p:nvPr>
            <p:ph type="dt" idx="1"/>
          </p:nvPr>
        </p:nvSpPr>
        <p:spPr>
          <a:xfrm>
            <a:off x="3884613" y="0"/>
            <a:ext cx="2971800" cy="462042"/>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D5E884EA-D469-4AB8-AAF7-508F93EF5423}" type="datetime1">
              <a:rPr lang="en-US"/>
              <a:pPr/>
              <a:t>2/21/2017</a:t>
            </a:fld>
            <a:endParaRPr lang="en-US"/>
          </a:p>
        </p:txBody>
      </p:sp>
      <p:sp>
        <p:nvSpPr>
          <p:cNvPr id="4" name="Slide Image Placeholder 3"/>
          <p:cNvSpPr>
            <a:spLocks noGrp="1" noRot="1" noChangeAspect="1"/>
          </p:cNvSpPr>
          <p:nvPr>
            <p:ph type="sldImg" idx="2"/>
          </p:nvPr>
        </p:nvSpPr>
        <p:spPr>
          <a:xfrm>
            <a:off x="1120775" y="693738"/>
            <a:ext cx="4616450" cy="3463925"/>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89398"/>
            <a:ext cx="5486400" cy="4158377"/>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777192"/>
            <a:ext cx="2971800" cy="462042"/>
          </a:xfrm>
          <a:prstGeom prst="rect">
            <a:avLst/>
          </a:prstGeom>
        </p:spPr>
        <p:txBody>
          <a:bodyPr vert="horz" lIns="91440" tIns="45720" rIns="91440" bIns="45720" rtlCol="0" anchor="b"/>
          <a:lstStyle>
            <a:lvl1pPr algn="l">
              <a:defRPr sz="1200">
                <a:latin typeface="Arial" charset="0"/>
                <a:ea typeface="+mn-ea"/>
              </a:defRPr>
            </a:lvl1pPr>
          </a:lstStyle>
          <a:p>
            <a:pPr>
              <a:defRPr/>
            </a:pPr>
            <a:endParaRPr lang="en-US"/>
          </a:p>
        </p:txBody>
      </p:sp>
      <p:sp>
        <p:nvSpPr>
          <p:cNvPr id="7" name="Slide Number Placeholder 6"/>
          <p:cNvSpPr>
            <a:spLocks noGrp="1"/>
          </p:cNvSpPr>
          <p:nvPr>
            <p:ph type="sldNum" sz="quarter" idx="5"/>
          </p:nvPr>
        </p:nvSpPr>
        <p:spPr>
          <a:xfrm>
            <a:off x="3884613" y="8777192"/>
            <a:ext cx="2971800" cy="46204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3893FDC2-2918-4974-B6BC-8E949CA7D24B}"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93FDC2-2918-4974-B6BC-8E949CA7D24B}" type="slidenum">
              <a:rPr lang="en-US" smtClean="0"/>
              <a:pPr/>
              <a:t>1</a:t>
            </a:fld>
            <a:endParaRPr lang="en-US"/>
          </a:p>
        </p:txBody>
      </p:sp>
    </p:spTree>
    <p:extLst>
      <p:ext uri="{BB962C8B-B14F-4D97-AF65-F5344CB8AC3E}">
        <p14:creationId xmlns:p14="http://schemas.microsoft.com/office/powerpoint/2010/main" val="2370185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AEEFBC7-868F-42DD-96D4-589B0581BD54}" type="slidenum">
              <a:rPr lang="en-US" altLang="en-US" smtClean="0"/>
              <a:pPr/>
              <a:t>10</a:t>
            </a:fld>
            <a:endParaRPr lang="en-US" altLang="en-US" smtClean="0"/>
          </a:p>
        </p:txBody>
      </p:sp>
      <p:sp>
        <p:nvSpPr>
          <p:cNvPr id="24579" name="Rectangle 2"/>
          <p:cNvSpPr>
            <a:spLocks noGrp="1" noRot="1" noChangeAspect="1" noChangeArrowheads="1" noTextEdit="1"/>
          </p:cNvSpPr>
          <p:nvPr>
            <p:ph type="sldImg"/>
          </p:nvPr>
        </p:nvSpPr>
        <p:spPr>
          <a:xfrm>
            <a:off x="1141413" y="684213"/>
            <a:ext cx="4576762" cy="3432175"/>
          </a:xfrm>
          <a:ln/>
        </p:spPr>
      </p:sp>
      <p:sp>
        <p:nvSpPr>
          <p:cNvPr id="24580" name="Rectangle 3"/>
          <p:cNvSpPr>
            <a:spLocks noGrp="1" noChangeArrowheads="1"/>
          </p:cNvSpPr>
          <p:nvPr>
            <p:ph type="body" idx="1"/>
          </p:nvPr>
        </p:nvSpPr>
        <p:spPr>
          <a:xfrm>
            <a:off x="685800" y="4343400"/>
            <a:ext cx="5486400" cy="4116388"/>
          </a:xfrm>
          <a:noFill/>
        </p:spPr>
        <p:txBody>
          <a:bodyPr/>
          <a:lstStyle/>
          <a:p>
            <a:endParaRPr lang="en-US" altLang="en-US" smtClean="0"/>
          </a:p>
        </p:txBody>
      </p:sp>
    </p:spTree>
    <p:extLst>
      <p:ext uri="{BB962C8B-B14F-4D97-AF65-F5344CB8AC3E}">
        <p14:creationId xmlns:p14="http://schemas.microsoft.com/office/powerpoint/2010/main" val="3114583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latin typeface="+mn-lt"/>
                <a:ea typeface="ＭＳ Ｐゴシック" pitchFamily="1" charset="-128"/>
                <a:cs typeface="+mn-cs"/>
              </a:rPr>
              <a:t>William James (psychologist) and Carl Lange’s (physiologist) theory</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Commonsense view is backwards</a:t>
            </a:r>
          </a:p>
          <a:p>
            <a:pPr lvl="0">
              <a:buFont typeface="Arial" pitchFamily="34" charset="0"/>
              <a:buChar char="•"/>
            </a:pPr>
            <a:r>
              <a:rPr lang="en-US" sz="1200" kern="1200" dirty="0" smtClean="0">
                <a:solidFill>
                  <a:schemeClr val="tx1"/>
                </a:solidFill>
                <a:latin typeface="+mn-lt"/>
                <a:ea typeface="ＭＳ Ｐゴシック" pitchFamily="1" charset="-128"/>
                <a:cs typeface="+mn-cs"/>
              </a:rPr>
              <a:t>Feeling of fear followed your body’s response to a car skidding on a slippery road</a:t>
            </a:r>
          </a:p>
          <a:p>
            <a:pPr lvl="0">
              <a:buFont typeface="Arial" pitchFamily="34" charset="0"/>
              <a:buChar char="•"/>
            </a:pPr>
            <a:r>
              <a:rPr lang="en-US" sz="1200" b="1" kern="1200" dirty="0" smtClean="0">
                <a:solidFill>
                  <a:schemeClr val="tx1"/>
                </a:solidFill>
                <a:latin typeface="+mn-lt"/>
                <a:ea typeface="ＭＳ Ｐゴシック" pitchFamily="1" charset="-128"/>
                <a:cs typeface="+mn-cs"/>
              </a:rPr>
              <a:t>James-Lange theory</a:t>
            </a:r>
            <a:r>
              <a:rPr lang="en-US" sz="1200" kern="1200" dirty="0" smtClean="0">
                <a:solidFill>
                  <a:schemeClr val="tx1"/>
                </a:solidFill>
                <a:latin typeface="+mn-lt"/>
                <a:ea typeface="ＭＳ Ｐゴシック" pitchFamily="1" charset="-128"/>
                <a:cs typeface="+mn-cs"/>
              </a:rPr>
              <a:t>—first comes a distinct physiological response, then comes our experienced emotion</a:t>
            </a:r>
          </a:p>
          <a:p>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latin typeface="+mn-lt"/>
                <a:ea typeface="ＭＳ Ｐゴシック" pitchFamily="1" charset="-128"/>
                <a:cs typeface="+mn-cs"/>
              </a:rPr>
              <a:t>William James (psychologist) and Carl Lange’s (physiologist) theory</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Commonsense view is backwards</a:t>
            </a:r>
          </a:p>
          <a:p>
            <a:pPr lvl="0">
              <a:buFont typeface="Arial" pitchFamily="34" charset="0"/>
              <a:buChar char="•"/>
            </a:pPr>
            <a:r>
              <a:rPr lang="en-US" sz="1200" kern="1200" dirty="0" smtClean="0">
                <a:solidFill>
                  <a:schemeClr val="tx1"/>
                </a:solidFill>
                <a:latin typeface="+mn-lt"/>
                <a:ea typeface="ＭＳ Ｐゴシック" pitchFamily="1" charset="-128"/>
                <a:cs typeface="+mn-cs"/>
              </a:rPr>
              <a:t>Feeling of fear followed your body’s response to a car skidding on a slippery road</a:t>
            </a:r>
          </a:p>
          <a:p>
            <a:pPr lvl="0">
              <a:buFont typeface="Arial" pitchFamily="34" charset="0"/>
              <a:buChar char="•"/>
            </a:pPr>
            <a:r>
              <a:rPr lang="en-US" sz="1200" b="1" kern="1200" dirty="0" smtClean="0">
                <a:solidFill>
                  <a:schemeClr val="tx1"/>
                </a:solidFill>
                <a:latin typeface="+mn-lt"/>
                <a:ea typeface="ＭＳ Ｐゴシック" pitchFamily="1" charset="-128"/>
                <a:cs typeface="+mn-cs"/>
              </a:rPr>
              <a:t>James-Lange theory</a:t>
            </a:r>
            <a:r>
              <a:rPr lang="en-US" sz="1200" kern="1200" dirty="0" smtClean="0">
                <a:solidFill>
                  <a:schemeClr val="tx1"/>
                </a:solidFill>
                <a:latin typeface="+mn-lt"/>
                <a:ea typeface="ＭＳ Ｐゴシック" pitchFamily="1" charset="-128"/>
                <a:cs typeface="+mn-cs"/>
              </a:rPr>
              <a:t>—first comes a distinct physiological response, then comes our experienced emotion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latin typeface="+mn-lt"/>
                <a:ea typeface="ＭＳ Ｐゴシック" pitchFamily="1" charset="-128"/>
                <a:cs typeface="+mn-cs"/>
              </a:rPr>
              <a:t>William James (psychologist) and Carl Lange’s (physiologist) theory</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Commonsense view is backwards</a:t>
            </a:r>
          </a:p>
          <a:p>
            <a:pPr lvl="0">
              <a:buFont typeface="Arial" pitchFamily="34" charset="0"/>
              <a:buChar char="•"/>
            </a:pPr>
            <a:r>
              <a:rPr lang="en-US" sz="1200" kern="1200" dirty="0" smtClean="0">
                <a:solidFill>
                  <a:schemeClr val="tx1"/>
                </a:solidFill>
                <a:latin typeface="+mn-lt"/>
                <a:ea typeface="ＭＳ Ｐゴシック" pitchFamily="1" charset="-128"/>
                <a:cs typeface="+mn-cs"/>
              </a:rPr>
              <a:t>Feeling of fear followed your body’s response to a car skidding on a slippery road</a:t>
            </a:r>
          </a:p>
          <a:p>
            <a:pPr lvl="0">
              <a:buFont typeface="Arial" pitchFamily="34" charset="0"/>
              <a:buChar char="•"/>
            </a:pPr>
            <a:r>
              <a:rPr lang="en-US" sz="1200" b="1" kern="1200" dirty="0" smtClean="0">
                <a:solidFill>
                  <a:schemeClr val="tx1"/>
                </a:solidFill>
                <a:latin typeface="+mn-lt"/>
                <a:ea typeface="ＭＳ Ｐゴシック" pitchFamily="1" charset="-128"/>
                <a:cs typeface="+mn-cs"/>
              </a:rPr>
              <a:t>James-Lange theory</a:t>
            </a:r>
            <a:r>
              <a:rPr lang="en-US" sz="1200" kern="1200" dirty="0" smtClean="0">
                <a:solidFill>
                  <a:schemeClr val="tx1"/>
                </a:solidFill>
                <a:latin typeface="+mn-lt"/>
                <a:ea typeface="ＭＳ Ｐゴシック" pitchFamily="1" charset="-128"/>
                <a:cs typeface="+mn-cs"/>
              </a:rPr>
              <a:t>—first comes a distinct physiological response, then comes our experienced emotion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93FDC2-2918-4974-B6BC-8E949CA7D24B}" type="slidenum">
              <a:rPr lang="en-US" smtClean="0"/>
              <a:pPr/>
              <a:t>14</a:t>
            </a:fld>
            <a:endParaRPr lang="en-US"/>
          </a:p>
        </p:txBody>
      </p:sp>
    </p:spTree>
    <p:extLst>
      <p:ext uri="{BB962C8B-B14F-4D97-AF65-F5344CB8AC3E}">
        <p14:creationId xmlns:p14="http://schemas.microsoft.com/office/powerpoint/2010/main" val="1697051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27F7C7A-11C7-414F-B79B-656DE35693D6}" type="slidenum">
              <a:rPr lang="en-US" altLang="en-US" smtClean="0"/>
              <a:pPr/>
              <a:t>15</a:t>
            </a:fld>
            <a:endParaRPr lang="en-US" altLang="en-US" smtClean="0"/>
          </a:p>
        </p:txBody>
      </p:sp>
      <p:sp>
        <p:nvSpPr>
          <p:cNvPr id="47107" name="Rectangle 2"/>
          <p:cNvSpPr>
            <a:spLocks noGrp="1" noRot="1" noChangeAspect="1" noChangeArrowheads="1" noTextEdit="1"/>
          </p:cNvSpPr>
          <p:nvPr>
            <p:ph type="sldImg"/>
          </p:nvPr>
        </p:nvSpPr>
        <p:spPr>
          <a:xfrm>
            <a:off x="1141413" y="684213"/>
            <a:ext cx="4576762" cy="3432175"/>
          </a:xfrm>
          <a:ln/>
        </p:spPr>
      </p:sp>
      <p:sp>
        <p:nvSpPr>
          <p:cNvPr id="47108" name="Rectangle 3"/>
          <p:cNvSpPr>
            <a:spLocks noGrp="1" noChangeArrowheads="1"/>
          </p:cNvSpPr>
          <p:nvPr>
            <p:ph type="body" idx="1"/>
          </p:nvPr>
        </p:nvSpPr>
        <p:spPr>
          <a:xfrm>
            <a:off x="685800" y="4343400"/>
            <a:ext cx="5486400" cy="4116388"/>
          </a:xfrm>
          <a:noFill/>
        </p:spPr>
        <p:txBody>
          <a:bodyPr/>
          <a:lstStyle/>
          <a:p>
            <a:r>
              <a:rPr lang="en-US" altLang="en-US" smtClean="0"/>
              <a:t>1) Cannon suggested that body’s responses were not distinct enough to evoke different emotions. 2) Physiological responses seemed too slow to trigger sudden emotions.</a:t>
            </a:r>
          </a:p>
        </p:txBody>
      </p:sp>
    </p:spTree>
    <p:extLst>
      <p:ext uri="{BB962C8B-B14F-4D97-AF65-F5344CB8AC3E}">
        <p14:creationId xmlns:p14="http://schemas.microsoft.com/office/powerpoint/2010/main" val="4050648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latin typeface="+mn-lt"/>
                <a:ea typeface="ＭＳ Ｐゴシック" pitchFamily="1" charset="-128"/>
                <a:cs typeface="+mn-cs"/>
              </a:rPr>
              <a:t>Walter Cannon (physiologist) and Philip Bard (physiologist)</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Cannon thought the body’s responses were not distinct enough to evoke the different emotions</a:t>
            </a:r>
          </a:p>
          <a:p>
            <a:pPr lvl="1">
              <a:buFont typeface="Arial" pitchFamily="34" charset="0"/>
              <a:buChar char="•"/>
            </a:pPr>
            <a:r>
              <a:rPr lang="en-US" sz="1200" kern="1200" dirty="0" smtClean="0">
                <a:solidFill>
                  <a:schemeClr val="tx1"/>
                </a:solidFill>
                <a:latin typeface="+mn-lt"/>
                <a:ea typeface="ＭＳ Ｐゴシック" pitchFamily="1" charset="-128"/>
                <a:cs typeface="+mn-cs"/>
              </a:rPr>
              <a:t>Changes in heart rate, perspiration and body temperature seemed too slow to trigger sudden emotion</a:t>
            </a:r>
          </a:p>
          <a:p>
            <a:pPr lvl="0">
              <a:buFont typeface="Arial" pitchFamily="34" charset="0"/>
              <a:buChar char="•"/>
            </a:pPr>
            <a:r>
              <a:rPr lang="en-US" sz="1200" kern="1200" dirty="0" smtClean="0">
                <a:solidFill>
                  <a:schemeClr val="tx1"/>
                </a:solidFill>
                <a:latin typeface="+mn-lt"/>
                <a:ea typeface="ＭＳ Ｐゴシック" pitchFamily="1" charset="-128"/>
                <a:cs typeface="+mn-cs"/>
              </a:rPr>
              <a:t>Physiological arousal and emotions occur simultaneously</a:t>
            </a:r>
          </a:p>
          <a:p>
            <a:pPr lvl="0">
              <a:buFont typeface="Arial" pitchFamily="34" charset="0"/>
              <a:buChar char="•"/>
            </a:pPr>
            <a:r>
              <a:rPr lang="en-US" sz="1200" b="1" kern="1200" dirty="0" smtClean="0">
                <a:solidFill>
                  <a:schemeClr val="tx1"/>
                </a:solidFill>
                <a:latin typeface="+mn-lt"/>
                <a:ea typeface="ＭＳ Ｐゴシック" pitchFamily="1" charset="-128"/>
                <a:cs typeface="+mn-cs"/>
              </a:rPr>
              <a:t>Cannon-Bard theory</a:t>
            </a:r>
            <a:r>
              <a:rPr lang="en-US" sz="1200" kern="1200" dirty="0" smtClean="0">
                <a:solidFill>
                  <a:schemeClr val="tx1"/>
                </a:solidFill>
                <a:latin typeface="+mn-lt"/>
                <a:ea typeface="ＭＳ Ｐゴシック" pitchFamily="1" charset="-128"/>
                <a:cs typeface="+mn-cs"/>
              </a:rPr>
              <a:t> implies that your heart begins to pound as you experience fear; one does not cause the other</a:t>
            </a:r>
          </a:p>
          <a:p>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latin typeface="+mn-lt"/>
                <a:ea typeface="ＭＳ Ｐゴシック" pitchFamily="1" charset="-128"/>
                <a:cs typeface="+mn-cs"/>
              </a:rPr>
              <a:t>Walter Cannon (physiologist) and Philip Bard (physiologist)</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Cannon thought the body’s responses were not distinct enough to evoke the different emotions</a:t>
            </a:r>
          </a:p>
          <a:p>
            <a:pPr lvl="1">
              <a:buFont typeface="Arial" pitchFamily="34" charset="0"/>
              <a:buChar char="•"/>
            </a:pPr>
            <a:r>
              <a:rPr lang="en-US" sz="1200" kern="1200" dirty="0" smtClean="0">
                <a:solidFill>
                  <a:schemeClr val="tx1"/>
                </a:solidFill>
                <a:latin typeface="+mn-lt"/>
                <a:ea typeface="ＭＳ Ｐゴシック" pitchFamily="1" charset="-128"/>
                <a:cs typeface="+mn-cs"/>
              </a:rPr>
              <a:t>Changes in heart rate, perspiration and body temperature seemed too slow to trigger sudden emotion</a:t>
            </a:r>
          </a:p>
          <a:p>
            <a:pPr lvl="0">
              <a:buFont typeface="Arial" pitchFamily="34" charset="0"/>
              <a:buChar char="•"/>
            </a:pPr>
            <a:r>
              <a:rPr lang="en-US" sz="1200" kern="1200" dirty="0" smtClean="0">
                <a:solidFill>
                  <a:schemeClr val="tx1"/>
                </a:solidFill>
                <a:latin typeface="+mn-lt"/>
                <a:ea typeface="ＭＳ Ｐゴシック" pitchFamily="1" charset="-128"/>
                <a:cs typeface="+mn-cs"/>
              </a:rPr>
              <a:t>Physiological arousal and emotions occur simultaneously</a:t>
            </a:r>
          </a:p>
          <a:p>
            <a:pPr lvl="0">
              <a:buFont typeface="Arial" pitchFamily="34" charset="0"/>
              <a:buChar char="•"/>
            </a:pPr>
            <a:r>
              <a:rPr lang="en-US" sz="1200" b="1" kern="1200" dirty="0" smtClean="0">
                <a:solidFill>
                  <a:schemeClr val="tx1"/>
                </a:solidFill>
                <a:latin typeface="+mn-lt"/>
                <a:ea typeface="ＭＳ Ｐゴシック" pitchFamily="1" charset="-128"/>
                <a:cs typeface="+mn-cs"/>
              </a:rPr>
              <a:t>Cannon-Bard theory</a:t>
            </a:r>
            <a:r>
              <a:rPr lang="en-US" sz="1200" kern="1200" dirty="0" smtClean="0">
                <a:solidFill>
                  <a:schemeClr val="tx1"/>
                </a:solidFill>
                <a:latin typeface="+mn-lt"/>
                <a:ea typeface="ＭＳ Ｐゴシック" pitchFamily="1" charset="-128"/>
                <a:cs typeface="+mn-cs"/>
              </a:rPr>
              <a:t> implies that your heart begins to pound as you experience fear; one does not cause the other</a:t>
            </a:r>
          </a:p>
          <a:p>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93FDC2-2918-4974-B6BC-8E949CA7D24B}" type="slidenum">
              <a:rPr lang="en-US" smtClean="0"/>
              <a:pPr/>
              <a:t>18</a:t>
            </a:fld>
            <a:endParaRPr lang="en-US"/>
          </a:p>
        </p:txBody>
      </p:sp>
    </p:spTree>
    <p:extLst>
      <p:ext uri="{BB962C8B-B14F-4D97-AF65-F5344CB8AC3E}">
        <p14:creationId xmlns:p14="http://schemas.microsoft.com/office/powerpoint/2010/main" val="1869308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CAB170C-8A93-4D41-BBE8-DA80E23424AB}" type="slidenum">
              <a:rPr lang="en-US" altLang="en-US" smtClean="0"/>
              <a:pPr/>
              <a:t>19</a:t>
            </a:fld>
            <a:endParaRPr lang="en-US" altLang="en-US" smtClean="0"/>
          </a:p>
        </p:txBody>
      </p:sp>
      <p:sp>
        <p:nvSpPr>
          <p:cNvPr id="55299" name="Rectangle 2"/>
          <p:cNvSpPr>
            <a:spLocks noGrp="1" noRot="1" noChangeAspect="1" noChangeArrowheads="1" noTextEdit="1"/>
          </p:cNvSpPr>
          <p:nvPr>
            <p:ph type="sldImg"/>
          </p:nvPr>
        </p:nvSpPr>
        <p:spPr>
          <a:xfrm>
            <a:off x="1141413" y="684213"/>
            <a:ext cx="4576762" cy="3432175"/>
          </a:xfrm>
          <a:ln/>
        </p:spPr>
      </p:sp>
      <p:sp>
        <p:nvSpPr>
          <p:cNvPr id="55300" name="Rectangle 3"/>
          <p:cNvSpPr>
            <a:spLocks noGrp="1" noChangeArrowheads="1"/>
          </p:cNvSpPr>
          <p:nvPr>
            <p:ph type="body" idx="1"/>
          </p:nvPr>
        </p:nvSpPr>
        <p:spPr>
          <a:xfrm>
            <a:off x="685800" y="4343400"/>
            <a:ext cx="5486400" cy="4116388"/>
          </a:xfrm>
          <a:noFill/>
        </p:spPr>
        <p:txBody>
          <a:bodyPr/>
          <a:lstStyle/>
          <a:p>
            <a:endParaRPr lang="en-US" altLang="en-US" smtClean="0"/>
          </a:p>
        </p:txBody>
      </p:sp>
    </p:spTree>
    <p:extLst>
      <p:ext uri="{BB962C8B-B14F-4D97-AF65-F5344CB8AC3E}">
        <p14:creationId xmlns:p14="http://schemas.microsoft.com/office/powerpoint/2010/main" val="113946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93FDC2-2918-4974-B6BC-8E949CA7D24B}" type="slidenum">
              <a:rPr lang="en-US" smtClean="0"/>
              <a:pPr/>
              <a:t>2</a:t>
            </a:fld>
            <a:endParaRPr lang="en-US"/>
          </a:p>
        </p:txBody>
      </p:sp>
    </p:spTree>
    <p:extLst>
      <p:ext uri="{BB962C8B-B14F-4D97-AF65-F5344CB8AC3E}">
        <p14:creationId xmlns:p14="http://schemas.microsoft.com/office/powerpoint/2010/main" val="3214296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latin typeface="+mn-lt"/>
                <a:ea typeface="ＭＳ Ｐゴシック" pitchFamily="1" charset="-128"/>
                <a:cs typeface="+mn-cs"/>
              </a:rPr>
              <a:t>Stanley </a:t>
            </a:r>
            <a:r>
              <a:rPr lang="en-US" sz="1200" u="sng" kern="1200" dirty="0" err="1" smtClean="0">
                <a:solidFill>
                  <a:schemeClr val="tx1"/>
                </a:solidFill>
                <a:latin typeface="+mn-lt"/>
                <a:ea typeface="ＭＳ Ｐゴシック" pitchFamily="1" charset="-128"/>
                <a:cs typeface="+mn-cs"/>
              </a:rPr>
              <a:t>Schacter</a:t>
            </a:r>
            <a:r>
              <a:rPr lang="en-US" sz="1200" u="sng" kern="1200" dirty="0" smtClean="0">
                <a:solidFill>
                  <a:schemeClr val="tx1"/>
                </a:solidFill>
                <a:latin typeface="+mn-lt"/>
                <a:ea typeface="ＭＳ Ｐゴシック" pitchFamily="1" charset="-128"/>
                <a:cs typeface="+mn-cs"/>
              </a:rPr>
              <a:t> and Jerome Singer</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Our physiology and our cognitions (perceptions, memories and interpretations) together create emotion</a:t>
            </a:r>
          </a:p>
          <a:p>
            <a:pPr lvl="0">
              <a:buFont typeface="Arial" pitchFamily="34" charset="0"/>
              <a:buChar char="•"/>
            </a:pPr>
            <a:r>
              <a:rPr lang="en-US" sz="1200" b="1" kern="1200" dirty="0" smtClean="0">
                <a:solidFill>
                  <a:schemeClr val="tx1"/>
                </a:solidFill>
                <a:latin typeface="+mn-lt"/>
                <a:ea typeface="ＭＳ Ｐゴシック" pitchFamily="1" charset="-128"/>
                <a:cs typeface="+mn-cs"/>
              </a:rPr>
              <a:t>Two factor theory</a:t>
            </a:r>
            <a:r>
              <a:rPr lang="en-US" sz="1200" kern="1200" dirty="0" smtClean="0">
                <a:solidFill>
                  <a:schemeClr val="tx1"/>
                </a:solidFill>
                <a:latin typeface="+mn-lt"/>
                <a:ea typeface="ＭＳ Ｐゴシック" pitchFamily="1" charset="-128"/>
                <a:cs typeface="+mn-cs"/>
              </a:rPr>
              <a:t>—physical arousal + a cognitive label = emotion</a:t>
            </a:r>
          </a:p>
          <a:p>
            <a:pPr lvl="0">
              <a:buFont typeface="Arial" pitchFamily="34" charset="0"/>
              <a:buChar char="•"/>
            </a:pPr>
            <a:r>
              <a:rPr lang="en-US" sz="1200" kern="1200" dirty="0" smtClean="0">
                <a:solidFill>
                  <a:schemeClr val="tx1"/>
                </a:solidFill>
                <a:latin typeface="+mn-lt"/>
                <a:ea typeface="ＭＳ Ｐゴシック" pitchFamily="1" charset="-128"/>
                <a:cs typeface="+mn-cs"/>
              </a:rPr>
              <a:t>Our experience of emotion grows from our awareness of our body’s arousal</a:t>
            </a:r>
          </a:p>
          <a:p>
            <a:pPr lvl="0">
              <a:buFont typeface="Arial" pitchFamily="34" charset="0"/>
              <a:buChar char="•"/>
            </a:pPr>
            <a:r>
              <a:rPr lang="en-US" sz="1200" kern="1200" dirty="0" smtClean="0">
                <a:solidFill>
                  <a:schemeClr val="tx1"/>
                </a:solidFill>
                <a:latin typeface="+mn-lt"/>
                <a:ea typeface="ＭＳ Ｐゴシック" pitchFamily="1" charset="-128"/>
                <a:cs typeface="+mn-cs"/>
              </a:rPr>
              <a:t>Emotions are physiologically similar</a:t>
            </a:r>
          </a:p>
          <a:p>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latin typeface="+mn-lt"/>
                <a:ea typeface="ＭＳ Ｐゴシック" pitchFamily="1" charset="-128"/>
                <a:cs typeface="+mn-cs"/>
              </a:rPr>
              <a:t>Stanley </a:t>
            </a:r>
            <a:r>
              <a:rPr lang="en-US" sz="1200" u="sng" kern="1200" dirty="0" err="1" smtClean="0">
                <a:solidFill>
                  <a:schemeClr val="tx1"/>
                </a:solidFill>
                <a:latin typeface="+mn-lt"/>
                <a:ea typeface="ＭＳ Ｐゴシック" pitchFamily="1" charset="-128"/>
                <a:cs typeface="+mn-cs"/>
              </a:rPr>
              <a:t>Schacter</a:t>
            </a:r>
            <a:r>
              <a:rPr lang="en-US" sz="1200" u="sng" kern="1200" dirty="0" smtClean="0">
                <a:solidFill>
                  <a:schemeClr val="tx1"/>
                </a:solidFill>
                <a:latin typeface="+mn-lt"/>
                <a:ea typeface="ＭＳ Ｐゴシック" pitchFamily="1" charset="-128"/>
                <a:cs typeface="+mn-cs"/>
              </a:rPr>
              <a:t> and Jerome Singer</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Our physiology and our cognitions (perceptions, memories and interpretations) together create emotion</a:t>
            </a:r>
          </a:p>
          <a:p>
            <a:pPr lvl="0">
              <a:buFont typeface="Arial" pitchFamily="34" charset="0"/>
              <a:buChar char="•"/>
            </a:pPr>
            <a:r>
              <a:rPr lang="en-US" sz="1200" b="1" kern="1200" dirty="0" smtClean="0">
                <a:solidFill>
                  <a:schemeClr val="tx1"/>
                </a:solidFill>
                <a:latin typeface="+mn-lt"/>
                <a:ea typeface="ＭＳ Ｐゴシック" pitchFamily="1" charset="-128"/>
                <a:cs typeface="+mn-cs"/>
              </a:rPr>
              <a:t>Two factor theory</a:t>
            </a:r>
            <a:r>
              <a:rPr lang="en-US" sz="1200" kern="1200" dirty="0" smtClean="0">
                <a:solidFill>
                  <a:schemeClr val="tx1"/>
                </a:solidFill>
                <a:latin typeface="+mn-lt"/>
                <a:ea typeface="ＭＳ Ｐゴシック" pitchFamily="1" charset="-128"/>
                <a:cs typeface="+mn-cs"/>
              </a:rPr>
              <a:t>—physical arousal + a cognitive label = emotion</a:t>
            </a:r>
          </a:p>
          <a:p>
            <a:pPr lvl="0">
              <a:buFont typeface="Arial" pitchFamily="34" charset="0"/>
              <a:buChar char="•"/>
            </a:pPr>
            <a:r>
              <a:rPr lang="en-US" sz="1200" kern="1200" dirty="0" smtClean="0">
                <a:solidFill>
                  <a:schemeClr val="tx1"/>
                </a:solidFill>
                <a:latin typeface="+mn-lt"/>
                <a:ea typeface="ＭＳ Ｐゴシック" pitchFamily="1" charset="-128"/>
                <a:cs typeface="+mn-cs"/>
              </a:rPr>
              <a:t>Our experience of emotion grows from our awareness of our body’s arousal</a:t>
            </a:r>
          </a:p>
          <a:p>
            <a:pPr lvl="0">
              <a:buFont typeface="Arial" pitchFamily="34" charset="0"/>
              <a:buChar char="•"/>
            </a:pPr>
            <a:r>
              <a:rPr lang="en-US" sz="1200" kern="1200" dirty="0" smtClean="0">
                <a:solidFill>
                  <a:schemeClr val="tx1"/>
                </a:solidFill>
                <a:latin typeface="+mn-lt"/>
                <a:ea typeface="ＭＳ Ｐゴシック" pitchFamily="1" charset="-128"/>
                <a:cs typeface="+mn-cs"/>
              </a:rPr>
              <a:t>Emotions are physiologically similar</a:t>
            </a:r>
          </a:p>
          <a:p>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latin typeface="+mn-lt"/>
                <a:ea typeface="ＭＳ Ｐゴシック" pitchFamily="1" charset="-128"/>
                <a:cs typeface="+mn-cs"/>
              </a:rPr>
              <a:t>Stanley </a:t>
            </a:r>
            <a:r>
              <a:rPr lang="en-US" sz="1200" u="sng" kern="1200" dirty="0" err="1" smtClean="0">
                <a:solidFill>
                  <a:schemeClr val="tx1"/>
                </a:solidFill>
                <a:latin typeface="+mn-lt"/>
                <a:ea typeface="ＭＳ Ｐゴシック" pitchFamily="1" charset="-128"/>
                <a:cs typeface="+mn-cs"/>
              </a:rPr>
              <a:t>Schacter</a:t>
            </a:r>
            <a:r>
              <a:rPr lang="en-US" sz="1200" u="sng" kern="1200" dirty="0" smtClean="0">
                <a:solidFill>
                  <a:schemeClr val="tx1"/>
                </a:solidFill>
                <a:latin typeface="+mn-lt"/>
                <a:ea typeface="ＭＳ Ｐゴシック" pitchFamily="1" charset="-128"/>
                <a:cs typeface="+mn-cs"/>
              </a:rPr>
              <a:t> and Jerome Singer</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Our physiology and our cognitions (perceptions, memories and interpretations) together create emotion</a:t>
            </a:r>
          </a:p>
          <a:p>
            <a:pPr lvl="0">
              <a:buFont typeface="Arial" pitchFamily="34" charset="0"/>
              <a:buChar char="•"/>
            </a:pPr>
            <a:r>
              <a:rPr lang="en-US" sz="1200" b="1" kern="1200" dirty="0" smtClean="0">
                <a:solidFill>
                  <a:schemeClr val="tx1"/>
                </a:solidFill>
                <a:latin typeface="+mn-lt"/>
                <a:ea typeface="ＭＳ Ｐゴシック" pitchFamily="1" charset="-128"/>
                <a:cs typeface="+mn-cs"/>
              </a:rPr>
              <a:t>Two factor theory</a:t>
            </a:r>
            <a:r>
              <a:rPr lang="en-US" sz="1200" kern="1200" dirty="0" smtClean="0">
                <a:solidFill>
                  <a:schemeClr val="tx1"/>
                </a:solidFill>
                <a:latin typeface="+mn-lt"/>
                <a:ea typeface="ＭＳ Ｐゴシック" pitchFamily="1" charset="-128"/>
                <a:cs typeface="+mn-cs"/>
              </a:rPr>
              <a:t>—physical arousal + a cognitive label = emotion</a:t>
            </a:r>
          </a:p>
          <a:p>
            <a:pPr lvl="0">
              <a:buFont typeface="Arial" pitchFamily="34" charset="0"/>
              <a:buChar char="•"/>
            </a:pPr>
            <a:r>
              <a:rPr lang="en-US" sz="1200" kern="1200" dirty="0" smtClean="0">
                <a:solidFill>
                  <a:schemeClr val="tx1"/>
                </a:solidFill>
                <a:latin typeface="+mn-lt"/>
                <a:ea typeface="ＭＳ Ｐゴシック" pitchFamily="1" charset="-128"/>
                <a:cs typeface="+mn-cs"/>
              </a:rPr>
              <a:t>Our experience of emotion grows from our awareness of our body’s arousal</a:t>
            </a:r>
          </a:p>
          <a:p>
            <a:pPr lvl="0">
              <a:buFont typeface="Arial" pitchFamily="34" charset="0"/>
              <a:buChar char="•"/>
            </a:pPr>
            <a:r>
              <a:rPr lang="en-US" sz="1200" kern="1200" dirty="0" smtClean="0">
                <a:solidFill>
                  <a:schemeClr val="tx1"/>
                </a:solidFill>
                <a:latin typeface="+mn-lt"/>
                <a:ea typeface="ＭＳ Ｐゴシック" pitchFamily="1" charset="-128"/>
                <a:cs typeface="+mn-cs"/>
              </a:rPr>
              <a:t>Emotions are physiologically similar</a:t>
            </a:r>
          </a:p>
          <a:p>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93FDC2-2918-4974-B6BC-8E949CA7D24B}" type="slidenum">
              <a:rPr lang="en-US" smtClean="0"/>
              <a:pPr/>
              <a:t>23</a:t>
            </a:fld>
            <a:endParaRPr lang="en-US"/>
          </a:p>
        </p:txBody>
      </p:sp>
    </p:spTree>
    <p:extLst>
      <p:ext uri="{BB962C8B-B14F-4D97-AF65-F5344CB8AC3E}">
        <p14:creationId xmlns:p14="http://schemas.microsoft.com/office/powerpoint/2010/main" val="719687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93FDC2-2918-4974-B6BC-8E949CA7D24B}" type="slidenum">
              <a:rPr lang="en-US" smtClean="0"/>
              <a:pPr/>
              <a:t>24</a:t>
            </a:fld>
            <a:endParaRPr lang="en-US"/>
          </a:p>
        </p:txBody>
      </p:sp>
    </p:spTree>
    <p:extLst>
      <p:ext uri="{BB962C8B-B14F-4D97-AF65-F5344CB8AC3E}">
        <p14:creationId xmlns:p14="http://schemas.microsoft.com/office/powerpoint/2010/main" val="2113554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1E3F1A0-0422-46CF-A6A6-17F2DCA069A2}" type="slidenum">
              <a:rPr lang="en-US" altLang="en-US" smtClean="0"/>
              <a:pPr/>
              <a:t>25</a:t>
            </a:fld>
            <a:endParaRPr lang="en-US" alt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474190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65D2A55-3FAC-4471-86D6-A1049AF9F1CE}" type="slidenum">
              <a:rPr lang="en-US" altLang="en-US" smtClean="0"/>
              <a:pPr/>
              <a:t>26</a:t>
            </a:fld>
            <a:endParaRPr lang="en-US" alt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6882993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93FDC2-2918-4974-B6BC-8E949CA7D24B}" type="slidenum">
              <a:rPr lang="en-US" smtClean="0"/>
              <a:pPr/>
              <a:t>27</a:t>
            </a:fld>
            <a:endParaRPr lang="en-US"/>
          </a:p>
        </p:txBody>
      </p:sp>
    </p:spTree>
    <p:extLst>
      <p:ext uri="{BB962C8B-B14F-4D97-AF65-F5344CB8AC3E}">
        <p14:creationId xmlns:p14="http://schemas.microsoft.com/office/powerpoint/2010/main" val="30342926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8F787FA-B03E-4AF0-BAD3-6F2B99A2CF45}" type="slidenum">
              <a:rPr lang="en-US" altLang="en-US" smtClean="0"/>
              <a:pPr/>
              <a:t>28</a:t>
            </a:fld>
            <a:endParaRPr lang="en-US" alt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885344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A4E794E-0134-4DD4-A049-ED647FD39B19}" type="slidenum">
              <a:rPr lang="en-US" altLang="en-US" smtClean="0"/>
              <a:pPr/>
              <a:t>29</a:t>
            </a:fld>
            <a:endParaRPr lang="en-US" altLang="en-US" smtClean="0"/>
          </a:p>
        </p:txBody>
      </p:sp>
      <p:sp>
        <p:nvSpPr>
          <p:cNvPr id="53251" name="Rectangle 2"/>
          <p:cNvSpPr>
            <a:spLocks noGrp="1" noRot="1" noChangeAspect="1" noChangeArrowheads="1" noTextEdit="1"/>
          </p:cNvSpPr>
          <p:nvPr>
            <p:ph type="sldImg"/>
          </p:nvPr>
        </p:nvSpPr>
        <p:spPr>
          <a:xfrm>
            <a:off x="1141413" y="684213"/>
            <a:ext cx="4576762" cy="3432175"/>
          </a:xfrm>
          <a:ln/>
        </p:spPr>
      </p:sp>
      <p:sp>
        <p:nvSpPr>
          <p:cNvPr id="53252" name="Rectangle 3"/>
          <p:cNvSpPr>
            <a:spLocks noGrp="1" noChangeArrowheads="1"/>
          </p:cNvSpPr>
          <p:nvPr>
            <p:ph type="body" idx="1"/>
          </p:nvPr>
        </p:nvSpPr>
        <p:spPr>
          <a:xfrm>
            <a:off x="685800" y="4343400"/>
            <a:ext cx="5486400" cy="4116388"/>
          </a:xfrm>
          <a:noFill/>
        </p:spPr>
        <p:txBody>
          <a:bodyPr/>
          <a:lstStyle/>
          <a:p>
            <a:endParaRPr lang="en-US" altLang="en-US" smtClean="0"/>
          </a:p>
        </p:txBody>
      </p:sp>
    </p:spTree>
    <p:extLst>
      <p:ext uri="{BB962C8B-B14F-4D97-AF65-F5344CB8AC3E}">
        <p14:creationId xmlns:p14="http://schemas.microsoft.com/office/powerpoint/2010/main" val="512408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93FDC2-2918-4974-B6BC-8E949CA7D24B}" type="slidenum">
              <a:rPr lang="en-US" smtClean="0"/>
              <a:pPr/>
              <a:t>3</a:t>
            </a:fld>
            <a:endParaRPr lang="en-US"/>
          </a:p>
        </p:txBody>
      </p:sp>
    </p:spTree>
    <p:extLst>
      <p:ext uri="{BB962C8B-B14F-4D97-AF65-F5344CB8AC3E}">
        <p14:creationId xmlns:p14="http://schemas.microsoft.com/office/powerpoint/2010/main" val="38080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latin typeface="+mn-lt"/>
                <a:ea typeface="ＭＳ Ｐゴシック" pitchFamily="1" charset="-128"/>
                <a:cs typeface="+mn-cs"/>
              </a:rPr>
              <a:t>Embodied Emotion</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Feeling without a body is like breathing without lungs</a:t>
            </a:r>
          </a:p>
          <a:p>
            <a:pPr lvl="0">
              <a:buFont typeface="Arial" pitchFamily="34" charset="0"/>
              <a:buChar char="•"/>
            </a:pPr>
            <a:r>
              <a:rPr lang="en-US" sz="1200" kern="1200" dirty="0" smtClean="0">
                <a:solidFill>
                  <a:schemeClr val="tx1"/>
                </a:solidFill>
                <a:latin typeface="+mn-lt"/>
                <a:ea typeface="ＭＳ Ｐゴシック" pitchFamily="1" charset="-128"/>
                <a:cs typeface="+mn-cs"/>
              </a:rPr>
              <a:t>Some physical responses are easy to notice, others—many taking place at the level of brain neurons—happen without your awareness</a:t>
            </a:r>
          </a:p>
          <a:p>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latin typeface="+mn-lt"/>
                <a:ea typeface="ＭＳ Ｐゴシック" pitchFamily="1" charset="-128"/>
                <a:cs typeface="+mn-cs"/>
              </a:rPr>
              <a:t>Emotions and the Autonomic Nervous System</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Autonomic Nervous System which mobilizes your body for action/crises (sympathetic division) and calms it when the crisis passes (parasympathetic division)</a:t>
            </a:r>
          </a:p>
          <a:p>
            <a:pPr lvl="1">
              <a:buFont typeface="Arial" pitchFamily="34" charset="0"/>
              <a:buChar char="•"/>
            </a:pPr>
            <a:r>
              <a:rPr lang="en-US" sz="1200" kern="1200" dirty="0" smtClean="0">
                <a:solidFill>
                  <a:schemeClr val="tx1"/>
                </a:solidFill>
                <a:latin typeface="+mn-lt"/>
                <a:ea typeface="ＭＳ Ｐゴシック" pitchFamily="1" charset="-128"/>
                <a:cs typeface="+mn-cs"/>
              </a:rPr>
              <a:t>Preparing you to fight or flee</a:t>
            </a:r>
          </a:p>
          <a:p>
            <a:pPr lvl="1">
              <a:buFont typeface="Arial" pitchFamily="34" charset="0"/>
              <a:buChar char="•"/>
            </a:pPr>
            <a:r>
              <a:rPr lang="en-US" sz="1200" kern="1200" dirty="0" smtClean="0">
                <a:solidFill>
                  <a:schemeClr val="tx1"/>
                </a:solidFill>
                <a:latin typeface="+mn-lt"/>
                <a:ea typeface="ＭＳ Ｐゴシック" pitchFamily="1" charset="-128"/>
                <a:cs typeface="+mn-cs"/>
              </a:rPr>
              <a:t>Sympathetic division releases stress hormones epinephrine (adrenaline) and </a:t>
            </a:r>
            <a:r>
              <a:rPr lang="en-US" sz="1200" kern="1200" dirty="0" err="1" smtClean="0">
                <a:solidFill>
                  <a:schemeClr val="tx1"/>
                </a:solidFill>
                <a:latin typeface="+mn-lt"/>
                <a:ea typeface="ＭＳ Ｐゴシック" pitchFamily="1" charset="-128"/>
                <a:cs typeface="+mn-cs"/>
              </a:rPr>
              <a:t>norepinephrine</a:t>
            </a:r>
            <a:r>
              <a:rPr lang="en-US" sz="1200" kern="1200" dirty="0" smtClean="0">
                <a:solidFill>
                  <a:schemeClr val="tx1"/>
                </a:solidFill>
                <a:latin typeface="+mn-lt"/>
                <a:ea typeface="ＭＳ Ｐゴシック" pitchFamily="1" charset="-128"/>
                <a:cs typeface="+mn-cs"/>
              </a:rPr>
              <a:t> (</a:t>
            </a:r>
            <a:r>
              <a:rPr lang="en-US" sz="1200" kern="1200" dirty="0" err="1" smtClean="0">
                <a:solidFill>
                  <a:schemeClr val="tx1"/>
                </a:solidFill>
                <a:latin typeface="+mn-lt"/>
                <a:ea typeface="ＭＳ Ｐゴシック" pitchFamily="1" charset="-128"/>
                <a:cs typeface="+mn-cs"/>
              </a:rPr>
              <a:t>noradrenaline</a:t>
            </a:r>
            <a:r>
              <a:rPr lang="en-US" sz="1200" kern="1200" dirty="0" smtClean="0">
                <a:solidFill>
                  <a:schemeClr val="tx1"/>
                </a:solidFill>
                <a:latin typeface="+mn-lt"/>
                <a:ea typeface="ＭＳ Ｐゴシック" pitchFamily="1" charset="-128"/>
                <a:cs typeface="+mn-cs"/>
              </a:rPr>
              <a:t>) </a:t>
            </a:r>
            <a:r>
              <a:rPr lang="en-US" sz="1200" kern="1200" dirty="0" smtClean="0">
                <a:solidFill>
                  <a:schemeClr val="tx1"/>
                </a:solidFill>
                <a:latin typeface="+mn-lt"/>
                <a:ea typeface="ＭＳ Ｐゴシック" pitchFamily="1" charset="-128"/>
                <a:cs typeface="+mn-cs"/>
                <a:sym typeface="Wingdings"/>
              </a:rPr>
              <a:t></a:t>
            </a:r>
            <a:r>
              <a:rPr lang="en-US" sz="1200" kern="1200" dirty="0" smtClean="0">
                <a:solidFill>
                  <a:schemeClr val="tx1"/>
                </a:solidFill>
                <a:latin typeface="+mn-lt"/>
                <a:ea typeface="ＭＳ Ｐゴシック" pitchFamily="1" charset="-128"/>
                <a:cs typeface="+mn-cs"/>
              </a:rPr>
              <a:t> increases extra sugar into your bloodstream, respiration increases, heart rate/breathing increases, digestion slows</a:t>
            </a:r>
          </a:p>
          <a:p>
            <a:pPr lvl="1">
              <a:buFont typeface="Arial" pitchFamily="34" charset="0"/>
              <a:buChar char="•"/>
            </a:pPr>
            <a:r>
              <a:rPr lang="en-US" sz="1200" kern="1200" dirty="0" smtClean="0">
                <a:solidFill>
                  <a:schemeClr val="tx1"/>
                </a:solidFill>
                <a:latin typeface="+mn-lt"/>
                <a:ea typeface="ＭＳ Ｐゴシック" pitchFamily="1" charset="-128"/>
                <a:cs typeface="+mn-cs"/>
              </a:rPr>
              <a:t>If wounded, you would clot easier because more blood is being pumped through your body</a:t>
            </a:r>
          </a:p>
          <a:p>
            <a:pPr lvl="1">
              <a:buFont typeface="Arial" pitchFamily="34" charset="0"/>
              <a:buChar char="•"/>
            </a:pPr>
            <a:r>
              <a:rPr lang="en-US" sz="1200" kern="1200" dirty="0" smtClean="0">
                <a:solidFill>
                  <a:schemeClr val="tx1"/>
                </a:solidFill>
                <a:latin typeface="+mn-lt"/>
                <a:ea typeface="ＭＳ Ｐゴシック" pitchFamily="1" charset="-128"/>
                <a:cs typeface="+mn-cs"/>
              </a:rPr>
              <a:t>Parasympathetic division reverts your bodily functions and calms the body</a:t>
            </a:r>
          </a:p>
          <a:p>
            <a:pPr lvl="0">
              <a:buFont typeface="Arial" pitchFamily="34" charset="0"/>
              <a:buChar char="•"/>
            </a:pPr>
            <a:r>
              <a:rPr lang="en-US" sz="1200" kern="1200" dirty="0" smtClean="0">
                <a:solidFill>
                  <a:schemeClr val="tx1"/>
                </a:solidFill>
                <a:latin typeface="+mn-lt"/>
                <a:ea typeface="ＭＳ Ｐゴシック" pitchFamily="1" charset="-128"/>
                <a:cs typeface="+mn-cs"/>
              </a:rPr>
              <a:t>Arousal in short spurts is adaptive (when taking a test it helps to be a little nervous—but not too much)</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93FDC2-2918-4974-B6BC-8E949CA7D24B}" type="slidenum">
              <a:rPr lang="en-US" smtClean="0"/>
              <a:pPr/>
              <a:t>32</a:t>
            </a:fld>
            <a:endParaRPr lang="en-US"/>
          </a:p>
        </p:txBody>
      </p:sp>
    </p:spTree>
    <p:extLst>
      <p:ext uri="{BB962C8B-B14F-4D97-AF65-F5344CB8AC3E}">
        <p14:creationId xmlns:p14="http://schemas.microsoft.com/office/powerpoint/2010/main" val="24515987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93FDC2-2918-4974-B6BC-8E949CA7D24B}" type="slidenum">
              <a:rPr lang="en-US" smtClean="0"/>
              <a:pPr/>
              <a:t>33</a:t>
            </a:fld>
            <a:endParaRPr lang="en-US"/>
          </a:p>
        </p:txBody>
      </p:sp>
    </p:spTree>
    <p:extLst>
      <p:ext uri="{BB962C8B-B14F-4D97-AF65-F5344CB8AC3E}">
        <p14:creationId xmlns:p14="http://schemas.microsoft.com/office/powerpoint/2010/main" val="39783099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93FDC2-2918-4974-B6BC-8E949CA7D24B}" type="slidenum">
              <a:rPr lang="en-US" smtClean="0"/>
              <a:pPr/>
              <a:t>34</a:t>
            </a:fld>
            <a:endParaRPr lang="en-US"/>
          </a:p>
        </p:txBody>
      </p:sp>
    </p:spTree>
    <p:extLst>
      <p:ext uri="{BB962C8B-B14F-4D97-AF65-F5344CB8AC3E}">
        <p14:creationId xmlns:p14="http://schemas.microsoft.com/office/powerpoint/2010/main" val="25000980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latin typeface="+mn-lt"/>
                <a:ea typeface="ＭＳ Ｐゴシック" pitchFamily="1" charset="-128"/>
                <a:cs typeface="+mn-cs"/>
              </a:rPr>
              <a:t>Physiological Similarities Among Specific Emotions</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Physiological differences among fear, anger, love and boredom are similar in the way individuals respond to certain stimuli</a:t>
            </a:r>
            <a:r>
              <a:rPr lang="en-US" sz="1200" kern="1200" dirty="0" smtClean="0">
                <a:solidFill>
                  <a:schemeClr val="tx1"/>
                </a:solidFill>
                <a:latin typeface="+mn-lt"/>
                <a:ea typeface="ＭＳ Ｐゴシック" pitchFamily="1" charset="-128"/>
                <a:cs typeface="+mn-cs"/>
                <a:sym typeface="Wingdings"/>
              </a:rPr>
              <a:t></a:t>
            </a:r>
            <a:r>
              <a:rPr lang="en-US" sz="1200" kern="1200" dirty="0" smtClean="0">
                <a:solidFill>
                  <a:schemeClr val="tx1"/>
                </a:solidFill>
                <a:latin typeface="+mn-lt"/>
                <a:ea typeface="ＭＳ Ｐゴシック" pitchFamily="1" charset="-128"/>
                <a:cs typeface="+mn-cs"/>
              </a:rPr>
              <a:t> thus have similar physiological arousal, but the emotion has a different look between people</a:t>
            </a:r>
          </a:p>
          <a:p>
            <a:pPr>
              <a:buFont typeface="Arial" pitchFamily="34" charset="0"/>
              <a:buNone/>
            </a:pPr>
            <a:endParaRPr lang="en-US" sz="1200" kern="1200" dirty="0" smtClean="0">
              <a:solidFill>
                <a:schemeClr val="tx1"/>
              </a:solidFill>
              <a:latin typeface="+mn-lt"/>
              <a:ea typeface="ＭＳ Ｐゴシック" pitchFamily="1" charset="-128"/>
              <a:cs typeface="+mn-cs"/>
            </a:endParaRPr>
          </a:p>
          <a:p>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latin typeface="+mn-lt"/>
                <a:ea typeface="ＭＳ Ｐゴシック" pitchFamily="1" charset="-128"/>
                <a:cs typeface="+mn-cs"/>
              </a:rPr>
              <a:t>Physiological Differences Among Specific Emotions</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Finger temperatures and hormone secretions that accompany fear and rage do sometimes differ</a:t>
            </a:r>
          </a:p>
          <a:p>
            <a:pPr lvl="0">
              <a:buFont typeface="Arial" pitchFamily="34" charset="0"/>
              <a:buChar char="•"/>
            </a:pPr>
            <a:r>
              <a:rPr lang="en-US" sz="1200" kern="1200" dirty="0" smtClean="0">
                <a:solidFill>
                  <a:schemeClr val="tx1"/>
                </a:solidFill>
                <a:latin typeface="+mn-lt"/>
                <a:ea typeface="ＭＳ Ｐゴシック" pitchFamily="1" charset="-128"/>
                <a:cs typeface="+mn-cs"/>
              </a:rPr>
              <a:t>Fear and joy stimulate different facial muscles</a:t>
            </a:r>
          </a:p>
          <a:p>
            <a:pPr lvl="1">
              <a:buFont typeface="Arial" pitchFamily="34" charset="0"/>
              <a:buChar char="•"/>
            </a:pPr>
            <a:r>
              <a:rPr lang="en-US" sz="1200" kern="1200" dirty="0" smtClean="0">
                <a:solidFill>
                  <a:schemeClr val="tx1"/>
                </a:solidFill>
                <a:latin typeface="+mn-lt"/>
                <a:ea typeface="ＭＳ Ｐゴシック" pitchFamily="1" charset="-128"/>
                <a:cs typeface="+mn-cs"/>
              </a:rPr>
              <a:t>During fear, brow muscles tense; during joy, muscles in the cheeks and under the eyes pull into a smile</a:t>
            </a:r>
          </a:p>
          <a:p>
            <a:pPr lvl="0">
              <a:buFont typeface="Arial" pitchFamily="34" charset="0"/>
              <a:buChar char="•"/>
            </a:pPr>
            <a:r>
              <a:rPr lang="en-US" sz="1200" kern="1200" dirty="0" smtClean="0">
                <a:solidFill>
                  <a:schemeClr val="tx1"/>
                </a:solidFill>
                <a:latin typeface="+mn-lt"/>
                <a:ea typeface="ＭＳ Ｐゴシック" pitchFamily="1" charset="-128"/>
                <a:cs typeface="+mn-cs"/>
              </a:rPr>
              <a:t>When watching fearful faces, people show more activity in the amygdala (emotional control center in the brain’s limbic system)</a:t>
            </a:r>
          </a:p>
          <a:p>
            <a:pPr lvl="0">
              <a:buFont typeface="Arial" pitchFamily="34" charset="0"/>
              <a:buChar char="•"/>
            </a:pPr>
            <a:r>
              <a:rPr lang="en-US" sz="1200" kern="1200" dirty="0" smtClean="0">
                <a:solidFill>
                  <a:schemeClr val="tx1"/>
                </a:solidFill>
                <a:latin typeface="+mn-lt"/>
                <a:ea typeface="ＭＳ Ｐゴシック" pitchFamily="1" charset="-128"/>
                <a:cs typeface="+mn-cs"/>
              </a:rPr>
              <a:t>Negative emotions tend to be linked to the right hemisphere &amp; positive emotions to the left hemisphere</a:t>
            </a:r>
          </a:p>
          <a:p>
            <a:pPr lvl="0">
              <a:buFont typeface="Arial" pitchFamily="34" charset="0"/>
              <a:buChar char="•"/>
            </a:pPr>
            <a:r>
              <a:rPr lang="en-US" sz="1200" kern="1200" dirty="0" smtClean="0">
                <a:solidFill>
                  <a:schemeClr val="tx1"/>
                </a:solidFill>
                <a:latin typeface="+mn-lt"/>
                <a:ea typeface="ＭＳ Ｐゴシック" pitchFamily="1" charset="-128"/>
                <a:cs typeface="+mn-cs"/>
              </a:rPr>
              <a:t>Generally negative personalities (depression-prone) show more right-frontal lobe activity; positive moods tend to trigger more left frontal lobe activity</a:t>
            </a:r>
          </a:p>
          <a:p>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u="sng" kern="1200" dirty="0" smtClean="0">
                <a:solidFill>
                  <a:schemeClr val="tx1"/>
                </a:solidFill>
                <a:latin typeface="+mn-lt"/>
                <a:ea typeface="ＭＳ Ｐゴシック" pitchFamily="1" charset="-128"/>
                <a:cs typeface="+mn-cs"/>
              </a:rPr>
              <a:t>Cognition and Emotion</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What is the connection between what we think and how we feel?</a:t>
            </a:r>
          </a:p>
          <a:p>
            <a:pPr lvl="0">
              <a:buFont typeface="Arial" pitchFamily="34" charset="0"/>
              <a:buChar char="•"/>
            </a:pPr>
            <a:r>
              <a:rPr lang="en-US" sz="1200" kern="1200" dirty="0" smtClean="0">
                <a:solidFill>
                  <a:schemeClr val="tx1"/>
                </a:solidFill>
                <a:latin typeface="+mn-lt"/>
                <a:ea typeface="ＭＳ Ｐゴシック" pitchFamily="1" charset="-128"/>
                <a:cs typeface="+mn-cs"/>
              </a:rPr>
              <a:t>Can we experience emotion apart from thinking? Or do we become what we think?</a:t>
            </a:r>
          </a:p>
          <a:p>
            <a:pPr lvl="0">
              <a:buFont typeface="Arial" pitchFamily="34" charset="0"/>
              <a:buNone/>
            </a:pPr>
            <a:endParaRPr lang="en-US" sz="1200" kern="1200" dirty="0" smtClean="0">
              <a:solidFill>
                <a:schemeClr val="tx1"/>
              </a:solidFill>
              <a:latin typeface="+mn-lt"/>
              <a:ea typeface="ＭＳ Ｐゴシック" pitchFamily="1" charset="-128"/>
              <a:cs typeface="+mn-cs"/>
            </a:endParaRPr>
          </a:p>
          <a:p>
            <a:r>
              <a:rPr lang="en-US" sz="1200" u="sng" kern="1200" dirty="0" smtClean="0">
                <a:solidFill>
                  <a:schemeClr val="tx1"/>
                </a:solidFill>
                <a:latin typeface="+mn-lt"/>
                <a:ea typeface="ＭＳ Ｐゴシック" pitchFamily="1" charset="-128"/>
                <a:cs typeface="+mn-cs"/>
              </a:rPr>
              <a:t>Cognition Can Define Emotion</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Our arousal response to one event spills over into our response to the next event (</a:t>
            </a:r>
            <a:r>
              <a:rPr lang="en-US" sz="1200" i="1" kern="1200" dirty="0" smtClean="0">
                <a:solidFill>
                  <a:schemeClr val="tx1"/>
                </a:solidFill>
                <a:latin typeface="+mn-lt"/>
                <a:ea typeface="ＭＳ Ｐゴシック" pitchFamily="1" charset="-128"/>
                <a:cs typeface="+mn-cs"/>
              </a:rPr>
              <a:t>spillover effect</a:t>
            </a:r>
            <a:r>
              <a:rPr lang="en-US" sz="1200" kern="1200" dirty="0" smtClean="0">
                <a:solidFill>
                  <a:schemeClr val="tx1"/>
                </a:solidFill>
                <a:latin typeface="+mn-lt"/>
                <a:ea typeface="ＭＳ Ｐゴシック" pitchFamily="1" charset="-128"/>
                <a:cs typeface="+mn-cs"/>
              </a:rPr>
              <a:t>)</a:t>
            </a:r>
          </a:p>
          <a:p>
            <a:pPr lvl="1">
              <a:buFont typeface="Arial" pitchFamily="34" charset="0"/>
              <a:buChar char="•"/>
            </a:pPr>
            <a:r>
              <a:rPr lang="en-US" sz="1200" kern="1200" dirty="0" smtClean="0">
                <a:solidFill>
                  <a:schemeClr val="tx1"/>
                </a:solidFill>
                <a:latin typeface="+mn-lt"/>
                <a:ea typeface="ＭＳ Ｐゴシック" pitchFamily="1" charset="-128"/>
                <a:cs typeface="+mn-cs"/>
              </a:rPr>
              <a:t>“Catch” the apparent emotion of the person you are with (happy, angry, sad, etc…)</a:t>
            </a:r>
          </a:p>
          <a:p>
            <a:pPr lvl="1">
              <a:buFont typeface="Arial" pitchFamily="34" charset="0"/>
              <a:buChar char="•"/>
            </a:pPr>
            <a:r>
              <a:rPr lang="en-US" sz="1200" kern="1200" dirty="0" smtClean="0">
                <a:solidFill>
                  <a:schemeClr val="tx1"/>
                </a:solidFill>
                <a:latin typeface="+mn-lt"/>
                <a:ea typeface="ＭＳ Ｐゴシック" pitchFamily="1" charset="-128"/>
                <a:cs typeface="+mn-cs"/>
              </a:rPr>
              <a:t>Aroused people react more with hostility in anger-provoking situations</a:t>
            </a:r>
          </a:p>
          <a:p>
            <a:pPr lvl="1">
              <a:buFont typeface="Arial" pitchFamily="34" charset="0"/>
              <a:buChar char="•"/>
            </a:pPr>
            <a:r>
              <a:rPr lang="en-US" sz="1200" kern="1200" dirty="0" smtClean="0">
                <a:solidFill>
                  <a:schemeClr val="tx1"/>
                </a:solidFill>
                <a:latin typeface="+mn-lt"/>
                <a:ea typeface="ＭＳ Ｐゴシック" pitchFamily="1" charset="-128"/>
                <a:cs typeface="+mn-cs"/>
              </a:rPr>
              <a:t>Arousal + label (angry) = emotion—</a:t>
            </a:r>
            <a:r>
              <a:rPr lang="en-US" sz="1200" kern="1200" dirty="0" err="1" smtClean="0">
                <a:solidFill>
                  <a:schemeClr val="tx1"/>
                </a:solidFill>
                <a:latin typeface="+mn-lt"/>
                <a:ea typeface="ＭＳ Ｐゴシック" pitchFamily="1" charset="-128"/>
                <a:cs typeface="+mn-cs"/>
              </a:rPr>
              <a:t>Schachter</a:t>
            </a:r>
            <a:r>
              <a:rPr lang="en-US" sz="1200" kern="1200" dirty="0" smtClean="0">
                <a:solidFill>
                  <a:schemeClr val="tx1"/>
                </a:solidFill>
                <a:latin typeface="+mn-lt"/>
                <a:ea typeface="ＭＳ Ｐゴシック" pitchFamily="1" charset="-128"/>
                <a:cs typeface="+mn-cs"/>
              </a:rPr>
              <a:t>-Singer’s two factor theory</a:t>
            </a:r>
          </a:p>
          <a:p>
            <a:pPr lvl="1">
              <a:buFont typeface="Arial" pitchFamily="34" charset="0"/>
              <a:buChar char="•"/>
            </a:pPr>
            <a:r>
              <a:rPr lang="en-US" sz="1200" kern="1200" dirty="0" smtClean="0">
                <a:solidFill>
                  <a:schemeClr val="tx1"/>
                </a:solidFill>
                <a:latin typeface="+mn-lt"/>
                <a:ea typeface="ＭＳ Ｐゴシック" pitchFamily="1" charset="-128"/>
                <a:cs typeface="+mn-cs"/>
              </a:rPr>
              <a:t>Arousals fuel emotion, cognition channels it</a:t>
            </a:r>
          </a:p>
          <a:p>
            <a:endParaRPr lang="en-US" dirty="0" smtClean="0"/>
          </a:p>
          <a:p>
            <a:r>
              <a:rPr lang="en-US" sz="1200" u="sng" kern="1200" dirty="0" smtClean="0">
                <a:solidFill>
                  <a:schemeClr val="tx1"/>
                </a:solidFill>
                <a:latin typeface="+mn-lt"/>
                <a:ea typeface="ＭＳ Ｐゴシック" pitchFamily="1" charset="-128"/>
                <a:cs typeface="+mn-cs"/>
              </a:rPr>
              <a:t>Cognition Does Not Always Precede Emotion</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We have many emotional reactions apart from, or even before, our interpretations of the situation</a:t>
            </a:r>
          </a:p>
          <a:p>
            <a:pPr lvl="1">
              <a:buFont typeface="Arial" pitchFamily="34" charset="0"/>
              <a:buChar char="•"/>
            </a:pPr>
            <a:r>
              <a:rPr lang="en-US" sz="1200" kern="1200" dirty="0" smtClean="0">
                <a:solidFill>
                  <a:schemeClr val="tx1"/>
                </a:solidFill>
                <a:latin typeface="+mn-lt"/>
                <a:ea typeface="ＭＳ Ｐゴシック" pitchFamily="1" charset="-128"/>
                <a:cs typeface="+mn-cs"/>
              </a:rPr>
              <a:t>You’ve hurt someone’s feelings, you have other conversations, but the feelings linger</a:t>
            </a:r>
          </a:p>
          <a:p>
            <a:pPr lvl="1">
              <a:buFont typeface="Arial" pitchFamily="34" charset="0"/>
              <a:buChar char="•"/>
            </a:pPr>
            <a:r>
              <a:rPr lang="en-US" sz="1200" kern="1200" dirty="0" smtClean="0">
                <a:solidFill>
                  <a:schemeClr val="tx1"/>
                </a:solidFill>
                <a:latin typeface="+mn-lt"/>
                <a:ea typeface="ＭＳ Ｐゴシック" pitchFamily="1" charset="-128"/>
                <a:cs typeface="+mn-cs"/>
              </a:rPr>
              <a:t>The arousal lingers, but without a label</a:t>
            </a:r>
          </a:p>
          <a:p>
            <a:pPr lvl="0">
              <a:buFont typeface="Arial" pitchFamily="34" charset="0"/>
              <a:buChar char="•"/>
            </a:pPr>
            <a:r>
              <a:rPr lang="en-US" sz="1200" kern="1200" dirty="0" smtClean="0">
                <a:solidFill>
                  <a:schemeClr val="tx1"/>
                </a:solidFill>
                <a:latin typeface="+mn-lt"/>
                <a:ea typeface="ＭＳ Ｐゴシック" pitchFamily="1" charset="-128"/>
                <a:cs typeface="+mn-cs"/>
              </a:rPr>
              <a:t>A quickly flashed stimulus, such as a smiling or angry face or a disgusting scene, can prime a mood or specific emotion and lead us to feel better or worse about a follow-up stimulus</a:t>
            </a:r>
          </a:p>
          <a:p>
            <a:pPr lvl="1">
              <a:buFont typeface="Arial" pitchFamily="34" charset="0"/>
              <a:buChar char="•"/>
            </a:pPr>
            <a:r>
              <a:rPr lang="en-US" sz="1200" kern="1200" dirty="0" smtClean="0">
                <a:solidFill>
                  <a:schemeClr val="tx1"/>
                </a:solidFill>
                <a:latin typeface="+mn-lt"/>
                <a:ea typeface="ＭＳ Ｐゴシック" pitchFamily="1" charset="-128"/>
                <a:cs typeface="+mn-cs"/>
              </a:rPr>
              <a:t>Flashed a happy face over and over and participants drank about 50% more of a fruit-flavored drink then those who were exposed to an angry face</a:t>
            </a:r>
          </a:p>
          <a:p>
            <a:pPr lvl="0">
              <a:buFont typeface="Arial" pitchFamily="34" charset="0"/>
              <a:buChar char="•"/>
            </a:pPr>
            <a:r>
              <a:rPr lang="en-US" sz="1200" kern="1200" dirty="0" smtClean="0">
                <a:solidFill>
                  <a:schemeClr val="tx1"/>
                </a:solidFill>
                <a:latin typeface="+mn-lt"/>
                <a:ea typeface="ＭＳ Ｐゴシック" pitchFamily="1" charset="-128"/>
                <a:cs typeface="+mn-cs"/>
              </a:rPr>
              <a:t>Some emotions take a “low road” through neural pathways that bypass the cortex (which offers the alternative “high road” pathway</a:t>
            </a:r>
          </a:p>
          <a:p>
            <a:pPr lvl="1">
              <a:buFont typeface="Arial" pitchFamily="34" charset="0"/>
              <a:buChar char="•"/>
            </a:pPr>
            <a:r>
              <a:rPr lang="en-US" sz="1200" kern="1200" dirty="0" smtClean="0">
                <a:solidFill>
                  <a:schemeClr val="tx1"/>
                </a:solidFill>
                <a:latin typeface="+mn-lt"/>
                <a:ea typeface="ＭＳ Ｐゴシック" pitchFamily="1" charset="-128"/>
                <a:cs typeface="+mn-cs"/>
              </a:rPr>
              <a:t>Runs from the eye/ear through the thalamus to the </a:t>
            </a:r>
            <a:r>
              <a:rPr lang="en-US" sz="1200" kern="1200" dirty="0" err="1" smtClean="0">
                <a:solidFill>
                  <a:schemeClr val="tx1"/>
                </a:solidFill>
                <a:latin typeface="+mn-lt"/>
                <a:ea typeface="ＭＳ Ｐゴシック" pitchFamily="1" charset="-128"/>
                <a:cs typeface="+mn-cs"/>
              </a:rPr>
              <a:t>amygdala</a:t>
            </a:r>
            <a:r>
              <a:rPr lang="en-US" sz="1200" kern="1200" dirty="0" smtClean="0">
                <a:solidFill>
                  <a:schemeClr val="tx1"/>
                </a:solidFill>
                <a:latin typeface="+mn-lt"/>
                <a:ea typeface="ＭＳ Ｐゴシック" pitchFamily="1" charset="-128"/>
                <a:cs typeface="+mn-cs"/>
              </a:rPr>
              <a:t>, bypassing the cortex</a:t>
            </a:r>
          </a:p>
          <a:p>
            <a:pPr lvl="1">
              <a:buFont typeface="Arial" pitchFamily="34" charset="0"/>
              <a:buChar char="•"/>
            </a:pPr>
            <a:r>
              <a:rPr lang="en-US" sz="1200" kern="1200" dirty="0" smtClean="0">
                <a:solidFill>
                  <a:schemeClr val="tx1"/>
                </a:solidFill>
                <a:latin typeface="+mn-lt"/>
                <a:ea typeface="ＭＳ Ｐゴシック" pitchFamily="1" charset="-128"/>
                <a:cs typeface="+mn-cs"/>
              </a:rPr>
              <a:t>This shortcut enables our quick, lightning emotional response before our intellect intervenes (we may be unaware of what has transpired)</a:t>
            </a:r>
          </a:p>
          <a:p>
            <a:pPr lvl="1">
              <a:buFont typeface="Arial" pitchFamily="34" charset="0"/>
              <a:buChar char="•"/>
            </a:pPr>
            <a:r>
              <a:rPr lang="en-US" sz="1200" kern="1200" dirty="0" smtClean="0">
                <a:solidFill>
                  <a:schemeClr val="tx1"/>
                </a:solidFill>
                <a:latin typeface="+mn-lt"/>
                <a:ea typeface="ＭＳ Ｐゴシック" pitchFamily="1" charset="-128"/>
                <a:cs typeface="+mn-cs"/>
              </a:rPr>
              <a:t>When fearful eyes were flashed too briefly for people to consciously perceive them, </a:t>
            </a:r>
            <a:r>
              <a:rPr lang="en-US" sz="1200" kern="1200" dirty="0" err="1" smtClean="0">
                <a:solidFill>
                  <a:schemeClr val="tx1"/>
                </a:solidFill>
                <a:latin typeface="+mn-lt"/>
                <a:ea typeface="ＭＳ Ｐゴシック" pitchFamily="1" charset="-128"/>
                <a:cs typeface="+mn-cs"/>
              </a:rPr>
              <a:t>fMRI</a:t>
            </a:r>
            <a:r>
              <a:rPr lang="en-US" sz="1200" kern="1200" dirty="0" smtClean="0">
                <a:solidFill>
                  <a:schemeClr val="tx1"/>
                </a:solidFill>
                <a:latin typeface="+mn-lt"/>
                <a:ea typeface="ＭＳ Ｐゴシック" pitchFamily="1" charset="-128"/>
                <a:cs typeface="+mn-cs"/>
              </a:rPr>
              <a:t> scans revealed that their </a:t>
            </a:r>
            <a:r>
              <a:rPr lang="en-US" sz="1200" kern="1200" dirty="0" err="1" smtClean="0">
                <a:solidFill>
                  <a:schemeClr val="tx1"/>
                </a:solidFill>
                <a:latin typeface="+mn-lt"/>
                <a:ea typeface="ＭＳ Ｐゴシック" pitchFamily="1" charset="-128"/>
                <a:cs typeface="+mn-cs"/>
              </a:rPr>
              <a:t>amygdala</a:t>
            </a:r>
            <a:r>
              <a:rPr lang="en-US" sz="1200" kern="1200" dirty="0" smtClean="0">
                <a:solidFill>
                  <a:schemeClr val="tx1"/>
                </a:solidFill>
                <a:latin typeface="+mn-lt"/>
                <a:ea typeface="ＭＳ Ｐゴシック" pitchFamily="1" charset="-128"/>
                <a:cs typeface="+mn-cs"/>
              </a:rPr>
              <a:t> was alerted.  When flashed happy eyes, it did not have this effect. </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93FDC2-2918-4974-B6BC-8E949CA7D24B}" type="slidenum">
              <a:rPr lang="en-US" smtClean="0"/>
              <a:pPr/>
              <a:t>38</a:t>
            </a:fld>
            <a:endParaRPr lang="en-US"/>
          </a:p>
        </p:txBody>
      </p:sp>
    </p:spTree>
    <p:extLst>
      <p:ext uri="{BB962C8B-B14F-4D97-AF65-F5344CB8AC3E}">
        <p14:creationId xmlns:p14="http://schemas.microsoft.com/office/powerpoint/2010/main" val="28449348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latin typeface="+mn-lt"/>
                <a:ea typeface="ＭＳ Ｐゴシック" pitchFamily="1" charset="-128"/>
                <a:cs typeface="+mn-cs"/>
              </a:rPr>
              <a:t>Two routes to the emotion</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Robert </a:t>
            </a:r>
            <a:r>
              <a:rPr lang="en-US" sz="1200" kern="1200" dirty="0" err="1" smtClean="0">
                <a:solidFill>
                  <a:schemeClr val="tx1"/>
                </a:solidFill>
                <a:latin typeface="+mn-lt"/>
                <a:ea typeface="ＭＳ Ｐゴシック" pitchFamily="1" charset="-128"/>
                <a:cs typeface="+mn-cs"/>
              </a:rPr>
              <a:t>Zajonc</a:t>
            </a:r>
            <a:r>
              <a:rPr lang="en-US" sz="1200" kern="1200" dirty="0" smtClean="0">
                <a:solidFill>
                  <a:schemeClr val="tx1"/>
                </a:solidFill>
                <a:latin typeface="+mn-lt"/>
                <a:ea typeface="ＭＳ Ｐゴシック" pitchFamily="1" charset="-128"/>
                <a:cs typeface="+mn-cs"/>
              </a:rPr>
              <a:t> and Joseph </a:t>
            </a:r>
            <a:r>
              <a:rPr lang="en-US" sz="1200" kern="1200" dirty="0" err="1" smtClean="0">
                <a:solidFill>
                  <a:schemeClr val="tx1"/>
                </a:solidFill>
                <a:latin typeface="+mn-lt"/>
                <a:ea typeface="ＭＳ Ｐゴシック" pitchFamily="1" charset="-128"/>
                <a:cs typeface="+mn-cs"/>
              </a:rPr>
              <a:t>LeDoux</a:t>
            </a:r>
            <a:r>
              <a:rPr lang="en-US" sz="1200" kern="1200" dirty="0" smtClean="0">
                <a:solidFill>
                  <a:schemeClr val="tx1"/>
                </a:solidFill>
                <a:latin typeface="+mn-lt"/>
                <a:ea typeface="ＭＳ Ｐゴシック" pitchFamily="1" charset="-128"/>
                <a:cs typeface="+mn-cs"/>
              </a:rPr>
              <a:t> demonstrated that some emotional response (likes, dislikes, fears) involve no conscious thinking</a:t>
            </a:r>
          </a:p>
          <a:p>
            <a:pPr lvl="1">
              <a:buFont typeface="Arial" pitchFamily="34" charset="0"/>
              <a:buChar char="•"/>
            </a:pPr>
            <a:r>
              <a:rPr lang="en-US" sz="1200" kern="1200" dirty="0" smtClean="0">
                <a:solidFill>
                  <a:schemeClr val="tx1"/>
                </a:solidFill>
                <a:latin typeface="+mn-lt"/>
                <a:ea typeface="ＭＳ Ｐゴシック" pitchFamily="1" charset="-128"/>
                <a:cs typeface="+mn-cs"/>
              </a:rPr>
              <a:t>We may fear a spider even if we know it is harmless</a:t>
            </a:r>
          </a:p>
          <a:p>
            <a:pPr lvl="0">
              <a:buFont typeface="Arial" pitchFamily="34" charset="0"/>
              <a:buChar char="•"/>
            </a:pPr>
            <a:r>
              <a:rPr lang="en-US" sz="1200" kern="1200" dirty="0" smtClean="0">
                <a:solidFill>
                  <a:schemeClr val="tx1"/>
                </a:solidFill>
                <a:latin typeface="+mn-lt"/>
                <a:ea typeface="ＭＳ Ｐゴシック" pitchFamily="1" charset="-128"/>
                <a:cs typeface="+mn-cs"/>
              </a:rPr>
              <a:t>Emotion researcher Richard Lazarus noted that some sort of cognitive appraisal of the situation, otherwise how would we know what we are reacting to?</a:t>
            </a:r>
          </a:p>
          <a:p>
            <a:pPr lvl="1">
              <a:buFont typeface="Arial" pitchFamily="34" charset="0"/>
              <a:buChar char="•"/>
            </a:pPr>
            <a:r>
              <a:rPr lang="en-US" sz="1200" kern="1200" dirty="0" smtClean="0">
                <a:solidFill>
                  <a:schemeClr val="tx1"/>
                </a:solidFill>
                <a:latin typeface="+mn-lt"/>
                <a:ea typeface="ＭＳ Ｐゴシック" pitchFamily="1" charset="-128"/>
                <a:cs typeface="+mn-cs"/>
              </a:rPr>
              <a:t>The appraisal may be effortless and we may not be conscious of it, but it is still a mental function</a:t>
            </a:r>
          </a:p>
          <a:p>
            <a:pPr lvl="1">
              <a:buFont typeface="Arial" pitchFamily="34" charset="0"/>
              <a:buChar char="•"/>
            </a:pPr>
            <a:r>
              <a:rPr lang="en-US" sz="1200" kern="1200" dirty="0" smtClean="0">
                <a:solidFill>
                  <a:schemeClr val="tx1"/>
                </a:solidFill>
                <a:latin typeface="+mn-lt"/>
                <a:ea typeface="ＭＳ Ｐゴシック" pitchFamily="1" charset="-128"/>
                <a:cs typeface="+mn-cs"/>
              </a:rPr>
              <a:t>Emotions arise when we appraise an event as beneficial or harmful to our well-being, whether we truly know it is or not (we appraise the sound of rustling in the bushes as the presence of a threat.  Later we realize it was just the wind.</a:t>
            </a:r>
          </a:p>
          <a:p>
            <a:pPr lvl="0">
              <a:buFont typeface="Arial" pitchFamily="34" charset="0"/>
              <a:buChar char="•"/>
            </a:pPr>
            <a:r>
              <a:rPr lang="en-US" sz="1200" kern="1200" dirty="0" smtClean="0">
                <a:solidFill>
                  <a:schemeClr val="tx1"/>
                </a:solidFill>
                <a:latin typeface="+mn-lt"/>
                <a:ea typeface="ＭＳ Ｐゴシック" pitchFamily="1" charset="-128"/>
                <a:cs typeface="+mn-cs"/>
              </a:rPr>
              <a:t>Our emotions are greatly influenced by our memories, expectations and interpretations</a:t>
            </a:r>
          </a:p>
          <a:p>
            <a:pPr lvl="1">
              <a:buFont typeface="Arial" pitchFamily="34" charset="0"/>
              <a:buChar char="•"/>
            </a:pPr>
            <a:r>
              <a:rPr lang="en-US" sz="1200" kern="1200" dirty="0" smtClean="0">
                <a:solidFill>
                  <a:schemeClr val="tx1"/>
                </a:solidFill>
                <a:latin typeface="+mn-lt"/>
                <a:ea typeface="ＭＳ Ｐゴシック" pitchFamily="1" charset="-128"/>
                <a:cs typeface="+mn-cs"/>
              </a:rPr>
              <a:t>Some people blow incidents out of proportion</a:t>
            </a:r>
          </a:p>
          <a:p>
            <a:pPr lvl="1">
              <a:buFont typeface="Arial" pitchFamily="34" charset="0"/>
              <a:buChar char="•"/>
            </a:pPr>
            <a:r>
              <a:rPr lang="en-US" sz="1200" kern="1200" dirty="0" smtClean="0">
                <a:solidFill>
                  <a:schemeClr val="tx1"/>
                </a:solidFill>
                <a:latin typeface="+mn-lt"/>
                <a:ea typeface="ＭＳ Ｐゴシック" pitchFamily="1" charset="-128"/>
                <a:cs typeface="+mn-cs"/>
              </a:rPr>
              <a:t>If people think positively it can help them feel better</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pitchFamily="1" charset="-128"/>
                <a:cs typeface="+mn-cs"/>
              </a:rPr>
              <a:t>Emotions are our body’s adaptive response. They exist to give us interesting experiences and enhance our survival</a:t>
            </a:r>
          </a:p>
          <a:p>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latin typeface="+mn-lt"/>
                <a:ea typeface="ＭＳ Ｐゴシック" pitchFamily="1" charset="-128"/>
                <a:cs typeface="+mn-cs"/>
              </a:rPr>
              <a:t>Expressed Emotion</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People’s expressed emotion reveals their emotion (nonverbal language = body posture, tone of voice, facial expressions)</a:t>
            </a:r>
          </a:p>
          <a:p>
            <a:pPr lvl="0">
              <a:buFont typeface="Arial" pitchFamily="34" charset="0"/>
              <a:buChar char="•"/>
            </a:pPr>
            <a:r>
              <a:rPr lang="en-US" sz="1200" kern="1200" dirty="0" smtClean="0">
                <a:solidFill>
                  <a:schemeClr val="tx1"/>
                </a:solidFill>
                <a:latin typeface="+mn-lt"/>
                <a:ea typeface="ＭＳ Ｐゴシック" pitchFamily="1" charset="-128"/>
                <a:cs typeface="+mn-cs"/>
              </a:rPr>
              <a:t>Smile is the single universal signal for communication</a:t>
            </a:r>
          </a:p>
          <a:p>
            <a:pPr lvl="0">
              <a:buFont typeface="Arial" pitchFamily="34" charset="0"/>
              <a:buChar char="•"/>
            </a:pPr>
            <a:r>
              <a:rPr lang="en-US" sz="1200" kern="1200" dirty="0" smtClean="0">
                <a:solidFill>
                  <a:schemeClr val="tx1"/>
                </a:solidFill>
                <a:latin typeface="+mn-lt"/>
                <a:ea typeface="ＭＳ Ｐゴシック" pitchFamily="1" charset="-128"/>
                <a:cs typeface="+mn-cs"/>
              </a:rPr>
              <a:t>A Hindu classic dance uses the trained face and body to convey 10 different emotions</a:t>
            </a:r>
          </a:p>
          <a:p>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93FDC2-2918-4974-B6BC-8E949CA7D24B}" type="slidenum">
              <a:rPr lang="en-US" smtClean="0"/>
              <a:pPr/>
              <a:t>41</a:t>
            </a:fld>
            <a:endParaRPr lang="en-US"/>
          </a:p>
        </p:txBody>
      </p:sp>
    </p:spTree>
    <p:extLst>
      <p:ext uri="{BB962C8B-B14F-4D97-AF65-F5344CB8AC3E}">
        <p14:creationId xmlns:p14="http://schemas.microsoft.com/office/powerpoint/2010/main" val="30878160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AC1861E-D2CF-412B-A792-59710FE2283E}" type="slidenum">
              <a:rPr lang="en-US" altLang="en-US" smtClean="0"/>
              <a:pPr/>
              <a:t>42</a:t>
            </a:fld>
            <a:endParaRPr lang="en-US" altLang="en-US"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normAutofit fontScale="92500" lnSpcReduction="20000"/>
          </a:bodyPr>
          <a:lstStyle/>
          <a:p>
            <a:r>
              <a:rPr lang="en-US" altLang="en-US" b="1" dirty="0" smtClean="0"/>
              <a:t>OBJECTIVE 9| Describe some gender differences in perceiving and communicating emotions.</a:t>
            </a:r>
          </a:p>
          <a:p>
            <a:r>
              <a:rPr lang="en-US" sz="1200" u="sng" kern="1200" dirty="0" smtClean="0">
                <a:solidFill>
                  <a:schemeClr val="tx1"/>
                </a:solidFill>
                <a:latin typeface="+mn-lt"/>
                <a:ea typeface="ＭＳ Ｐゴシック" pitchFamily="1" charset="-128"/>
                <a:cs typeface="+mn-cs"/>
              </a:rPr>
              <a:t>Gender, Emotion and Nonverbal Behavior</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When given small hints of physical/nonverbal cues detecting harm or fear, women tend to surpass men at reading people’s emotional cues</a:t>
            </a:r>
          </a:p>
          <a:p>
            <a:pPr lvl="0">
              <a:buFont typeface="Arial" pitchFamily="34" charset="0"/>
              <a:buChar char="•"/>
            </a:pPr>
            <a:r>
              <a:rPr lang="en-US" sz="1200" kern="1200" dirty="0" smtClean="0">
                <a:solidFill>
                  <a:schemeClr val="tx1"/>
                </a:solidFill>
                <a:latin typeface="+mn-lt"/>
                <a:ea typeface="ＭＳ Ｐゴシック" pitchFamily="1" charset="-128"/>
                <a:cs typeface="+mn-cs"/>
              </a:rPr>
              <a:t>Women tend to show more emotion when watching a scary, funny or sad film</a:t>
            </a:r>
          </a:p>
          <a:p>
            <a:pPr lvl="0">
              <a:buFont typeface="Arial" pitchFamily="34" charset="0"/>
              <a:buChar char="•"/>
            </a:pPr>
            <a:r>
              <a:rPr lang="en-US" sz="1200" kern="1200" dirty="0" smtClean="0">
                <a:solidFill>
                  <a:schemeClr val="tx1"/>
                </a:solidFill>
                <a:latin typeface="+mn-lt"/>
                <a:ea typeface="ＭＳ Ｐゴシック" pitchFamily="1" charset="-128"/>
                <a:cs typeface="+mn-cs"/>
              </a:rPr>
              <a:t>Also women have an edge in spotting lies, and detecting a true, romantic couple relationship than a phony one</a:t>
            </a:r>
          </a:p>
          <a:p>
            <a:pPr lvl="0">
              <a:buFont typeface="Arial" pitchFamily="34" charset="0"/>
              <a:buChar char="•"/>
            </a:pPr>
            <a:r>
              <a:rPr lang="en-US" sz="1200" kern="1200" dirty="0" smtClean="0">
                <a:solidFill>
                  <a:schemeClr val="tx1"/>
                </a:solidFill>
                <a:latin typeface="+mn-lt"/>
                <a:ea typeface="ＭＳ Ｐゴシック" pitchFamily="1" charset="-128"/>
                <a:cs typeface="+mn-cs"/>
              </a:rPr>
              <a:t>ASK—how might you feel when you say goodbye to fellow classmates after graduation who you most likely will not see much anymore?</a:t>
            </a:r>
          </a:p>
          <a:p>
            <a:pPr lvl="1">
              <a:buFont typeface="Arial" pitchFamily="34" charset="0"/>
              <a:buChar char="•"/>
            </a:pPr>
            <a:r>
              <a:rPr lang="en-US" sz="1200" kern="1200" dirty="0" smtClean="0">
                <a:solidFill>
                  <a:schemeClr val="tx1"/>
                </a:solidFill>
                <a:latin typeface="+mn-lt"/>
                <a:ea typeface="ＭＳ Ｐゴシック" pitchFamily="1" charset="-128"/>
                <a:cs typeface="+mn-cs"/>
              </a:rPr>
              <a:t>Males tend to have simple responses (I’ll feel bad)</a:t>
            </a:r>
          </a:p>
          <a:p>
            <a:pPr lvl="1">
              <a:buFont typeface="Arial" pitchFamily="34" charset="0"/>
              <a:buChar char="•"/>
            </a:pPr>
            <a:r>
              <a:rPr lang="en-US" sz="1200" kern="1200" dirty="0" smtClean="0">
                <a:solidFill>
                  <a:schemeClr val="tx1"/>
                </a:solidFill>
                <a:latin typeface="+mn-lt"/>
                <a:ea typeface="ＭＳ Ｐゴシック" pitchFamily="1" charset="-128"/>
                <a:cs typeface="+mn-cs"/>
              </a:rPr>
              <a:t>Females express more complex emotions (It will be bittersweet; I’ll feel both happy and sad)</a:t>
            </a:r>
          </a:p>
          <a:p>
            <a:pPr lvl="0">
              <a:buFont typeface="Arial" pitchFamily="34" charset="0"/>
              <a:buChar char="•"/>
            </a:pPr>
            <a:r>
              <a:rPr lang="en-US" sz="1200" kern="1200" dirty="0" smtClean="0">
                <a:solidFill>
                  <a:schemeClr val="tx1"/>
                </a:solidFill>
                <a:latin typeface="+mn-lt"/>
                <a:ea typeface="ＭＳ Ｐゴシック" pitchFamily="1" charset="-128"/>
                <a:cs typeface="+mn-cs"/>
              </a:rPr>
              <a:t>Females are more emotional responsive in both positive and negative situations (more open to feelings)</a:t>
            </a:r>
          </a:p>
          <a:p>
            <a:pPr lvl="1">
              <a:buFont typeface="Arial" pitchFamily="34" charset="0"/>
              <a:buChar char="•"/>
            </a:pPr>
            <a:r>
              <a:rPr lang="en-US" sz="1200" kern="1200" dirty="0" smtClean="0">
                <a:solidFill>
                  <a:schemeClr val="tx1"/>
                </a:solidFill>
                <a:latin typeface="+mn-lt"/>
                <a:ea typeface="ＭＳ Ｐゴシック" pitchFamily="1" charset="-128"/>
                <a:cs typeface="+mn-cs"/>
              </a:rPr>
              <a:t>Anger strikes most people as a more masculine emotion—people are quicker to see anger on men’s faces</a:t>
            </a:r>
          </a:p>
          <a:p>
            <a:pPr lvl="1">
              <a:buFont typeface="Arial" pitchFamily="34" charset="0"/>
              <a:buChar char="•"/>
            </a:pPr>
            <a:r>
              <a:rPr lang="en-US" sz="1200" kern="1200" dirty="0" smtClean="0">
                <a:solidFill>
                  <a:schemeClr val="tx1"/>
                </a:solidFill>
                <a:latin typeface="+mn-lt"/>
                <a:ea typeface="ＭＳ Ｐゴシック" pitchFamily="1" charset="-128"/>
                <a:cs typeface="+mn-cs"/>
              </a:rPr>
              <a:t>Women are more likely than men to be empathetic (identify with others and can understand what it is like in other’s shoes)</a:t>
            </a:r>
          </a:p>
          <a:p>
            <a:pPr lvl="2">
              <a:buFont typeface="Arial" pitchFamily="34" charset="0"/>
              <a:buChar char="•"/>
            </a:pPr>
            <a:r>
              <a:rPr lang="en-US" sz="1200" kern="1200" dirty="0" smtClean="0">
                <a:solidFill>
                  <a:schemeClr val="tx1"/>
                </a:solidFill>
                <a:latin typeface="+mn-lt"/>
                <a:ea typeface="ＭＳ Ｐゴシック" pitchFamily="1" charset="-128"/>
                <a:cs typeface="+mn-cs"/>
              </a:rPr>
              <a:t>Also more inclined to express empathy (cry when others are crying)</a:t>
            </a:r>
          </a:p>
          <a:p>
            <a:pPr lvl="2">
              <a:buFont typeface="Arial" pitchFamily="34" charset="0"/>
              <a:buChar char="•"/>
            </a:pPr>
            <a:r>
              <a:rPr lang="en-US" sz="1200" kern="1200" dirty="0" smtClean="0">
                <a:solidFill>
                  <a:schemeClr val="tx1"/>
                </a:solidFill>
                <a:latin typeface="+mn-lt"/>
                <a:ea typeface="ＭＳ Ｐゴシック" pitchFamily="1" charset="-128"/>
                <a:cs typeface="+mn-cs"/>
              </a:rPr>
              <a:t>Mirror neurons comprise neural systems that activate when we are imagining what other people are feeling or doing.  Some researchers think that mirror neurons are the physiological mechanism of empathy</a:t>
            </a:r>
          </a:p>
          <a:p>
            <a:pPr>
              <a:buFont typeface="Arial" pitchFamily="34" charset="0"/>
              <a:buChar char="•"/>
            </a:pPr>
            <a:endParaRPr lang="en-US" dirty="0" smtClean="0"/>
          </a:p>
          <a:p>
            <a:endParaRPr lang="en-US" altLang="en-US" b="1" dirty="0" smtClean="0"/>
          </a:p>
        </p:txBody>
      </p:sp>
    </p:spTree>
    <p:extLst>
      <p:ext uri="{BB962C8B-B14F-4D97-AF65-F5344CB8AC3E}">
        <p14:creationId xmlns:p14="http://schemas.microsoft.com/office/powerpoint/2010/main" val="19259563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none" kern="1200" dirty="0" smtClean="0">
                <a:solidFill>
                  <a:schemeClr val="tx1"/>
                </a:solidFill>
                <a:latin typeface="+mn-lt"/>
                <a:ea typeface="ＭＳ Ｐゴシック" pitchFamily="1" charset="-128"/>
                <a:cs typeface="+mn-cs"/>
              </a:rPr>
              <a:t>If</a:t>
            </a:r>
            <a:r>
              <a:rPr lang="en-US" sz="1200" u="none" kern="1200" baseline="0" dirty="0" smtClean="0">
                <a:solidFill>
                  <a:schemeClr val="tx1"/>
                </a:solidFill>
                <a:latin typeface="+mn-lt"/>
                <a:ea typeface="ＭＳ Ｐゴシック" pitchFamily="1" charset="-128"/>
                <a:cs typeface="+mn-cs"/>
              </a:rPr>
              <a:t> a gender neutral face is made to look angry, most people will identify it as male, if made to smile, most will identify as female</a:t>
            </a:r>
          </a:p>
          <a:p>
            <a:endParaRPr lang="en-US" sz="1200" u="none" kern="1200" baseline="0" dirty="0" smtClean="0">
              <a:solidFill>
                <a:schemeClr val="tx1"/>
              </a:solidFill>
              <a:latin typeface="+mn-lt"/>
              <a:ea typeface="ＭＳ Ｐゴシック" pitchFamily="1" charset="-128"/>
              <a:cs typeface="+mn-cs"/>
            </a:endParaRPr>
          </a:p>
          <a:p>
            <a:r>
              <a:rPr lang="en-US" sz="1200" u="none" kern="1200" baseline="0" dirty="0" smtClean="0">
                <a:solidFill>
                  <a:schemeClr val="tx1"/>
                </a:solidFill>
                <a:latin typeface="+mn-lt"/>
                <a:ea typeface="ＭＳ Ｐゴシック" pitchFamily="1" charset="-128"/>
                <a:cs typeface="+mn-cs"/>
              </a:rPr>
              <a:t>**women have greater emotional literacy**</a:t>
            </a:r>
            <a:endParaRPr lang="en-US" u="none"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u="sng" kern="1200" dirty="0" smtClean="0">
                <a:solidFill>
                  <a:schemeClr val="tx1"/>
                </a:solidFill>
                <a:latin typeface="+mn-lt"/>
                <a:ea typeface="ＭＳ Ｐゴシック" pitchFamily="1" charset="-128"/>
                <a:cs typeface="+mn-cs"/>
              </a:rPr>
              <a:t>Gender, Emotion and Nonverbal Behavior</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When given small hints of physical/nonverbal cues detecting harm or fear, women tend to surpass men at reading people’s emotional cues</a:t>
            </a:r>
          </a:p>
          <a:p>
            <a:pPr lvl="0">
              <a:buFont typeface="Arial" pitchFamily="34" charset="0"/>
              <a:buChar char="•"/>
            </a:pPr>
            <a:r>
              <a:rPr lang="en-US" sz="1200" kern="1200" dirty="0" smtClean="0">
                <a:solidFill>
                  <a:schemeClr val="tx1"/>
                </a:solidFill>
                <a:latin typeface="+mn-lt"/>
                <a:ea typeface="ＭＳ Ｐゴシック" pitchFamily="1" charset="-128"/>
                <a:cs typeface="+mn-cs"/>
              </a:rPr>
              <a:t>Women tend to show more emotion when watching a scary, funny or sad film</a:t>
            </a:r>
          </a:p>
          <a:p>
            <a:pPr lvl="0">
              <a:buFont typeface="Arial" pitchFamily="34" charset="0"/>
              <a:buChar char="•"/>
            </a:pPr>
            <a:r>
              <a:rPr lang="en-US" sz="1200" kern="1200" dirty="0" smtClean="0">
                <a:solidFill>
                  <a:schemeClr val="tx1"/>
                </a:solidFill>
                <a:latin typeface="+mn-lt"/>
                <a:ea typeface="ＭＳ Ｐゴシック" pitchFamily="1" charset="-128"/>
                <a:cs typeface="+mn-cs"/>
              </a:rPr>
              <a:t>Also women have an edge in spotting lies, and detecting a true, romantic couple relationship than a phony one</a:t>
            </a:r>
          </a:p>
          <a:p>
            <a:pPr lvl="0">
              <a:buFont typeface="Arial" pitchFamily="34" charset="0"/>
              <a:buChar char="•"/>
            </a:pPr>
            <a:r>
              <a:rPr lang="en-US" sz="1200" kern="1200" dirty="0" smtClean="0">
                <a:solidFill>
                  <a:schemeClr val="tx1"/>
                </a:solidFill>
                <a:latin typeface="+mn-lt"/>
                <a:ea typeface="ＭＳ Ｐゴシック" pitchFamily="1" charset="-128"/>
                <a:cs typeface="+mn-cs"/>
              </a:rPr>
              <a:t>ASK—how might you feel when you say goodbye to fellow classmates after graduation who you most likely will not see much anymore?</a:t>
            </a:r>
          </a:p>
          <a:p>
            <a:pPr lvl="1">
              <a:buFont typeface="Arial" pitchFamily="34" charset="0"/>
              <a:buChar char="•"/>
            </a:pPr>
            <a:r>
              <a:rPr lang="en-US" sz="1200" kern="1200" dirty="0" smtClean="0">
                <a:solidFill>
                  <a:schemeClr val="tx1"/>
                </a:solidFill>
                <a:latin typeface="+mn-lt"/>
                <a:ea typeface="ＭＳ Ｐゴシック" pitchFamily="1" charset="-128"/>
                <a:cs typeface="+mn-cs"/>
              </a:rPr>
              <a:t>Males tend to have simple responses (I’ll feel bad)</a:t>
            </a:r>
          </a:p>
          <a:p>
            <a:pPr lvl="1">
              <a:buFont typeface="Arial" pitchFamily="34" charset="0"/>
              <a:buChar char="•"/>
            </a:pPr>
            <a:r>
              <a:rPr lang="en-US" sz="1200" kern="1200" dirty="0" smtClean="0">
                <a:solidFill>
                  <a:schemeClr val="tx1"/>
                </a:solidFill>
                <a:latin typeface="+mn-lt"/>
                <a:ea typeface="ＭＳ Ｐゴシック" pitchFamily="1" charset="-128"/>
                <a:cs typeface="+mn-cs"/>
              </a:rPr>
              <a:t>Females express more complex emotions (It will be bittersweet; I’ll feel both happy and sad)</a:t>
            </a:r>
          </a:p>
          <a:p>
            <a:pPr lvl="0">
              <a:buFont typeface="Arial" pitchFamily="34" charset="0"/>
              <a:buChar char="•"/>
            </a:pPr>
            <a:r>
              <a:rPr lang="en-US" sz="1200" kern="1200" dirty="0" smtClean="0">
                <a:solidFill>
                  <a:schemeClr val="tx1"/>
                </a:solidFill>
                <a:latin typeface="+mn-lt"/>
                <a:ea typeface="ＭＳ Ｐゴシック" pitchFamily="1" charset="-128"/>
                <a:cs typeface="+mn-cs"/>
              </a:rPr>
              <a:t>Females are more emotional responsive in both positive and negative situations (more open to feelings)</a:t>
            </a:r>
          </a:p>
          <a:p>
            <a:pPr lvl="1">
              <a:buFont typeface="Arial" pitchFamily="34" charset="0"/>
              <a:buChar char="•"/>
            </a:pPr>
            <a:r>
              <a:rPr lang="en-US" sz="1200" kern="1200" dirty="0" smtClean="0">
                <a:solidFill>
                  <a:schemeClr val="tx1"/>
                </a:solidFill>
                <a:latin typeface="+mn-lt"/>
                <a:ea typeface="ＭＳ Ｐゴシック" pitchFamily="1" charset="-128"/>
                <a:cs typeface="+mn-cs"/>
              </a:rPr>
              <a:t>Anger strikes most people as a more masculine emotion—people are quicker to see anger on men’s faces</a:t>
            </a:r>
          </a:p>
          <a:p>
            <a:pPr lvl="1">
              <a:buFont typeface="Arial" pitchFamily="34" charset="0"/>
              <a:buChar char="•"/>
            </a:pPr>
            <a:r>
              <a:rPr lang="en-US" sz="1200" kern="1200" dirty="0" smtClean="0">
                <a:solidFill>
                  <a:schemeClr val="tx1"/>
                </a:solidFill>
                <a:latin typeface="+mn-lt"/>
                <a:ea typeface="ＭＳ Ｐゴシック" pitchFamily="1" charset="-128"/>
                <a:cs typeface="+mn-cs"/>
              </a:rPr>
              <a:t>Women are more likely than men to be empathetic (identify with others and can understand what it is like in other’s shoes)</a:t>
            </a:r>
          </a:p>
          <a:p>
            <a:pPr lvl="2">
              <a:buFont typeface="Arial" pitchFamily="34" charset="0"/>
              <a:buChar char="•"/>
            </a:pPr>
            <a:r>
              <a:rPr lang="en-US" sz="1200" kern="1200" dirty="0" smtClean="0">
                <a:solidFill>
                  <a:schemeClr val="tx1"/>
                </a:solidFill>
                <a:latin typeface="+mn-lt"/>
                <a:ea typeface="ＭＳ Ｐゴシック" pitchFamily="1" charset="-128"/>
                <a:cs typeface="+mn-cs"/>
              </a:rPr>
              <a:t>Also more inclined to express empathy (cry when others are crying)</a:t>
            </a:r>
          </a:p>
          <a:p>
            <a:pPr lvl="2">
              <a:buFont typeface="Arial" pitchFamily="34" charset="0"/>
              <a:buChar char="•"/>
            </a:pPr>
            <a:r>
              <a:rPr lang="en-US" sz="1200" kern="1200" dirty="0" smtClean="0">
                <a:solidFill>
                  <a:schemeClr val="tx1"/>
                </a:solidFill>
                <a:latin typeface="+mn-lt"/>
                <a:ea typeface="ＭＳ Ｐゴシック" pitchFamily="1" charset="-128"/>
                <a:cs typeface="+mn-cs"/>
              </a:rPr>
              <a:t>Mirror neurons comprise neural systems that activate when we are imagining what other people are feeling or doing.  Some researchers think that mirror neurons are the physiological mechanism of empathy</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u="sng" kern="1200" dirty="0" smtClean="0">
                <a:solidFill>
                  <a:schemeClr val="tx1"/>
                </a:solidFill>
                <a:latin typeface="+mn-lt"/>
                <a:ea typeface="ＭＳ Ｐゴシック" pitchFamily="1" charset="-128"/>
                <a:cs typeface="+mn-cs"/>
              </a:rPr>
              <a:t>Detecting Emotion</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Different cultures communicate verbally and nonverbally with different meanings</a:t>
            </a:r>
          </a:p>
          <a:p>
            <a:pPr lvl="1">
              <a:buFont typeface="Arial" pitchFamily="34" charset="0"/>
              <a:buChar char="•"/>
            </a:pPr>
            <a:r>
              <a:rPr lang="en-US" sz="1200" kern="1200" dirty="0" smtClean="0">
                <a:solidFill>
                  <a:schemeClr val="tx1"/>
                </a:solidFill>
                <a:latin typeface="+mn-lt"/>
                <a:ea typeface="ＭＳ Ｐゴシック" pitchFamily="1" charset="-128"/>
                <a:cs typeface="+mn-cs"/>
              </a:rPr>
              <a:t>A firm handshake may signal dominance/control or an outgoing personality</a:t>
            </a:r>
          </a:p>
          <a:p>
            <a:pPr lvl="1">
              <a:buFont typeface="Arial" pitchFamily="34" charset="0"/>
              <a:buChar char="•"/>
            </a:pPr>
            <a:r>
              <a:rPr lang="en-US" sz="1200" kern="1200" dirty="0" smtClean="0">
                <a:solidFill>
                  <a:schemeClr val="tx1"/>
                </a:solidFill>
                <a:latin typeface="+mn-lt"/>
                <a:ea typeface="ＭＳ Ｐゴシック" pitchFamily="1" charset="-128"/>
                <a:cs typeface="+mn-cs"/>
              </a:rPr>
              <a:t>Our bodies are able to detect nonverbal cues of anger, threats, happiness, etc…</a:t>
            </a:r>
          </a:p>
          <a:p>
            <a:r>
              <a:rPr lang="en-US" sz="1200" kern="1200" dirty="0" smtClean="0">
                <a:solidFill>
                  <a:schemeClr val="tx1"/>
                </a:solidFill>
                <a:latin typeface="+mn-lt"/>
                <a:ea typeface="ＭＳ Ｐゴシック" pitchFamily="1" charset="-128"/>
                <a:cs typeface="+mn-cs"/>
              </a:rPr>
              <a:t> </a:t>
            </a:r>
          </a:p>
          <a:p>
            <a:r>
              <a:rPr lang="en-US" sz="1200" kern="1200" dirty="0" smtClean="0">
                <a:solidFill>
                  <a:schemeClr val="tx1"/>
                </a:solidFill>
                <a:latin typeface="+mn-lt"/>
                <a:ea typeface="ＭＳ Ｐゴシック" pitchFamily="1" charset="-128"/>
                <a:cs typeface="+mn-cs"/>
              </a:rPr>
              <a:t>**DEMO: Have students pretend to draw a capital E on their forehand using your dominant hand.  What direction does the E face? If it is orientated so that someone looking at the student would have seen it in the correct position, it is likely that the student high in public self-awareness and are sensitive to social rejection.  People who draw an E the correct way are likely to draw from an internal perspective and are less likely to express their true emotions.</a:t>
            </a:r>
          </a:p>
          <a:p>
            <a:r>
              <a:rPr lang="en-US" sz="1200" kern="1200" dirty="0" smtClean="0">
                <a:solidFill>
                  <a:schemeClr val="tx1"/>
                </a:solidFill>
                <a:latin typeface="+mn-lt"/>
                <a:ea typeface="ＭＳ Ｐゴシック" pitchFamily="1" charset="-128"/>
                <a:cs typeface="+mn-cs"/>
              </a:rPr>
              <a:t> </a:t>
            </a:r>
          </a:p>
          <a:p>
            <a:pPr lvl="0">
              <a:buFont typeface="Arial" pitchFamily="34" charset="0"/>
              <a:buChar char="•"/>
            </a:pPr>
            <a:r>
              <a:rPr lang="en-US" sz="1200" kern="1200" dirty="0" smtClean="0">
                <a:solidFill>
                  <a:schemeClr val="tx1"/>
                </a:solidFill>
                <a:latin typeface="+mn-lt"/>
                <a:ea typeface="ＭＳ Ｐゴシック" pitchFamily="1" charset="-128"/>
                <a:cs typeface="+mn-cs"/>
              </a:rPr>
              <a:t>Experience can sensitize us to particular emotions </a:t>
            </a:r>
          </a:p>
          <a:p>
            <a:pPr lvl="1">
              <a:buFont typeface="Arial" pitchFamily="34" charset="0"/>
              <a:buChar char="•"/>
            </a:pPr>
            <a:r>
              <a:rPr lang="en-US" sz="1200" kern="1200" dirty="0" smtClean="0">
                <a:solidFill>
                  <a:schemeClr val="tx1"/>
                </a:solidFill>
                <a:latin typeface="+mn-lt"/>
                <a:ea typeface="ＭＳ Ｐゴシック" pitchFamily="1" charset="-128"/>
                <a:cs typeface="+mn-cs"/>
              </a:rPr>
              <a:t>Physically abused children will view a series of fear/angry faces with angry more than those who are not abused</a:t>
            </a:r>
          </a:p>
          <a:p>
            <a:pPr lvl="0">
              <a:buFont typeface="Arial" pitchFamily="34" charset="0"/>
              <a:buChar char="•"/>
            </a:pPr>
            <a:r>
              <a:rPr lang="en-US" sz="1200" kern="1200" dirty="0" smtClean="0">
                <a:solidFill>
                  <a:schemeClr val="tx1"/>
                </a:solidFill>
                <a:latin typeface="+mn-lt"/>
                <a:ea typeface="ＭＳ Ｐゴシック" pitchFamily="1" charset="-128"/>
                <a:cs typeface="+mn-cs"/>
              </a:rPr>
              <a:t>Hard to control facial muscles reveal signs of emotion you would otherwise be hoping to conceal</a:t>
            </a:r>
          </a:p>
          <a:p>
            <a:pPr lvl="1">
              <a:buFont typeface="Arial" pitchFamily="34" charset="0"/>
              <a:buChar char="•"/>
            </a:pPr>
            <a:r>
              <a:rPr lang="en-US" sz="1200" kern="1200" dirty="0" smtClean="0">
                <a:solidFill>
                  <a:schemeClr val="tx1"/>
                </a:solidFill>
                <a:latin typeface="+mn-lt"/>
                <a:ea typeface="ＭＳ Ｐゴシック" pitchFamily="1" charset="-128"/>
                <a:cs typeface="+mn-cs"/>
              </a:rPr>
              <a:t>Raising the inner part of your eyebrow reveals distress or worry</a:t>
            </a:r>
          </a:p>
          <a:p>
            <a:pPr lvl="1">
              <a:buFont typeface="Arial" pitchFamily="34" charset="0"/>
              <a:buChar char="•"/>
            </a:pPr>
            <a:r>
              <a:rPr lang="en-US" sz="1200" kern="1200" dirty="0" smtClean="0">
                <a:solidFill>
                  <a:schemeClr val="tx1"/>
                </a:solidFill>
                <a:latin typeface="+mn-lt"/>
                <a:ea typeface="ＭＳ Ｐゴシック" pitchFamily="1" charset="-128"/>
                <a:cs typeface="+mn-cs"/>
              </a:rPr>
              <a:t>Eyebrows raised and pulled together signal fear</a:t>
            </a:r>
          </a:p>
          <a:p>
            <a:pPr lvl="0">
              <a:buFont typeface="Arial" pitchFamily="34" charset="0"/>
              <a:buChar char="•"/>
            </a:pPr>
            <a:r>
              <a:rPr lang="en-US" sz="1200" kern="1200" dirty="0" smtClean="0">
                <a:solidFill>
                  <a:schemeClr val="tx1"/>
                </a:solidFill>
                <a:latin typeface="+mn-lt"/>
                <a:ea typeface="ＭＳ Ｐゴシック" pitchFamily="1" charset="-128"/>
                <a:cs typeface="+mn-cs"/>
              </a:rPr>
              <a:t>A feigned smile (fake smile) can continue for more than 4-5  seconds and are switched on and off more abruptly than a genuine, happy smile</a:t>
            </a:r>
          </a:p>
          <a:p>
            <a:pPr lvl="0">
              <a:buFont typeface="Arial" pitchFamily="34" charset="0"/>
              <a:buChar char="•"/>
            </a:pPr>
            <a:r>
              <a:rPr lang="en-US" sz="1200" kern="1200" dirty="0" smtClean="0">
                <a:solidFill>
                  <a:schemeClr val="tx1"/>
                </a:solidFill>
                <a:latin typeface="+mn-lt"/>
                <a:ea typeface="ＭＳ Ｐゴシック" pitchFamily="1" charset="-128"/>
                <a:cs typeface="+mn-cs"/>
              </a:rPr>
              <a:t>Difficult to detect deceiving expressions</a:t>
            </a:r>
          </a:p>
          <a:p>
            <a:pPr lvl="1">
              <a:buFont typeface="Arial" pitchFamily="34" charset="0"/>
              <a:buChar char="•"/>
            </a:pPr>
            <a:r>
              <a:rPr lang="en-US" sz="1200" kern="1200" dirty="0" smtClean="0">
                <a:solidFill>
                  <a:schemeClr val="tx1"/>
                </a:solidFill>
                <a:latin typeface="+mn-lt"/>
                <a:ea typeface="ＭＳ Ｐゴシック" pitchFamily="1" charset="-128"/>
                <a:cs typeface="+mn-cs"/>
              </a:rPr>
              <a:t>Only about 54% accuracy rate of detecting lies in 206 studies (difficult to tell)</a:t>
            </a:r>
          </a:p>
          <a:p>
            <a:pPr lvl="1">
              <a:buFont typeface="Arial" pitchFamily="34" charset="0"/>
              <a:buChar char="•"/>
            </a:pPr>
            <a:r>
              <a:rPr lang="en-US" sz="1200" kern="1200" dirty="0" smtClean="0">
                <a:solidFill>
                  <a:schemeClr val="tx1"/>
                </a:solidFill>
                <a:latin typeface="+mn-lt"/>
                <a:ea typeface="ＭＳ Ｐゴシック" pitchFamily="1" charset="-128"/>
                <a:cs typeface="+mn-cs"/>
              </a:rPr>
              <a:t>People believe one sign of lying is averting (turn away) one’s gaze</a:t>
            </a:r>
          </a:p>
          <a:p>
            <a:pPr lvl="1">
              <a:buFont typeface="Arial" pitchFamily="34" charset="0"/>
              <a:buChar char="•"/>
            </a:pPr>
            <a:r>
              <a:rPr lang="en-US" sz="1200" kern="1200" dirty="0" smtClean="0">
                <a:solidFill>
                  <a:schemeClr val="tx1"/>
                </a:solidFill>
                <a:latin typeface="+mn-lt"/>
                <a:ea typeface="ＭＳ Ｐゴシック" pitchFamily="1" charset="-128"/>
                <a:cs typeface="+mn-cs"/>
              </a:rPr>
              <a:t>Introverts do well at reading others’ emotions whereas extroverts are generally easier to read</a:t>
            </a:r>
          </a:p>
          <a:p>
            <a:pPr lvl="1">
              <a:buFont typeface="Arial" pitchFamily="34" charset="0"/>
              <a:buChar char="•"/>
            </a:pPr>
            <a:r>
              <a:rPr lang="en-US" sz="1200" kern="1200" dirty="0" smtClean="0">
                <a:solidFill>
                  <a:schemeClr val="tx1"/>
                </a:solidFill>
                <a:latin typeface="+mn-lt"/>
                <a:ea typeface="ＭＳ Ｐゴシック" pitchFamily="1" charset="-128"/>
                <a:cs typeface="+mn-cs"/>
              </a:rPr>
              <a:t>Electronic communication use emoticons ( </a:t>
            </a:r>
            <a:r>
              <a:rPr lang="en-US" sz="1200" kern="1200" dirty="0" smtClean="0">
                <a:solidFill>
                  <a:schemeClr val="tx1"/>
                </a:solidFill>
                <a:latin typeface="+mn-lt"/>
                <a:ea typeface="ＭＳ Ｐゴシック" pitchFamily="1" charset="-128"/>
                <a:cs typeface="+mn-cs"/>
                <a:sym typeface="Wingdings"/>
              </a:rPr>
              <a:t></a:t>
            </a:r>
            <a:r>
              <a:rPr lang="en-US" sz="1200" kern="1200" dirty="0" smtClean="0">
                <a:solidFill>
                  <a:schemeClr val="tx1"/>
                </a:solidFill>
                <a:latin typeface="+mn-lt"/>
                <a:ea typeface="ＭＳ Ｐゴシック" pitchFamily="1" charset="-128"/>
                <a:cs typeface="+mn-cs"/>
              </a:rPr>
              <a:t>) to express expressions behind the screen.  Can’t read nonverbal physical cues –judged solely by your words</a:t>
            </a:r>
          </a:p>
          <a:p>
            <a:pPr lvl="2">
              <a:buFont typeface="Arial" pitchFamily="34" charset="0"/>
              <a:buChar char="•"/>
            </a:pPr>
            <a:r>
              <a:rPr lang="en-US" sz="1200" kern="1200" dirty="0" smtClean="0">
                <a:solidFill>
                  <a:schemeClr val="tx1"/>
                </a:solidFill>
                <a:latin typeface="+mn-lt"/>
                <a:ea typeface="ＭＳ Ｐゴシック" pitchFamily="1" charset="-128"/>
                <a:cs typeface="+mn-cs"/>
              </a:rPr>
              <a:t>Can misread texts or emails—you may think you are just kidding with your words, but others can read it differently and offensively</a:t>
            </a:r>
          </a:p>
          <a:p>
            <a:pPr>
              <a:buFont typeface="Arial"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45</a:t>
            </a:fld>
            <a:endParaRPr lang="en-US"/>
          </a:p>
        </p:txBody>
      </p:sp>
    </p:spTree>
    <p:extLst>
      <p:ext uri="{BB962C8B-B14F-4D97-AF65-F5344CB8AC3E}">
        <p14:creationId xmlns:p14="http://schemas.microsoft.com/office/powerpoint/2010/main" val="7757866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23B9454-2BC8-418C-9856-9DFBC886A6DB}" type="slidenum">
              <a:rPr lang="en-US" altLang="en-US" smtClean="0"/>
              <a:pPr/>
              <a:t>46</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0276894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93FDC2-2918-4974-B6BC-8E949CA7D24B}" type="slidenum">
              <a:rPr lang="en-US" smtClean="0"/>
              <a:pPr/>
              <a:t>47</a:t>
            </a:fld>
            <a:endParaRPr lang="en-US"/>
          </a:p>
        </p:txBody>
      </p:sp>
    </p:spTree>
    <p:extLst>
      <p:ext uri="{BB962C8B-B14F-4D97-AF65-F5344CB8AC3E}">
        <p14:creationId xmlns:p14="http://schemas.microsoft.com/office/powerpoint/2010/main" val="35838496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0504D99-1C33-44EF-823F-DFFA1BF5DA1F}" type="slidenum">
              <a:rPr lang="en-US" altLang="en-US" smtClean="0"/>
              <a:pPr/>
              <a:t>48</a:t>
            </a:fld>
            <a:endParaRPr lang="en-US" altLang="en-US" smtClean="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8111646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u="sng" kern="1200" dirty="0" smtClean="0">
                <a:solidFill>
                  <a:schemeClr val="tx1"/>
                </a:solidFill>
                <a:latin typeface="+mn-lt"/>
                <a:ea typeface="ＭＳ Ｐゴシック" pitchFamily="1" charset="-128"/>
                <a:cs typeface="+mn-cs"/>
              </a:rPr>
              <a:t>Culture and Emotional Expression</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Are there acceptable gender “rules” for emotional expression?</a:t>
            </a:r>
          </a:p>
          <a:p>
            <a:pPr lvl="1">
              <a:buFont typeface="Arial" pitchFamily="34" charset="0"/>
              <a:buChar char="•"/>
            </a:pPr>
            <a:r>
              <a:rPr lang="en-US" sz="1200" kern="1200" dirty="0" smtClean="0">
                <a:solidFill>
                  <a:schemeClr val="tx1"/>
                </a:solidFill>
                <a:latin typeface="+mn-lt"/>
                <a:ea typeface="ＭＳ Ｐゴシック" pitchFamily="1" charset="-128"/>
                <a:cs typeface="+mn-cs"/>
              </a:rPr>
              <a:t>Two men kissing each other in greeting</a:t>
            </a:r>
          </a:p>
          <a:p>
            <a:pPr lvl="1">
              <a:buFont typeface="Arial" pitchFamily="34" charset="0"/>
              <a:buChar char="•"/>
            </a:pPr>
            <a:r>
              <a:rPr lang="en-US" sz="1200" kern="1200" dirty="0" smtClean="0">
                <a:solidFill>
                  <a:schemeClr val="tx1"/>
                </a:solidFill>
                <a:latin typeface="+mn-lt"/>
                <a:ea typeface="ＭＳ Ｐゴシック" pitchFamily="1" charset="-128"/>
                <a:cs typeface="+mn-cs"/>
              </a:rPr>
              <a:t>Two women patting each other on the behind during a sport’s competition</a:t>
            </a:r>
          </a:p>
          <a:p>
            <a:pPr lvl="1">
              <a:buFont typeface="Arial" pitchFamily="34" charset="0"/>
              <a:buChar char="•"/>
            </a:pPr>
            <a:r>
              <a:rPr lang="en-US" sz="1200" kern="1200" dirty="0" smtClean="0">
                <a:solidFill>
                  <a:schemeClr val="tx1"/>
                </a:solidFill>
                <a:latin typeface="+mn-lt"/>
                <a:ea typeface="ＭＳ Ｐゴシック" pitchFamily="1" charset="-128"/>
                <a:cs typeface="+mn-cs"/>
              </a:rPr>
              <a:t>Men crying at a sad movie</a:t>
            </a:r>
          </a:p>
          <a:p>
            <a:pPr lvl="1">
              <a:buFont typeface="Arial" pitchFamily="34" charset="0"/>
              <a:buChar char="•"/>
            </a:pPr>
            <a:r>
              <a:rPr lang="en-US" sz="1200" kern="1200" dirty="0" smtClean="0">
                <a:solidFill>
                  <a:schemeClr val="tx1"/>
                </a:solidFill>
                <a:latin typeface="+mn-lt"/>
                <a:ea typeface="ＭＳ Ｐゴシック" pitchFamily="1" charset="-128"/>
                <a:cs typeface="+mn-cs"/>
              </a:rPr>
              <a:t>Women violently expressing anger</a:t>
            </a:r>
          </a:p>
          <a:p>
            <a:pPr lvl="1">
              <a:buFont typeface="Arial" pitchFamily="34" charset="0"/>
              <a:buChar char="•"/>
            </a:pPr>
            <a:r>
              <a:rPr lang="en-US" sz="1200" kern="1200" dirty="0" smtClean="0">
                <a:solidFill>
                  <a:schemeClr val="tx1"/>
                </a:solidFill>
                <a:latin typeface="+mn-lt"/>
                <a:ea typeface="ＭＳ Ｐゴシック" pitchFamily="1" charset="-128"/>
                <a:cs typeface="+mn-cs"/>
              </a:rPr>
              <a:t>Men hugging to celebrate an occasion</a:t>
            </a:r>
          </a:p>
          <a:p>
            <a:pPr lvl="2">
              <a:buFont typeface="Arial" pitchFamily="34" charset="0"/>
              <a:buChar char="•"/>
            </a:pPr>
            <a:r>
              <a:rPr lang="en-US" sz="1200" kern="1200" dirty="0" smtClean="0">
                <a:solidFill>
                  <a:schemeClr val="tx1"/>
                </a:solidFill>
                <a:latin typeface="+mn-lt"/>
                <a:ea typeface="ＭＳ Ｐゴシック" pitchFamily="1" charset="-128"/>
                <a:cs typeface="+mn-cs"/>
              </a:rPr>
              <a:t>These are acceptable “rules” within our culture for expression emotions for each other</a:t>
            </a:r>
          </a:p>
          <a:p>
            <a:pPr lvl="0">
              <a:buFont typeface="Arial" pitchFamily="34" charset="0"/>
              <a:buChar char="•"/>
            </a:pPr>
            <a:r>
              <a:rPr lang="en-US" sz="1200" kern="1200" dirty="0" smtClean="0">
                <a:solidFill>
                  <a:schemeClr val="tx1"/>
                </a:solidFill>
                <a:latin typeface="+mn-lt"/>
                <a:ea typeface="ＭＳ Ｐゴシック" pitchFamily="1" charset="-128"/>
                <a:cs typeface="+mn-cs"/>
              </a:rPr>
              <a:t>The meaning of gestures varies in each culture</a:t>
            </a:r>
          </a:p>
          <a:p>
            <a:pPr lvl="1">
              <a:buFont typeface="Arial" pitchFamily="34" charset="0"/>
              <a:buChar char="•"/>
            </a:pPr>
            <a:r>
              <a:rPr lang="en-US" sz="1200" kern="1200" dirty="0" smtClean="0">
                <a:solidFill>
                  <a:schemeClr val="tx1"/>
                </a:solidFill>
                <a:latin typeface="+mn-lt"/>
                <a:ea typeface="ＭＳ Ｐゴシック" pitchFamily="1" charset="-128"/>
                <a:cs typeface="+mn-cs"/>
              </a:rPr>
              <a:t>Chinese clap their hands to show disappointment</a:t>
            </a:r>
          </a:p>
          <a:p>
            <a:pPr lvl="1">
              <a:buFont typeface="Arial" pitchFamily="34" charset="0"/>
              <a:buChar char="•"/>
            </a:pPr>
            <a:r>
              <a:rPr lang="en-US" sz="1200" kern="1200" dirty="0" smtClean="0">
                <a:solidFill>
                  <a:schemeClr val="tx1"/>
                </a:solidFill>
                <a:latin typeface="+mn-lt"/>
                <a:ea typeface="ＭＳ Ｐゴシック" pitchFamily="1" charset="-128"/>
                <a:cs typeface="+mn-cs"/>
              </a:rPr>
              <a:t>We give the thumbs up sign when things are good, but it is taken offensively in other cultures</a:t>
            </a:r>
          </a:p>
          <a:p>
            <a:pPr lvl="0">
              <a:buFont typeface="Arial" pitchFamily="34" charset="0"/>
              <a:buChar char="•"/>
            </a:pPr>
            <a:r>
              <a:rPr lang="en-US" sz="1200" kern="1200" dirty="0" smtClean="0">
                <a:solidFill>
                  <a:schemeClr val="tx1"/>
                </a:solidFill>
                <a:latin typeface="+mn-lt"/>
                <a:ea typeface="ＭＳ Ｐゴシック" pitchFamily="1" charset="-128"/>
                <a:cs typeface="+mn-cs"/>
              </a:rPr>
              <a:t>Do facial expressions also have different meanings in different cultures?</a:t>
            </a:r>
          </a:p>
          <a:p>
            <a:pPr lvl="1">
              <a:buFont typeface="Arial" pitchFamily="34" charset="0"/>
              <a:buChar char="•"/>
            </a:pPr>
            <a:r>
              <a:rPr lang="en-US" sz="1200" kern="1200" dirty="0" smtClean="0">
                <a:solidFill>
                  <a:schemeClr val="tx1"/>
                </a:solidFill>
                <a:latin typeface="+mn-lt"/>
                <a:ea typeface="ＭＳ Ｐゴシック" pitchFamily="1" charset="-128"/>
                <a:cs typeface="+mn-cs"/>
              </a:rPr>
              <a:t>Paul </a:t>
            </a:r>
            <a:r>
              <a:rPr lang="en-US" sz="1200" kern="1200" dirty="0" err="1" smtClean="0">
                <a:solidFill>
                  <a:schemeClr val="tx1"/>
                </a:solidFill>
                <a:latin typeface="+mn-lt"/>
                <a:ea typeface="ＭＳ Ｐゴシック" pitchFamily="1" charset="-128"/>
                <a:cs typeface="+mn-cs"/>
              </a:rPr>
              <a:t>Ekman</a:t>
            </a:r>
            <a:r>
              <a:rPr lang="en-US" sz="1200" kern="1200" dirty="0" smtClean="0">
                <a:solidFill>
                  <a:schemeClr val="tx1"/>
                </a:solidFill>
                <a:latin typeface="+mn-lt"/>
                <a:ea typeface="ＭＳ Ｐゴシック" pitchFamily="1" charset="-128"/>
                <a:cs typeface="+mn-cs"/>
              </a:rPr>
              <a:t>, Wallace Friesen and other showed photographs of various facial expressions to people in different parts of the world and asked them to guess the emotion (</a:t>
            </a:r>
            <a:r>
              <a:rPr lang="en-US" sz="1200" b="1" kern="1200" dirty="0" smtClean="0">
                <a:solidFill>
                  <a:schemeClr val="tx1"/>
                </a:solidFill>
                <a:latin typeface="+mn-lt"/>
                <a:ea typeface="ＭＳ Ｐゴシック" pitchFamily="1" charset="-128"/>
                <a:cs typeface="+mn-cs"/>
              </a:rPr>
              <a:t>video—History of nonverbal expression</a:t>
            </a:r>
            <a:r>
              <a:rPr lang="en-US" sz="1200" kern="1200" dirty="0" smtClean="0">
                <a:solidFill>
                  <a:schemeClr val="tx1"/>
                </a:solidFill>
                <a:latin typeface="+mn-lt"/>
                <a:ea typeface="ＭＳ Ｐゴシック" pitchFamily="1" charset="-128"/>
                <a:cs typeface="+mn-cs"/>
              </a:rPr>
              <a:t>)</a:t>
            </a:r>
          </a:p>
          <a:p>
            <a:pPr lvl="1">
              <a:buFont typeface="Arial" pitchFamily="34" charset="0"/>
              <a:buChar char="•"/>
            </a:pPr>
            <a:r>
              <a:rPr lang="en-US" sz="1200" kern="1200" dirty="0" smtClean="0">
                <a:solidFill>
                  <a:schemeClr val="tx1"/>
                </a:solidFill>
                <a:latin typeface="+mn-lt"/>
                <a:ea typeface="ＭＳ Ｐゴシック" pitchFamily="1" charset="-128"/>
                <a:cs typeface="+mn-cs"/>
              </a:rPr>
              <a:t>They also asked people in New Guinea to display various emotions in response to statements like “Pretend your child had died”.  When the researchers videotaped their responses and showed them to North American college students, they were able to identify them fairly easily.</a:t>
            </a:r>
          </a:p>
          <a:p>
            <a:pPr lvl="1">
              <a:buFont typeface="Arial" pitchFamily="34" charset="0"/>
              <a:buChar char="•"/>
            </a:pPr>
            <a:r>
              <a:rPr lang="en-US" sz="1200" kern="1200" dirty="0" smtClean="0">
                <a:solidFill>
                  <a:schemeClr val="tx1"/>
                </a:solidFill>
                <a:latin typeface="+mn-lt"/>
                <a:ea typeface="ＭＳ Ｐゴシック" pitchFamily="1" charset="-128"/>
                <a:cs typeface="+mn-cs"/>
              </a:rPr>
              <a:t>Conclusions: Regardless of cultural background, a smile is a smile around the world and similar for other facial expressions</a:t>
            </a:r>
          </a:p>
          <a:p>
            <a:pPr lvl="2">
              <a:buFont typeface="Arial" pitchFamily="34" charset="0"/>
              <a:buChar char="•"/>
            </a:pPr>
            <a:r>
              <a:rPr lang="en-US" sz="1200" kern="1200" dirty="0" smtClean="0">
                <a:solidFill>
                  <a:schemeClr val="tx1"/>
                </a:solidFill>
                <a:latin typeface="+mn-lt"/>
                <a:ea typeface="ＭＳ Ｐゴシック" pitchFamily="1" charset="-128"/>
                <a:cs typeface="+mn-cs"/>
              </a:rPr>
              <a:t>However some cultures differ in how much emotion they express</a:t>
            </a:r>
          </a:p>
          <a:p>
            <a:pPr lvl="2">
              <a:buFont typeface="Arial" pitchFamily="34" charset="0"/>
              <a:buChar char="•"/>
            </a:pPr>
            <a:r>
              <a:rPr lang="en-US" sz="1200" kern="1200" dirty="0" smtClean="0">
                <a:solidFill>
                  <a:schemeClr val="tx1"/>
                </a:solidFill>
                <a:latin typeface="+mn-lt"/>
                <a:ea typeface="ＭＳ Ｐゴシック" pitchFamily="1" charset="-128"/>
                <a:cs typeface="+mn-cs"/>
              </a:rPr>
              <a:t>Cultures which strive for individuality (US) display more visible emotions</a:t>
            </a:r>
          </a:p>
          <a:p>
            <a:pPr lvl="2">
              <a:buFont typeface="Arial" pitchFamily="34" charset="0"/>
              <a:buChar char="•"/>
            </a:pPr>
            <a:r>
              <a:rPr lang="en-US" sz="1200" kern="1200" dirty="0" smtClean="0">
                <a:solidFill>
                  <a:schemeClr val="tx1"/>
                </a:solidFill>
                <a:latin typeface="+mn-lt"/>
                <a:ea typeface="ＭＳ Ｐゴシック" pitchFamily="1" charset="-128"/>
                <a:cs typeface="+mn-cs"/>
              </a:rPr>
              <a:t>Other cultures which encourages people to conform to society are less  visibly displayed = collectivist cultures which conform to group standards (Asian)</a:t>
            </a:r>
          </a:p>
          <a:p>
            <a:pPr lvl="0">
              <a:buFont typeface="Arial" pitchFamily="34" charset="0"/>
              <a:buChar char="•"/>
            </a:pPr>
            <a:r>
              <a:rPr lang="en-US" sz="1200" kern="1200" dirty="0" smtClean="0">
                <a:solidFill>
                  <a:schemeClr val="tx1"/>
                </a:solidFill>
                <a:latin typeface="+mn-lt"/>
                <a:ea typeface="ＭＳ Ｐゴシック" pitchFamily="1" charset="-128"/>
                <a:cs typeface="+mn-cs"/>
              </a:rPr>
              <a:t>Even blind children from birth exhibit the common facial expressions associated with emotions like joy, sadness, fear and anger (genetically predisposed)</a:t>
            </a:r>
          </a:p>
          <a:p>
            <a:pPr lvl="0">
              <a:buFont typeface="Arial" pitchFamily="34" charset="0"/>
              <a:buChar char="•"/>
            </a:pPr>
            <a:r>
              <a:rPr lang="en-US" sz="1200" kern="1200" dirty="0" smtClean="0">
                <a:solidFill>
                  <a:schemeClr val="tx1"/>
                </a:solidFill>
                <a:latin typeface="+mn-lt"/>
                <a:ea typeface="ＭＳ Ｐゴシック" pitchFamily="1" charset="-128"/>
                <a:cs typeface="+mn-cs"/>
              </a:rPr>
              <a:t>Charles Darwin speculated that even in prehistoric times, before our ancestors communicated words, their ability to convey threats, greetings and submission with facial expressions helped them survive</a:t>
            </a:r>
          </a:p>
          <a:p>
            <a:pPr lvl="1">
              <a:buFont typeface="Arial" pitchFamily="34" charset="0"/>
              <a:buChar char="•"/>
            </a:pPr>
            <a:r>
              <a:rPr lang="en-US" sz="1200" kern="1200" dirty="0" smtClean="0">
                <a:solidFill>
                  <a:schemeClr val="tx1"/>
                </a:solidFill>
                <a:latin typeface="+mn-lt"/>
                <a:ea typeface="ＭＳ Ｐゴシック" pitchFamily="1" charset="-128"/>
                <a:cs typeface="+mn-cs"/>
              </a:rPr>
              <a:t>That shared heritage, he believed, is why all human express the basic emotions with similar facial expressions</a:t>
            </a:r>
          </a:p>
          <a:p>
            <a:pPr lvl="1">
              <a:buFont typeface="Arial" pitchFamily="34" charset="0"/>
              <a:buChar char="•"/>
            </a:pPr>
            <a:r>
              <a:rPr lang="en-US" sz="1200" kern="1200" dirty="0" smtClean="0">
                <a:solidFill>
                  <a:schemeClr val="tx1"/>
                </a:solidFill>
                <a:latin typeface="+mn-lt"/>
                <a:ea typeface="ＭＳ Ｐゴシック" pitchFamily="1" charset="-128"/>
                <a:cs typeface="+mn-cs"/>
              </a:rPr>
              <a:t>It has been adaptive for us to interpret faces in particular contexts</a:t>
            </a:r>
          </a:p>
          <a:p>
            <a:pPr lvl="2">
              <a:buFont typeface="Arial" pitchFamily="34" charset="0"/>
              <a:buChar char="•"/>
            </a:pPr>
            <a:r>
              <a:rPr lang="en-US" sz="1200" kern="1200" dirty="0" smtClean="0">
                <a:solidFill>
                  <a:schemeClr val="tx1"/>
                </a:solidFill>
                <a:latin typeface="+mn-lt"/>
                <a:ea typeface="ＭＳ Ｐゴシック" pitchFamily="1" charset="-128"/>
                <a:cs typeface="+mn-cs"/>
              </a:rPr>
              <a:t>Movie directors create contexts and soundtracks that amplify our perceptions of particular emotions</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93FDC2-2918-4974-B6BC-8E949CA7D24B}" type="slidenum">
              <a:rPr lang="en-US" smtClean="0"/>
              <a:pPr/>
              <a:t>5</a:t>
            </a:fld>
            <a:endParaRPr lang="en-US"/>
          </a:p>
        </p:txBody>
      </p:sp>
    </p:spTree>
    <p:extLst>
      <p:ext uri="{BB962C8B-B14F-4D97-AF65-F5344CB8AC3E}">
        <p14:creationId xmlns:p14="http://schemas.microsoft.com/office/powerpoint/2010/main" val="29720164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latin typeface="+mn-lt"/>
                <a:ea typeface="ＭＳ Ｐゴシック" pitchFamily="1" charset="-128"/>
                <a:cs typeface="+mn-cs"/>
              </a:rPr>
              <a:t>Effects of Facial Expressions---</a:t>
            </a:r>
            <a:r>
              <a:rPr lang="en-US" sz="1200" b="1" u="sng" kern="1200" dirty="0" smtClean="0">
                <a:solidFill>
                  <a:schemeClr val="tx1"/>
                </a:solidFill>
                <a:latin typeface="+mn-lt"/>
                <a:ea typeface="ＭＳ Ｐゴシック" pitchFamily="1" charset="-128"/>
                <a:cs typeface="+mn-cs"/>
              </a:rPr>
              <a:t>John </a:t>
            </a:r>
            <a:r>
              <a:rPr lang="en-US" sz="1200" b="1" u="sng" kern="1200" dirty="0" err="1" smtClean="0">
                <a:solidFill>
                  <a:schemeClr val="tx1"/>
                </a:solidFill>
                <a:latin typeface="+mn-lt"/>
                <a:ea typeface="ＭＳ Ｐゴシック" pitchFamily="1" charset="-128"/>
                <a:cs typeface="+mn-cs"/>
              </a:rPr>
              <a:t>Cleese</a:t>
            </a:r>
            <a:r>
              <a:rPr lang="en-US" sz="1200" b="1" u="sng" kern="1200" dirty="0" smtClean="0">
                <a:solidFill>
                  <a:schemeClr val="tx1"/>
                </a:solidFill>
                <a:latin typeface="+mn-lt"/>
                <a:ea typeface="ＭＳ Ｐゴシック" pitchFamily="1" charset="-128"/>
                <a:cs typeface="+mn-cs"/>
              </a:rPr>
              <a:t>—The Human Face</a:t>
            </a:r>
            <a:r>
              <a:rPr lang="en-US" sz="1200" u="sng" kern="1200" dirty="0" smtClean="0">
                <a:solidFill>
                  <a:schemeClr val="tx1"/>
                </a:solidFill>
                <a:latin typeface="+mn-lt"/>
                <a:ea typeface="ＭＳ Ｐゴシック" pitchFamily="1" charset="-128"/>
                <a:cs typeface="+mn-cs"/>
              </a:rPr>
              <a:t> video</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Expressions not only communicate emotion, they also amplify and regulate it and feed our feelings</a:t>
            </a:r>
          </a:p>
          <a:p>
            <a:pPr lvl="0">
              <a:buFont typeface="Arial" pitchFamily="34" charset="0"/>
              <a:buChar char="•"/>
            </a:pPr>
            <a:r>
              <a:rPr lang="en-US" sz="1200" kern="1200" dirty="0" smtClean="0">
                <a:solidFill>
                  <a:schemeClr val="tx1"/>
                </a:solidFill>
                <a:latin typeface="+mn-lt"/>
                <a:ea typeface="ＭＳ Ｐゴシック" pitchFamily="1" charset="-128"/>
                <a:cs typeface="+mn-cs"/>
              </a:rPr>
              <a:t>DEMO: Place your pointer fingers on the inner part of your eyebrow.  Now fake a big grin.  Now scowl.  Can you feel the “smile therapy” difference in your facial muscles?</a:t>
            </a:r>
          </a:p>
          <a:p>
            <a:pPr lvl="0">
              <a:buFont typeface="Arial" pitchFamily="34" charset="0"/>
              <a:buChar char="•"/>
            </a:pPr>
            <a:r>
              <a:rPr lang="en-US" sz="1200" kern="1200" dirty="0" smtClean="0">
                <a:solidFill>
                  <a:schemeClr val="tx1"/>
                </a:solidFill>
                <a:latin typeface="+mn-lt"/>
                <a:ea typeface="ＭＳ Ｐゴシック" pitchFamily="1" charset="-128"/>
                <a:cs typeface="+mn-cs"/>
              </a:rPr>
              <a:t>In the absence of competing emotions, the </a:t>
            </a:r>
            <a:r>
              <a:rPr lang="en-US" sz="1200" b="1" kern="1200" dirty="0" smtClean="0">
                <a:solidFill>
                  <a:schemeClr val="tx1"/>
                </a:solidFill>
                <a:latin typeface="+mn-lt"/>
                <a:ea typeface="ＭＳ Ｐゴシック" pitchFamily="1" charset="-128"/>
                <a:cs typeface="+mn-cs"/>
              </a:rPr>
              <a:t>facial feedback</a:t>
            </a:r>
            <a:r>
              <a:rPr lang="en-US" sz="1200" kern="1200" dirty="0" smtClean="0">
                <a:solidFill>
                  <a:schemeClr val="tx1"/>
                </a:solidFill>
                <a:latin typeface="+mn-lt"/>
                <a:ea typeface="ＭＳ Ｐゴシック" pitchFamily="1" charset="-128"/>
                <a:cs typeface="+mn-cs"/>
              </a:rPr>
              <a:t> effect  on experienced emotional expressions states that when a facial expression of anger or happiness intensifies feelings of anger or happiness continues and increases</a:t>
            </a:r>
          </a:p>
          <a:p>
            <a:pPr lvl="0">
              <a:buFont typeface="Arial" pitchFamily="34" charset="0"/>
              <a:buChar char="•"/>
            </a:pPr>
            <a:r>
              <a:rPr lang="en-US" sz="1200" kern="1200" dirty="0" smtClean="0">
                <a:solidFill>
                  <a:schemeClr val="tx1"/>
                </a:solidFill>
                <a:latin typeface="+mn-lt"/>
                <a:ea typeface="ＭＳ Ｐゴシック" pitchFamily="1" charset="-128"/>
                <a:cs typeface="+mn-cs"/>
              </a:rPr>
              <a:t>A heartier smile with raised cheeks and a crinkle in the eye enhances positive feelings even more when you are reacting to something pleasant or funny</a:t>
            </a:r>
          </a:p>
          <a:p>
            <a:pPr lvl="0">
              <a:buFont typeface="Arial" pitchFamily="34" charset="0"/>
              <a:buChar char="•"/>
            </a:pPr>
            <a:r>
              <a:rPr lang="en-US" sz="1200" kern="1200" dirty="0" smtClean="0">
                <a:solidFill>
                  <a:schemeClr val="tx1"/>
                </a:solidFill>
                <a:latin typeface="+mn-lt"/>
                <a:ea typeface="ＭＳ Ｐゴシック" pitchFamily="1" charset="-128"/>
                <a:cs typeface="+mn-cs"/>
              </a:rPr>
              <a:t>Walking with your shoulders back and your head upright (instead of down) will increase your step and encourage a mood shift</a:t>
            </a:r>
          </a:p>
          <a:p>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93FDC2-2918-4974-B6BC-8E949CA7D24B}" type="slidenum">
              <a:rPr lang="en-US" smtClean="0"/>
              <a:pPr/>
              <a:t>51</a:t>
            </a:fld>
            <a:endParaRPr lang="en-US"/>
          </a:p>
        </p:txBody>
      </p:sp>
    </p:spTree>
    <p:extLst>
      <p:ext uri="{BB962C8B-B14F-4D97-AF65-F5344CB8AC3E}">
        <p14:creationId xmlns:p14="http://schemas.microsoft.com/office/powerpoint/2010/main" val="28749090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93FDC2-2918-4974-B6BC-8E949CA7D24B}" type="slidenum">
              <a:rPr lang="en-US" smtClean="0"/>
              <a:pPr/>
              <a:t>52</a:t>
            </a:fld>
            <a:endParaRPr lang="en-US"/>
          </a:p>
        </p:txBody>
      </p:sp>
    </p:spTree>
    <p:extLst>
      <p:ext uri="{BB962C8B-B14F-4D97-AF65-F5344CB8AC3E}">
        <p14:creationId xmlns:p14="http://schemas.microsoft.com/office/powerpoint/2010/main" val="3645786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A1DE4B0-D5CA-40D1-AA43-9109F431A970}" type="slidenum">
              <a:rPr lang="en-US" altLang="en-US" smtClean="0"/>
              <a:pPr/>
              <a:t>53</a:t>
            </a:fld>
            <a:endParaRPr lang="en-US" alt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0628746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BF557E5-7D50-4617-8153-FE6C2EAFA4DD}" type="slidenum">
              <a:rPr lang="en-US" altLang="en-US" smtClean="0"/>
              <a:pPr/>
              <a:t>54</a:t>
            </a:fld>
            <a:endParaRPr lang="en-US" altLang="en-US"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r>
              <a:rPr lang="en-US" altLang="en-US" dirty="0" smtClean="0"/>
              <a:t>A bored facial expression is shown by half-open eyelids, just like the face of a tired person.  The difference is raised eyebrows, which show a feeling of dissatisfaction or a lack of excitement </a:t>
            </a:r>
          </a:p>
        </p:txBody>
      </p:sp>
    </p:spTree>
    <p:extLst>
      <p:ext uri="{BB962C8B-B14F-4D97-AF65-F5344CB8AC3E}">
        <p14:creationId xmlns:p14="http://schemas.microsoft.com/office/powerpoint/2010/main" val="5529931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93FDC2-2918-4974-B6BC-8E949CA7D24B}" type="slidenum">
              <a:rPr lang="en-US" smtClean="0"/>
              <a:pPr/>
              <a:t>55</a:t>
            </a:fld>
            <a:endParaRPr lang="en-US"/>
          </a:p>
        </p:txBody>
      </p:sp>
    </p:spTree>
    <p:extLst>
      <p:ext uri="{BB962C8B-B14F-4D97-AF65-F5344CB8AC3E}">
        <p14:creationId xmlns:p14="http://schemas.microsoft.com/office/powerpoint/2010/main" val="22556698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93FDC2-2918-4974-B6BC-8E949CA7D24B}" type="slidenum">
              <a:rPr lang="en-US" smtClean="0"/>
              <a:pPr/>
              <a:t>56</a:t>
            </a:fld>
            <a:endParaRPr lang="en-US"/>
          </a:p>
        </p:txBody>
      </p:sp>
    </p:spTree>
    <p:extLst>
      <p:ext uri="{BB962C8B-B14F-4D97-AF65-F5344CB8AC3E}">
        <p14:creationId xmlns:p14="http://schemas.microsoft.com/office/powerpoint/2010/main" val="6472004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93FDC2-2918-4974-B6BC-8E949CA7D24B}" type="slidenum">
              <a:rPr lang="en-US" smtClean="0"/>
              <a:pPr/>
              <a:t>57</a:t>
            </a:fld>
            <a:endParaRPr lang="en-US"/>
          </a:p>
        </p:txBody>
      </p:sp>
    </p:spTree>
    <p:extLst>
      <p:ext uri="{BB962C8B-B14F-4D97-AF65-F5344CB8AC3E}">
        <p14:creationId xmlns:p14="http://schemas.microsoft.com/office/powerpoint/2010/main" val="20142469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93FDC2-2918-4974-B6BC-8E949CA7D24B}" type="slidenum">
              <a:rPr lang="en-US" smtClean="0"/>
              <a:pPr/>
              <a:t>58</a:t>
            </a:fld>
            <a:endParaRPr lang="en-US"/>
          </a:p>
        </p:txBody>
      </p:sp>
    </p:spTree>
    <p:extLst>
      <p:ext uri="{BB962C8B-B14F-4D97-AF65-F5344CB8AC3E}">
        <p14:creationId xmlns:p14="http://schemas.microsoft.com/office/powerpoint/2010/main" val="41681107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latin typeface="+mn-lt"/>
                <a:ea typeface="ＭＳ Ｐゴシック" pitchFamily="1" charset="-128"/>
                <a:cs typeface="+mn-cs"/>
              </a:rPr>
              <a:t>Analyzing Emotion</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Emotions rely heavily on the interplay of biological, psychological and social-cultural determinants.</a:t>
            </a:r>
          </a:p>
          <a:p>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latin typeface="+mn-lt"/>
                <a:ea typeface="ＭＳ Ｐゴシック" pitchFamily="1" charset="-128"/>
                <a:cs typeface="+mn-cs"/>
              </a:rPr>
              <a:t>Theories of Emotion</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Emotions are a mix of physiological arousal (heart pounding), expressive behaviors (quickened walking pace), and consciously experienced thoughts (is this a kidnapping?) and feelings (a sense of fear and later joy—finding a missing child in the store)</a:t>
            </a:r>
          </a:p>
          <a:p>
            <a:pPr lvl="0">
              <a:buFont typeface="Arial" pitchFamily="34" charset="0"/>
              <a:buChar char="•"/>
            </a:pPr>
            <a:r>
              <a:rPr lang="en-US" sz="1200" kern="1200" dirty="0" smtClean="0">
                <a:solidFill>
                  <a:schemeClr val="tx1"/>
                </a:solidFill>
                <a:latin typeface="+mn-lt"/>
                <a:ea typeface="ＭＳ Ｐゴシック" pitchFamily="1" charset="-128"/>
                <a:cs typeface="+mn-cs"/>
              </a:rPr>
              <a:t>Two controversies:	</a:t>
            </a:r>
          </a:p>
          <a:p>
            <a:pPr lvl="1">
              <a:buFont typeface="Arial" pitchFamily="34" charset="0"/>
              <a:buChar char="•"/>
            </a:pPr>
            <a:r>
              <a:rPr lang="en-US" sz="1200" kern="1200" dirty="0" smtClean="0">
                <a:solidFill>
                  <a:schemeClr val="tx1"/>
                </a:solidFill>
                <a:latin typeface="+mn-lt"/>
                <a:ea typeface="ＭＳ Ｐゴシック" pitchFamily="1" charset="-128"/>
                <a:cs typeface="+mn-cs"/>
              </a:rPr>
              <a:t>Does your physiological arousal precede or follow your emotional experience? (sense of fear and then racing heart)</a:t>
            </a:r>
          </a:p>
          <a:p>
            <a:pPr lvl="1">
              <a:buFont typeface="Arial" pitchFamily="34" charset="0"/>
              <a:buChar char="•"/>
            </a:pPr>
            <a:r>
              <a:rPr lang="en-US" sz="1200" kern="1200" dirty="0" smtClean="0">
                <a:solidFill>
                  <a:schemeClr val="tx1"/>
                </a:solidFill>
                <a:latin typeface="+mn-lt"/>
                <a:ea typeface="ＭＳ Ｐゴシック" pitchFamily="1" charset="-128"/>
                <a:cs typeface="+mn-cs"/>
              </a:rPr>
              <a:t>Does cognition (thinking) always precede emotion? (Did I think about the kidnapping threat before reacting emotionally?)</a:t>
            </a:r>
          </a:p>
          <a:p>
            <a:pPr lvl="0">
              <a:buFont typeface="Arial" pitchFamily="34" charset="0"/>
              <a:buChar char="•"/>
            </a:pPr>
            <a:r>
              <a:rPr lang="en-US" sz="1200" kern="1200" dirty="0" smtClean="0">
                <a:solidFill>
                  <a:schemeClr val="tx1"/>
                </a:solidFill>
                <a:latin typeface="+mn-lt"/>
                <a:ea typeface="ＭＳ Ｐゴシック" pitchFamily="1" charset="-128"/>
                <a:cs typeface="+mn-cs"/>
              </a:rPr>
              <a:t>Commonsense view:</a:t>
            </a:r>
          </a:p>
          <a:p>
            <a:pPr lvl="1">
              <a:buFont typeface="Arial" pitchFamily="34" charset="0"/>
              <a:buChar char="•"/>
            </a:pPr>
            <a:r>
              <a:rPr lang="en-US" sz="1200" kern="1200" dirty="0" smtClean="0">
                <a:solidFill>
                  <a:schemeClr val="tx1"/>
                </a:solidFill>
                <a:latin typeface="+mn-lt"/>
                <a:ea typeface="ＭＳ Ｐゴシック" pitchFamily="1" charset="-128"/>
                <a:cs typeface="+mn-cs"/>
              </a:rPr>
              <a:t>First comes awareness, then the physiological feeling (when you become happy, your heart starts beating faster)</a:t>
            </a:r>
          </a:p>
          <a:p>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latin typeface="+mn-lt"/>
                <a:ea typeface="ＭＳ Ｐゴシック" pitchFamily="1" charset="-128"/>
                <a:cs typeface="+mn-cs"/>
              </a:rPr>
              <a:t>Analyzing Emotion</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Emotions rely heavily on the interplay of biological, psychological and social-cultural determinants.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latin typeface="+mn-lt"/>
                <a:ea typeface="ＭＳ Ｐゴシック" pitchFamily="1" charset="-128"/>
                <a:cs typeface="+mn-cs"/>
              </a:rPr>
              <a:t>Analyzing Emotion</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Emotions rely heavily on the interplay of biological, psychological and social-cultural determinants.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latin typeface="+mn-lt"/>
                <a:ea typeface="ＭＳ Ｐゴシック" pitchFamily="1" charset="-128"/>
                <a:cs typeface="+mn-cs"/>
              </a:rPr>
              <a:t>Analyzing Emotion</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Emotions rely heavily on the interplay of biological, psychological and social-cultural determinants.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latin typeface="+mn-lt"/>
                <a:ea typeface="ＭＳ Ｐゴシック" pitchFamily="1" charset="-128"/>
                <a:cs typeface="+mn-cs"/>
              </a:rPr>
              <a:t>Experienced Emotion</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Carroll Izard (1977) isolated 10 basic emotions most of which are present in infancy</a:t>
            </a:r>
          </a:p>
          <a:p>
            <a:pPr lvl="1">
              <a:buFont typeface="Arial" pitchFamily="34" charset="0"/>
              <a:buChar char="•"/>
            </a:pPr>
            <a:r>
              <a:rPr lang="en-US" sz="1200" kern="1200" dirty="0" smtClean="0">
                <a:solidFill>
                  <a:schemeClr val="tx1"/>
                </a:solidFill>
                <a:latin typeface="+mn-lt"/>
                <a:ea typeface="ＭＳ Ｐゴシック" pitchFamily="1" charset="-128"/>
                <a:cs typeface="+mn-cs"/>
              </a:rPr>
              <a:t>Joy, interest-excitement, surprise, sadness, anger, disgust, contempt, fear, shame, guilt)</a:t>
            </a:r>
          </a:p>
          <a:p>
            <a:pPr lvl="0">
              <a:buFont typeface="Arial" pitchFamily="34" charset="0"/>
              <a:buChar char="•"/>
            </a:pPr>
            <a:r>
              <a:rPr lang="en-US" sz="1200" kern="1200" dirty="0" smtClean="0">
                <a:solidFill>
                  <a:schemeClr val="tx1"/>
                </a:solidFill>
                <a:latin typeface="+mn-lt"/>
                <a:ea typeface="ＭＳ Ｐゴシック" pitchFamily="1" charset="-128"/>
                <a:cs typeface="+mn-cs"/>
              </a:rPr>
              <a:t>Tracey and Richard Robins (2004) believe that pride is also a distinct emotion signaled by a small smile, head slightly tilted back and an open posture</a:t>
            </a:r>
          </a:p>
          <a:p>
            <a:pPr lvl="0">
              <a:buFont typeface="Arial" pitchFamily="34" charset="0"/>
              <a:buChar char="•"/>
            </a:pPr>
            <a:r>
              <a:rPr lang="en-US" sz="1200" kern="1200" dirty="0" smtClean="0">
                <a:solidFill>
                  <a:schemeClr val="tx1"/>
                </a:solidFill>
                <a:latin typeface="+mn-lt"/>
                <a:ea typeface="ＭＳ Ｐゴシック" pitchFamily="1" charset="-128"/>
                <a:cs typeface="+mn-cs"/>
              </a:rPr>
              <a:t>Philip Shaver (1996) believe that love may be a basic emotion too</a:t>
            </a:r>
          </a:p>
          <a:p>
            <a:pPr lvl="0">
              <a:buFont typeface="Arial" pitchFamily="34" charset="0"/>
              <a:buChar char="•"/>
            </a:pPr>
            <a:r>
              <a:rPr lang="en-US" sz="1200" kern="1200" dirty="0" smtClean="0">
                <a:solidFill>
                  <a:schemeClr val="tx1"/>
                </a:solidFill>
                <a:latin typeface="+mn-lt"/>
                <a:ea typeface="ＭＳ Ｐゴシック" pitchFamily="1" charset="-128"/>
                <a:cs typeface="+mn-cs"/>
              </a:rPr>
              <a:t>Izard has argued that other emotions are combinations of these original 10—with love being a mixture of joy and interest-excitement</a:t>
            </a:r>
          </a:p>
          <a:p>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93FDC2-2918-4974-B6BC-8E949CA7D24B}" type="slidenum">
              <a:rPr lang="en-US" smtClean="0"/>
              <a:pPr/>
              <a:t>64</a:t>
            </a:fld>
            <a:endParaRPr lang="en-US"/>
          </a:p>
        </p:txBody>
      </p:sp>
    </p:spTree>
    <p:extLst>
      <p:ext uri="{BB962C8B-B14F-4D97-AF65-F5344CB8AC3E}">
        <p14:creationId xmlns:p14="http://schemas.microsoft.com/office/powerpoint/2010/main" val="30372647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u="sng" kern="1200" dirty="0" smtClean="0">
                <a:solidFill>
                  <a:schemeClr val="tx1"/>
                </a:solidFill>
                <a:latin typeface="+mn-lt"/>
                <a:ea typeface="ＭＳ Ｐゴシック" pitchFamily="1" charset="-128"/>
                <a:cs typeface="+mn-cs"/>
              </a:rPr>
              <a:t>Fear</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Fear can be poisonous. It can torment us, rob us of sleep and preoccupy our thinking</a:t>
            </a:r>
          </a:p>
          <a:p>
            <a:pPr lvl="0">
              <a:buFont typeface="Arial" pitchFamily="34" charset="0"/>
              <a:buChar char="•"/>
            </a:pPr>
            <a:r>
              <a:rPr lang="en-US" sz="1200" kern="1200" dirty="0" smtClean="0">
                <a:solidFill>
                  <a:schemeClr val="tx1"/>
                </a:solidFill>
                <a:latin typeface="+mn-lt"/>
                <a:ea typeface="ＭＳ Ｐゴシック" pitchFamily="1" charset="-128"/>
                <a:cs typeface="+mn-cs"/>
              </a:rPr>
              <a:t>Fear can be contagious</a:t>
            </a:r>
          </a:p>
          <a:p>
            <a:pPr lvl="0">
              <a:buFont typeface="Arial" pitchFamily="34" charset="0"/>
              <a:buChar char="•"/>
            </a:pPr>
            <a:r>
              <a:rPr lang="en-US" sz="1200" kern="1200" dirty="0" smtClean="0">
                <a:solidFill>
                  <a:schemeClr val="tx1"/>
                </a:solidFill>
                <a:latin typeface="+mn-lt"/>
                <a:ea typeface="ＭＳ Ｐゴシック" pitchFamily="1" charset="-128"/>
                <a:cs typeface="+mn-cs"/>
              </a:rPr>
              <a:t>Fear is adaptive (it’s an alarm system which prepares our bodies to flee from danger)</a:t>
            </a:r>
          </a:p>
          <a:p>
            <a:pPr>
              <a:buFont typeface="Arial" pitchFamily="34" charset="0"/>
              <a:buNone/>
            </a:pPr>
            <a:endParaRPr lang="en-US" sz="1200" kern="1200" dirty="0" smtClean="0">
              <a:solidFill>
                <a:schemeClr val="tx1"/>
              </a:solidFill>
              <a:latin typeface="+mn-lt"/>
              <a:ea typeface="ＭＳ Ｐゴシック" pitchFamily="1" charset="-128"/>
              <a:cs typeface="+mn-cs"/>
            </a:endParaRPr>
          </a:p>
          <a:p>
            <a:r>
              <a:rPr lang="en-US" sz="1200" u="sng" kern="1200" dirty="0" smtClean="0">
                <a:solidFill>
                  <a:schemeClr val="tx1"/>
                </a:solidFill>
                <a:latin typeface="+mn-lt"/>
                <a:ea typeface="ＭＳ Ｐゴシック" pitchFamily="1" charset="-128"/>
                <a:cs typeface="+mn-cs"/>
              </a:rPr>
              <a:t>Learning fear</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The “politics of fear” build upon people’s fear (of terrorists, immigrants, criminals)</a:t>
            </a:r>
          </a:p>
          <a:p>
            <a:pPr lvl="0">
              <a:buFont typeface="Arial" pitchFamily="34" charset="0"/>
              <a:buChar char="•"/>
            </a:pPr>
            <a:r>
              <a:rPr lang="en-US" sz="1200" kern="1200" dirty="0" smtClean="0">
                <a:solidFill>
                  <a:schemeClr val="tx1"/>
                </a:solidFill>
                <a:latin typeface="+mn-lt"/>
                <a:ea typeface="ＭＳ Ｐゴシック" pitchFamily="1" charset="-128"/>
                <a:cs typeface="+mn-cs"/>
              </a:rPr>
              <a:t>Through conditioning a short list of naturally painful and frightening events can multiple into a long list of human fears (fear of failure/success, fear of another race/nation, etc…)</a:t>
            </a:r>
          </a:p>
          <a:p>
            <a:pPr lvl="0">
              <a:buFont typeface="Arial" pitchFamily="34" charset="0"/>
              <a:buChar char="•"/>
            </a:pPr>
            <a:r>
              <a:rPr lang="en-US" sz="1200" kern="1200" dirty="0" smtClean="0">
                <a:solidFill>
                  <a:schemeClr val="tx1"/>
                </a:solidFill>
                <a:latin typeface="+mn-lt"/>
                <a:ea typeface="ＭＳ Ｐゴシック" pitchFamily="1" charset="-128"/>
                <a:cs typeface="+mn-cs"/>
              </a:rPr>
              <a:t>A learned fear (by observing others) is remembered and persists even months later</a:t>
            </a:r>
          </a:p>
          <a:p>
            <a:pPr lvl="0">
              <a:buFont typeface="Arial" pitchFamily="34" charset="0"/>
              <a:buNone/>
            </a:pPr>
            <a:endParaRPr lang="en-US" sz="1200" kern="1200" dirty="0" smtClean="0">
              <a:solidFill>
                <a:schemeClr val="tx1"/>
              </a:solidFill>
              <a:latin typeface="+mn-lt"/>
              <a:ea typeface="ＭＳ Ｐゴシック" pitchFamily="1" charset="-128"/>
              <a:cs typeface="+mn-cs"/>
            </a:endParaRPr>
          </a:p>
          <a:p>
            <a:r>
              <a:rPr lang="en-US" sz="1200" u="sng" kern="1200" dirty="0" smtClean="0">
                <a:solidFill>
                  <a:schemeClr val="tx1"/>
                </a:solidFill>
                <a:latin typeface="+mn-lt"/>
                <a:ea typeface="ＭＳ Ｐゴシック" pitchFamily="1" charset="-128"/>
                <a:cs typeface="+mn-cs"/>
              </a:rPr>
              <a:t>Biology of Fear</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One key to fear learning lies in the </a:t>
            </a:r>
            <a:r>
              <a:rPr lang="en-US" sz="1200" kern="1200" dirty="0" err="1" smtClean="0">
                <a:solidFill>
                  <a:schemeClr val="tx1"/>
                </a:solidFill>
                <a:latin typeface="+mn-lt"/>
                <a:ea typeface="ＭＳ Ｐゴシック" pitchFamily="1" charset="-128"/>
                <a:cs typeface="+mn-cs"/>
              </a:rPr>
              <a:t>amygdala</a:t>
            </a:r>
            <a:r>
              <a:rPr lang="en-US" sz="1200" kern="1200" dirty="0" smtClean="0">
                <a:solidFill>
                  <a:schemeClr val="tx1"/>
                </a:solidFill>
                <a:latin typeface="+mn-lt"/>
                <a:ea typeface="ＭＳ Ｐゴシック" pitchFamily="1" charset="-128"/>
                <a:cs typeface="+mn-cs"/>
              </a:rPr>
              <a:t>—associates fear with certain situations</a:t>
            </a:r>
          </a:p>
          <a:p>
            <a:pPr lvl="0">
              <a:buFont typeface="Arial" pitchFamily="34" charset="0"/>
              <a:buChar char="•"/>
            </a:pPr>
            <a:r>
              <a:rPr lang="en-US" sz="1200" kern="1200" dirty="0" smtClean="0">
                <a:solidFill>
                  <a:schemeClr val="tx1"/>
                </a:solidFill>
                <a:latin typeface="+mn-lt"/>
                <a:ea typeface="ＭＳ Ｐゴシック" pitchFamily="1" charset="-128"/>
                <a:cs typeface="+mn-cs"/>
              </a:rPr>
              <a:t>Some people with phobias have intense fears of specific objects or situations that disrupt their ability to cope</a:t>
            </a:r>
          </a:p>
          <a:p>
            <a:pPr lvl="0">
              <a:buFont typeface="Arial" pitchFamily="34" charset="0"/>
              <a:buChar char="•"/>
            </a:pPr>
            <a:r>
              <a:rPr lang="en-US" sz="1200" kern="1200" dirty="0" smtClean="0">
                <a:solidFill>
                  <a:schemeClr val="tx1"/>
                </a:solidFill>
                <a:latin typeface="+mn-lt"/>
                <a:ea typeface="ＭＳ Ｐゴシック" pitchFamily="1" charset="-128"/>
                <a:cs typeface="+mn-cs"/>
              </a:rPr>
              <a:t>Experience and our genes helps to shape our fearlessness or fearfulness</a:t>
            </a:r>
          </a:p>
          <a:p>
            <a:pPr lvl="1">
              <a:buFont typeface="Arial" pitchFamily="34" charset="0"/>
              <a:buChar char="•"/>
            </a:pPr>
            <a:r>
              <a:rPr lang="en-US" sz="1200" kern="1200" dirty="0" smtClean="0">
                <a:solidFill>
                  <a:schemeClr val="tx1"/>
                </a:solidFill>
                <a:latin typeface="+mn-lt"/>
                <a:ea typeface="ＭＳ Ｐゴシック" pitchFamily="1" charset="-128"/>
                <a:cs typeface="+mn-cs"/>
              </a:rPr>
              <a:t>Scientists have isolated a gene that influences the </a:t>
            </a:r>
            <a:r>
              <a:rPr lang="en-US" sz="1200" kern="1200" dirty="0" err="1" smtClean="0">
                <a:solidFill>
                  <a:schemeClr val="tx1"/>
                </a:solidFill>
                <a:latin typeface="+mn-lt"/>
                <a:ea typeface="ＭＳ Ｐゴシック" pitchFamily="1" charset="-128"/>
                <a:cs typeface="+mn-cs"/>
              </a:rPr>
              <a:t>amygdala’s</a:t>
            </a:r>
            <a:r>
              <a:rPr lang="en-US" sz="1200" kern="1200" dirty="0" smtClean="0">
                <a:solidFill>
                  <a:schemeClr val="tx1"/>
                </a:solidFill>
                <a:latin typeface="+mn-lt"/>
                <a:ea typeface="ＭＳ Ｐゴシック" pitchFamily="1" charset="-128"/>
                <a:cs typeface="+mn-cs"/>
              </a:rPr>
              <a:t> response to frightening situations.  People with a short version of this gene have less of a protein that speeds the reuptake of the neurotransmitter serotonin</a:t>
            </a:r>
          </a:p>
          <a:p>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u="sng" kern="1200" dirty="0" smtClean="0">
                <a:solidFill>
                  <a:schemeClr val="tx1"/>
                </a:solidFill>
                <a:latin typeface="+mn-lt"/>
                <a:ea typeface="ＭＳ Ｐゴシック" pitchFamily="1" charset="-128"/>
                <a:cs typeface="+mn-cs"/>
              </a:rPr>
              <a:t>Anger</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Anger is a short madness that carries the mind away and can be many times more hurtful than the injury that caused it</a:t>
            </a:r>
          </a:p>
          <a:p>
            <a:pPr lvl="0">
              <a:buFont typeface="Arial" pitchFamily="34" charset="0"/>
              <a:buChar char="•"/>
            </a:pPr>
            <a:r>
              <a:rPr lang="en-US" sz="1200" kern="1200" dirty="0" smtClean="0">
                <a:solidFill>
                  <a:schemeClr val="tx1"/>
                </a:solidFill>
                <a:latin typeface="+mn-lt"/>
                <a:ea typeface="ＭＳ Ｐゴシック" pitchFamily="1" charset="-128"/>
                <a:cs typeface="+mn-cs"/>
              </a:rPr>
              <a:t>Sometimes anger is a response to a friend or loved ones harmful mistakes or words</a:t>
            </a:r>
          </a:p>
          <a:p>
            <a:pPr lvl="0">
              <a:buFont typeface="Arial" pitchFamily="34" charset="0"/>
              <a:buChar char="•"/>
            </a:pPr>
            <a:r>
              <a:rPr lang="en-US" sz="1200" kern="1200" dirty="0" smtClean="0">
                <a:solidFill>
                  <a:schemeClr val="tx1"/>
                </a:solidFill>
                <a:latin typeface="+mn-lt"/>
                <a:ea typeface="ＭＳ Ｐゴシック" pitchFamily="1" charset="-128"/>
                <a:cs typeface="+mn-cs"/>
              </a:rPr>
              <a:t>Simple acts like a dead cell phone, traffic jam, aches and pains can cause anger</a:t>
            </a:r>
          </a:p>
          <a:p>
            <a:pPr lvl="0">
              <a:buFont typeface="Arial" pitchFamily="34" charset="0"/>
              <a:buChar char="•"/>
            </a:pPr>
            <a:r>
              <a:rPr lang="en-US" sz="1200" kern="1200" dirty="0" smtClean="0">
                <a:solidFill>
                  <a:schemeClr val="tx1"/>
                </a:solidFill>
                <a:latin typeface="+mn-lt"/>
                <a:ea typeface="ＭＳ Ｐゴシック" pitchFamily="1" charset="-128"/>
                <a:cs typeface="+mn-cs"/>
              </a:rPr>
              <a:t>Chronic hostility is linked to heart disease</a:t>
            </a:r>
          </a:p>
          <a:p>
            <a:pPr lvl="0">
              <a:buFont typeface="Arial" pitchFamily="34" charset="0"/>
              <a:buChar char="•"/>
            </a:pPr>
            <a:r>
              <a:rPr lang="en-US" sz="1200" kern="1200" dirty="0" smtClean="0">
                <a:solidFill>
                  <a:schemeClr val="tx1"/>
                </a:solidFill>
                <a:latin typeface="+mn-lt"/>
                <a:ea typeface="ＭＳ Ｐゴシック" pitchFamily="1" charset="-128"/>
                <a:cs typeface="+mn-cs"/>
              </a:rPr>
              <a:t>How do we respond to anger?</a:t>
            </a:r>
          </a:p>
          <a:p>
            <a:pPr lvl="1">
              <a:buFont typeface="Arial" pitchFamily="34" charset="0"/>
              <a:buChar char="•"/>
            </a:pPr>
            <a:r>
              <a:rPr lang="en-US" sz="1200" kern="1200" dirty="0" smtClean="0">
                <a:solidFill>
                  <a:schemeClr val="tx1"/>
                </a:solidFill>
                <a:latin typeface="+mn-lt"/>
                <a:ea typeface="ＭＳ Ｐゴシック" pitchFamily="1" charset="-128"/>
                <a:cs typeface="+mn-cs"/>
              </a:rPr>
              <a:t>Boys: walk it off or work it off at the gym</a:t>
            </a:r>
          </a:p>
          <a:p>
            <a:pPr lvl="1">
              <a:buFont typeface="Arial" pitchFamily="34" charset="0"/>
              <a:buChar char="•"/>
            </a:pPr>
            <a:r>
              <a:rPr lang="en-US" sz="1200" kern="1200" dirty="0" smtClean="0">
                <a:solidFill>
                  <a:schemeClr val="tx1"/>
                </a:solidFill>
                <a:latin typeface="+mn-lt"/>
                <a:ea typeface="ＭＳ Ｐゴシック" pitchFamily="1" charset="-128"/>
                <a:cs typeface="+mn-cs"/>
              </a:rPr>
              <a:t>Girls: talking with a friend, listening to music or writing</a:t>
            </a:r>
          </a:p>
          <a:p>
            <a:pPr lvl="0">
              <a:buFont typeface="Arial" pitchFamily="34" charset="0"/>
              <a:buChar char="•"/>
            </a:pPr>
            <a:r>
              <a:rPr lang="en-US" sz="1200" kern="1200" dirty="0" smtClean="0">
                <a:solidFill>
                  <a:schemeClr val="tx1"/>
                </a:solidFill>
                <a:latin typeface="+mn-lt"/>
                <a:ea typeface="ＭＳ Ｐゴシック" pitchFamily="1" charset="-128"/>
                <a:cs typeface="+mn-cs"/>
              </a:rPr>
              <a:t>Releasing hostile feelings in a healthy way instead of internalizing them can better for the body and </a:t>
            </a:r>
            <a:r>
              <a:rPr lang="en-US" sz="1200" kern="1200" dirty="0" err="1" smtClean="0">
                <a:solidFill>
                  <a:schemeClr val="tx1"/>
                </a:solidFill>
                <a:latin typeface="+mn-lt"/>
                <a:ea typeface="ＭＳ Ｐゴシック" pitchFamily="1" charset="-128"/>
                <a:cs typeface="+mn-cs"/>
              </a:rPr>
              <a:t>mind</a:t>
            </a:r>
            <a:r>
              <a:rPr lang="en-US" sz="1200" kern="1200" dirty="0" err="1" smtClean="0">
                <a:solidFill>
                  <a:schemeClr val="tx1"/>
                </a:solidFill>
                <a:latin typeface="+mn-lt"/>
                <a:ea typeface="ＭＳ Ｐゴシック" pitchFamily="1" charset="-128"/>
                <a:cs typeface="+mn-cs"/>
                <a:sym typeface="Wingdings"/>
              </a:rPr>
              <a:t></a:t>
            </a:r>
            <a:r>
              <a:rPr lang="en-US" sz="1200" kern="1200" dirty="0" err="1" smtClean="0">
                <a:solidFill>
                  <a:schemeClr val="tx1"/>
                </a:solidFill>
                <a:latin typeface="+mn-lt"/>
                <a:ea typeface="ＭＳ Ｐゴシック" pitchFamily="1" charset="-128"/>
                <a:cs typeface="+mn-cs"/>
              </a:rPr>
              <a:t>primarily</a:t>
            </a:r>
            <a:r>
              <a:rPr lang="en-US" sz="1200" kern="1200" dirty="0" smtClean="0">
                <a:solidFill>
                  <a:schemeClr val="tx1"/>
                </a:solidFill>
                <a:latin typeface="+mn-lt"/>
                <a:ea typeface="ＭＳ Ｐゴシック" pitchFamily="1" charset="-128"/>
                <a:cs typeface="+mn-cs"/>
              </a:rPr>
              <a:t> a suggestion for Western cultures where individuals can express themselves more</a:t>
            </a:r>
          </a:p>
          <a:p>
            <a:pPr lvl="1">
              <a:buFont typeface="Arial" pitchFamily="34" charset="0"/>
              <a:buChar char="•"/>
            </a:pPr>
            <a:r>
              <a:rPr lang="en-US" sz="1200" kern="1200" dirty="0" smtClean="0">
                <a:solidFill>
                  <a:schemeClr val="tx1"/>
                </a:solidFill>
                <a:latin typeface="+mn-lt"/>
                <a:ea typeface="ＭＳ Ｐゴシック" pitchFamily="1" charset="-128"/>
                <a:cs typeface="+mn-cs"/>
              </a:rPr>
              <a:t>By doing so, we can experience an emotional release (</a:t>
            </a:r>
            <a:r>
              <a:rPr lang="en-US" sz="1200" b="1" kern="1200" dirty="0" smtClean="0">
                <a:solidFill>
                  <a:schemeClr val="tx1"/>
                </a:solidFill>
                <a:latin typeface="+mn-lt"/>
                <a:ea typeface="ＭＳ Ｐゴシック" pitchFamily="1" charset="-128"/>
                <a:cs typeface="+mn-cs"/>
              </a:rPr>
              <a:t>catharsis)</a:t>
            </a:r>
            <a:r>
              <a:rPr lang="en-US" sz="1200" kern="1200" dirty="0" smtClean="0">
                <a:solidFill>
                  <a:schemeClr val="tx1"/>
                </a:solidFill>
                <a:latin typeface="+mn-lt"/>
                <a:ea typeface="ＭＳ Ｐゴシック" pitchFamily="1" charset="-128"/>
                <a:cs typeface="+mn-cs"/>
              </a:rPr>
              <a:t>.  The catharsis hypothesis maintains that “releasing” aggressive energy (through action or fantasy) relieves aggressive urges</a:t>
            </a:r>
          </a:p>
          <a:p>
            <a:pPr lvl="1">
              <a:buFont typeface="Arial" pitchFamily="34" charset="0"/>
              <a:buChar char="•"/>
            </a:pPr>
            <a:r>
              <a:rPr lang="en-US" sz="1200" kern="1200" dirty="0" smtClean="0">
                <a:solidFill>
                  <a:schemeClr val="tx1"/>
                </a:solidFill>
                <a:latin typeface="+mn-lt"/>
                <a:ea typeface="ＭＳ Ｐゴシック" pitchFamily="1" charset="-128"/>
                <a:cs typeface="+mn-cs"/>
              </a:rPr>
              <a:t>A cooling-off period, along with engaging in behaviors that promote positive emotions will help people feel less angry in the long run</a:t>
            </a:r>
          </a:p>
          <a:p>
            <a:pPr lvl="1">
              <a:buFont typeface="Arial" pitchFamily="34" charset="0"/>
              <a:buChar char="•"/>
            </a:pPr>
            <a:r>
              <a:rPr lang="en-US" sz="1200" kern="1200" dirty="0" smtClean="0">
                <a:solidFill>
                  <a:schemeClr val="tx1"/>
                </a:solidFill>
                <a:latin typeface="+mn-lt"/>
                <a:ea typeface="ＭＳ Ｐゴシック" pitchFamily="1" charset="-128"/>
                <a:cs typeface="+mn-cs"/>
              </a:rPr>
              <a:t>Expressing anger can be temporarily calming if it does not leave us feeling guilty or anxious</a:t>
            </a:r>
          </a:p>
          <a:p>
            <a:pPr lvl="1">
              <a:buFont typeface="Arial" pitchFamily="34" charset="0"/>
              <a:buChar char="•"/>
            </a:pPr>
            <a:r>
              <a:rPr lang="en-US" sz="1200" kern="1200" dirty="0" smtClean="0">
                <a:solidFill>
                  <a:schemeClr val="tx1"/>
                </a:solidFill>
                <a:latin typeface="+mn-lt"/>
                <a:ea typeface="ＭＳ Ｐゴシック" pitchFamily="1" charset="-128"/>
                <a:cs typeface="+mn-cs"/>
              </a:rPr>
              <a:t>Sometimes expressing anger can lead to more anger and exhibit more hostility than a person had been feeling prior to releasing anger</a:t>
            </a:r>
          </a:p>
          <a:p>
            <a:pPr lvl="1">
              <a:buFont typeface="Arial" pitchFamily="34" charset="0"/>
              <a:buChar char="•"/>
            </a:pPr>
            <a:r>
              <a:rPr lang="en-US" sz="1200" kern="1200" dirty="0" smtClean="0">
                <a:solidFill>
                  <a:schemeClr val="tx1"/>
                </a:solidFill>
                <a:latin typeface="+mn-lt"/>
                <a:ea typeface="ＭＳ Ｐゴシック" pitchFamily="1" charset="-128"/>
                <a:cs typeface="+mn-cs"/>
              </a:rPr>
              <a:t>Brad Bushman (2002): “Venting to reduce anger is like using gasoline to put out a fire”</a:t>
            </a:r>
          </a:p>
          <a:p>
            <a:pPr lvl="0">
              <a:buFont typeface="Arial" pitchFamily="34" charset="0"/>
              <a:buChar char="•"/>
            </a:pPr>
            <a:r>
              <a:rPr lang="en-US" sz="1200" kern="1200" dirty="0" smtClean="0">
                <a:solidFill>
                  <a:schemeClr val="tx1"/>
                </a:solidFill>
                <a:latin typeface="+mn-lt"/>
                <a:ea typeface="ＭＳ Ｐゴシック" pitchFamily="1" charset="-128"/>
                <a:cs typeface="+mn-cs"/>
              </a:rPr>
              <a:t>Anger primes prejudice</a:t>
            </a:r>
          </a:p>
          <a:p>
            <a:pPr lvl="1">
              <a:buFont typeface="Arial" pitchFamily="34" charset="0"/>
              <a:buChar char="•"/>
            </a:pPr>
            <a:r>
              <a:rPr lang="en-US" sz="1200" kern="1200" dirty="0" smtClean="0">
                <a:solidFill>
                  <a:schemeClr val="tx1"/>
                </a:solidFill>
                <a:latin typeface="+mn-lt"/>
                <a:ea typeface="ＭＳ Ｐゴシック" pitchFamily="1" charset="-128"/>
                <a:cs typeface="+mn-cs"/>
              </a:rPr>
              <a:t>After 9/11, Americans who responded with anger more than fear displayed intolerance for immigrants and Muslims</a:t>
            </a:r>
          </a:p>
          <a:p>
            <a:pPr lvl="0">
              <a:buFont typeface="Arial" pitchFamily="34" charset="0"/>
              <a:buChar char="•"/>
            </a:pPr>
            <a:r>
              <a:rPr lang="en-US" sz="1200" kern="1200" dirty="0" smtClean="0">
                <a:solidFill>
                  <a:schemeClr val="tx1"/>
                </a:solidFill>
                <a:latin typeface="+mn-lt"/>
                <a:ea typeface="ＭＳ Ｐゴシック" pitchFamily="1" charset="-128"/>
                <a:cs typeface="+mn-cs"/>
              </a:rPr>
              <a:t>Best way to handle our anger?</a:t>
            </a:r>
          </a:p>
          <a:p>
            <a:pPr lvl="1">
              <a:buFont typeface="Arial" pitchFamily="34" charset="0"/>
              <a:buChar char="•"/>
            </a:pPr>
            <a:r>
              <a:rPr lang="en-US" sz="1200" kern="1200" dirty="0" smtClean="0">
                <a:solidFill>
                  <a:schemeClr val="tx1"/>
                </a:solidFill>
                <a:latin typeface="+mn-lt"/>
                <a:ea typeface="ＭＳ Ｐゴシック" pitchFamily="1" charset="-128"/>
                <a:cs typeface="+mn-cs"/>
              </a:rPr>
              <a:t>1. Wait (cooling off period)</a:t>
            </a:r>
          </a:p>
          <a:p>
            <a:pPr lvl="1">
              <a:buFont typeface="Arial" pitchFamily="34" charset="0"/>
              <a:buChar char="•"/>
            </a:pPr>
            <a:r>
              <a:rPr lang="en-US" sz="1200" kern="1200" dirty="0" smtClean="0">
                <a:solidFill>
                  <a:schemeClr val="tx1"/>
                </a:solidFill>
                <a:latin typeface="+mn-lt"/>
                <a:ea typeface="ＭＳ Ｐゴシック" pitchFamily="1" charset="-128"/>
                <a:cs typeface="+mn-cs"/>
              </a:rPr>
              <a:t>2. Deal with anger in a way that involves neither being chronically angry over every little annoyance, nor sulking and rehearsing your grievances</a:t>
            </a:r>
          </a:p>
          <a:p>
            <a:pPr lvl="2">
              <a:buFont typeface="Arial" pitchFamily="34" charset="0"/>
              <a:buChar char="•"/>
            </a:pPr>
            <a:r>
              <a:rPr lang="en-US" sz="1200" kern="1200" dirty="0" smtClean="0">
                <a:solidFill>
                  <a:schemeClr val="tx1"/>
                </a:solidFill>
                <a:latin typeface="+mn-lt"/>
                <a:ea typeface="ＭＳ Ｐゴシック" pitchFamily="1" charset="-128"/>
                <a:cs typeface="+mn-cs"/>
              </a:rPr>
              <a:t>Exercising, playing an instrument, talking with a friend</a:t>
            </a:r>
          </a:p>
          <a:p>
            <a:pPr lvl="2">
              <a:buFont typeface="Arial" pitchFamily="34" charset="0"/>
              <a:buChar char="•"/>
            </a:pPr>
            <a:r>
              <a:rPr lang="en-US" sz="1200" kern="1200" dirty="0" smtClean="0">
                <a:solidFill>
                  <a:schemeClr val="tx1"/>
                </a:solidFill>
                <a:latin typeface="+mn-lt"/>
                <a:ea typeface="ＭＳ Ｐゴシック" pitchFamily="1" charset="-128"/>
                <a:cs typeface="+mn-cs"/>
              </a:rPr>
              <a:t>Civility means not only keeping silent about trivial (minor) irritations but also communicating important ones clearly and assertively</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u="sng" kern="1200" dirty="0" smtClean="0">
                <a:solidFill>
                  <a:schemeClr val="tx1"/>
                </a:solidFill>
                <a:latin typeface="+mn-lt"/>
                <a:ea typeface="ＭＳ Ｐゴシック" pitchFamily="1" charset="-128"/>
                <a:cs typeface="+mn-cs"/>
              </a:rPr>
              <a:t>Happiness</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People who are happy perceive the world to be safer, feel more confident, make decisions more easily, rate job applicants more favorably, are more cooperative and tolerant, and live healthier more energetic, satisfied lives</a:t>
            </a:r>
          </a:p>
          <a:p>
            <a:pPr lvl="0">
              <a:buFont typeface="Arial" pitchFamily="34" charset="0"/>
              <a:buChar char="•"/>
            </a:pPr>
            <a:r>
              <a:rPr lang="en-US" sz="1200" kern="1200" dirty="0" smtClean="0">
                <a:solidFill>
                  <a:schemeClr val="tx1"/>
                </a:solidFill>
                <a:latin typeface="+mn-lt"/>
                <a:ea typeface="ＭＳ Ｐゴシック" pitchFamily="1" charset="-128"/>
                <a:cs typeface="+mn-cs"/>
              </a:rPr>
              <a:t>Positive emotions fuel upward spirals in your future, your relationships and your hopes</a:t>
            </a:r>
          </a:p>
          <a:p>
            <a:pPr lvl="0">
              <a:buFont typeface="Arial" pitchFamily="34" charset="0"/>
              <a:buNone/>
            </a:pPr>
            <a:endParaRPr lang="en-US" sz="1200" kern="1200" dirty="0" smtClean="0">
              <a:solidFill>
                <a:schemeClr val="tx1"/>
              </a:solidFill>
              <a:latin typeface="+mn-lt"/>
              <a:ea typeface="ＭＳ Ｐゴシック" pitchFamily="1" charset="-128"/>
              <a:cs typeface="+mn-cs"/>
            </a:endParaRPr>
          </a:p>
          <a:p>
            <a:pPr lvl="0"/>
            <a:r>
              <a:rPr lang="en-US" sz="1200" b="1" kern="1200" dirty="0" smtClean="0">
                <a:solidFill>
                  <a:schemeClr val="tx1"/>
                </a:solidFill>
                <a:latin typeface="+mn-lt"/>
                <a:ea typeface="ＭＳ Ｐゴシック" pitchFamily="1" charset="-128"/>
                <a:cs typeface="+mn-cs"/>
              </a:rPr>
              <a:t>Human faces video with John </a:t>
            </a:r>
            <a:r>
              <a:rPr lang="en-US" sz="1200" b="1" kern="1200" dirty="0" err="1" smtClean="0">
                <a:solidFill>
                  <a:schemeClr val="tx1"/>
                </a:solidFill>
                <a:latin typeface="+mn-lt"/>
                <a:ea typeface="ＭＳ Ｐゴシック" pitchFamily="1" charset="-128"/>
                <a:cs typeface="+mn-cs"/>
              </a:rPr>
              <a:t>Cleese</a:t>
            </a:r>
            <a:r>
              <a:rPr lang="en-US" sz="1200" kern="1200" dirty="0" smtClean="0">
                <a:solidFill>
                  <a:schemeClr val="tx1"/>
                </a:solidFill>
                <a:latin typeface="+mn-lt"/>
                <a:ea typeface="ＭＳ Ｐゴシック" pitchFamily="1" charset="-128"/>
                <a:cs typeface="+mn-cs"/>
              </a:rPr>
              <a:t>—women who smiled happily (rather than a fake smile) in their 1950s yearbook photo were more likely to be married and happy in their middle age</a:t>
            </a:r>
          </a:p>
          <a:p>
            <a:pPr lvl="0"/>
            <a:r>
              <a:rPr lang="en-US" sz="1200" b="1" kern="1200" dirty="0" smtClean="0">
                <a:solidFill>
                  <a:schemeClr val="tx1"/>
                </a:solidFill>
                <a:latin typeface="+mn-lt"/>
                <a:ea typeface="ＭＳ Ｐゴシック" pitchFamily="1" charset="-128"/>
                <a:cs typeface="+mn-cs"/>
              </a:rPr>
              <a:t>DEMO</a:t>
            </a:r>
            <a:r>
              <a:rPr lang="en-US" sz="1200" kern="1200" dirty="0" smtClean="0">
                <a:solidFill>
                  <a:schemeClr val="tx1"/>
                </a:solidFill>
                <a:latin typeface="+mn-lt"/>
                <a:ea typeface="ＭＳ Ｐゴシック" pitchFamily="1" charset="-128"/>
                <a:cs typeface="+mn-cs"/>
              </a:rPr>
              <a:t>:</a:t>
            </a:r>
            <a:r>
              <a:rPr lang="en-US" sz="1200" b="1" kern="1200" dirty="0" smtClean="0">
                <a:solidFill>
                  <a:schemeClr val="tx1"/>
                </a:solidFill>
                <a:latin typeface="+mn-lt"/>
                <a:ea typeface="ＭＳ Ｐゴシック" pitchFamily="1" charset="-128"/>
                <a:cs typeface="+mn-cs"/>
              </a:rPr>
              <a:t>  Make a list of the top 10 things that make you happy on a piece of paper.  Categorize the list into material and non-material items.  Create a class list of the individual responses to see which category is larger.</a:t>
            </a:r>
            <a:endParaRPr lang="en-US" sz="1200" kern="1200" dirty="0" smtClean="0">
              <a:solidFill>
                <a:schemeClr val="tx1"/>
              </a:solidFill>
              <a:latin typeface="+mn-lt"/>
              <a:ea typeface="ＭＳ Ｐゴシック" pitchFamily="1" charset="-128"/>
              <a:cs typeface="+mn-cs"/>
            </a:endParaRPr>
          </a:p>
          <a:p>
            <a:r>
              <a:rPr lang="en-US" sz="1200" kern="1200" dirty="0" smtClean="0">
                <a:solidFill>
                  <a:schemeClr val="tx1"/>
                </a:solidFill>
                <a:latin typeface="+mn-lt"/>
                <a:ea typeface="ＭＳ Ｐゴシック" pitchFamily="1" charset="-128"/>
                <a:cs typeface="+mn-cs"/>
              </a:rPr>
              <a:t> </a:t>
            </a:r>
          </a:p>
          <a:p>
            <a:r>
              <a:rPr lang="en-US" sz="1200" u="sng" kern="1200" dirty="0" smtClean="0">
                <a:solidFill>
                  <a:schemeClr val="tx1"/>
                </a:solidFill>
                <a:latin typeface="+mn-lt"/>
                <a:ea typeface="ＭＳ Ｐゴシック" pitchFamily="1" charset="-128"/>
                <a:cs typeface="+mn-cs"/>
              </a:rPr>
              <a:t>Feel-</a:t>
            </a:r>
            <a:r>
              <a:rPr lang="en-US" sz="1200" u="sng" kern="1200" dirty="0" err="1" smtClean="0">
                <a:solidFill>
                  <a:schemeClr val="tx1"/>
                </a:solidFill>
                <a:latin typeface="+mn-lt"/>
                <a:ea typeface="ＭＳ Ｐゴシック" pitchFamily="1" charset="-128"/>
                <a:cs typeface="+mn-cs"/>
              </a:rPr>
              <a:t>good,do</a:t>
            </a:r>
            <a:r>
              <a:rPr lang="en-US" sz="1200" u="sng" kern="1200" dirty="0" smtClean="0">
                <a:solidFill>
                  <a:schemeClr val="tx1"/>
                </a:solidFill>
                <a:latin typeface="+mn-lt"/>
                <a:ea typeface="ＭＳ Ｐゴシック" pitchFamily="1" charset="-128"/>
                <a:cs typeface="+mn-cs"/>
              </a:rPr>
              <a:t> good phenomenon</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When we feel happy, we more often help others (someone drop’s their papers or money on the ground, it feels good to help them out)</a:t>
            </a:r>
          </a:p>
          <a:p>
            <a:pPr lvl="1">
              <a:buFont typeface="Arial" pitchFamily="34" charset="0"/>
              <a:buChar char="•"/>
            </a:pPr>
            <a:r>
              <a:rPr lang="en-US" sz="1200" kern="1200" dirty="0" smtClean="0">
                <a:solidFill>
                  <a:schemeClr val="tx1"/>
                </a:solidFill>
                <a:latin typeface="+mn-lt"/>
                <a:ea typeface="ＭＳ Ｐゴシック" pitchFamily="1" charset="-128"/>
                <a:cs typeface="+mn-cs"/>
              </a:rPr>
              <a:t>Daily “random act of kindness”</a:t>
            </a:r>
          </a:p>
          <a:p>
            <a:pPr lvl="0">
              <a:buFont typeface="Arial" pitchFamily="34" charset="0"/>
              <a:buChar char="•"/>
            </a:pPr>
            <a:r>
              <a:rPr lang="en-US" sz="1200" kern="1200" dirty="0" smtClean="0">
                <a:solidFill>
                  <a:schemeClr val="tx1"/>
                </a:solidFill>
                <a:latin typeface="+mn-lt"/>
                <a:ea typeface="ＭＳ Ｐゴシック" pitchFamily="1" charset="-128"/>
                <a:cs typeface="+mn-cs"/>
              </a:rPr>
              <a:t>Research often has been more focused on negative emotions than positive ones</a:t>
            </a:r>
          </a:p>
          <a:p>
            <a:pPr lvl="1">
              <a:buFont typeface="Arial" pitchFamily="34" charset="0"/>
              <a:buChar char="•"/>
            </a:pPr>
            <a:r>
              <a:rPr lang="en-US" sz="1200" kern="1200" dirty="0" smtClean="0">
                <a:solidFill>
                  <a:schemeClr val="tx1"/>
                </a:solidFill>
                <a:latin typeface="+mn-lt"/>
                <a:ea typeface="ＭＳ Ｐゴシック" pitchFamily="1" charset="-128"/>
                <a:cs typeface="+mn-cs"/>
              </a:rPr>
              <a:t>Can make our lives miserable if we focus on the negatives often seeking therapeutic help</a:t>
            </a:r>
          </a:p>
          <a:p>
            <a:pPr lvl="1">
              <a:buFont typeface="Arial" pitchFamily="34" charset="0"/>
              <a:buNone/>
            </a:pPr>
            <a:endParaRPr lang="en-US" sz="1200" kern="1200" dirty="0" smtClean="0">
              <a:solidFill>
                <a:schemeClr val="tx1"/>
              </a:solidFill>
              <a:latin typeface="+mn-lt"/>
              <a:ea typeface="ＭＳ Ｐゴシック" pitchFamily="1" charset="-128"/>
              <a:cs typeface="+mn-cs"/>
            </a:endParaRPr>
          </a:p>
          <a:p>
            <a:r>
              <a:rPr lang="en-US" sz="1200" u="sng" kern="1200" dirty="0" smtClean="0">
                <a:solidFill>
                  <a:schemeClr val="tx1"/>
                </a:solidFill>
                <a:latin typeface="+mn-lt"/>
                <a:ea typeface="ＭＳ Ｐゴシック" pitchFamily="1" charset="-128"/>
                <a:cs typeface="+mn-cs"/>
              </a:rPr>
              <a:t>Subjective Well-Being</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Assessed as either feelings of happiness (high ratio of positive to negative feelings) or as a sense of satisfaction with life</a:t>
            </a:r>
          </a:p>
          <a:p>
            <a:pPr lvl="1">
              <a:buFont typeface="Arial" pitchFamily="34" charset="0"/>
              <a:buChar char="•"/>
            </a:pPr>
            <a:r>
              <a:rPr lang="en-US" sz="1200" kern="1200" dirty="0" smtClean="0">
                <a:solidFill>
                  <a:schemeClr val="tx1"/>
                </a:solidFill>
                <a:latin typeface="+mn-lt"/>
                <a:ea typeface="ＭＳ Ｐゴシック" pitchFamily="1" charset="-128"/>
                <a:cs typeface="+mn-cs"/>
              </a:rPr>
              <a:t>“Positive Psychology” is on the rise</a:t>
            </a:r>
          </a:p>
          <a:p>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93FDC2-2918-4974-B6BC-8E949CA7D24B}" type="slidenum">
              <a:rPr lang="en-US" smtClean="0"/>
              <a:pPr/>
              <a:t>68</a:t>
            </a:fld>
            <a:endParaRPr lang="en-US"/>
          </a:p>
        </p:txBody>
      </p:sp>
    </p:spTree>
    <p:extLst>
      <p:ext uri="{BB962C8B-B14F-4D97-AF65-F5344CB8AC3E}">
        <p14:creationId xmlns:p14="http://schemas.microsoft.com/office/powerpoint/2010/main" val="33730034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latin typeface="+mn-lt"/>
                <a:ea typeface="ＭＳ Ｐゴシック" pitchFamily="1" charset="-128"/>
                <a:cs typeface="+mn-cs"/>
              </a:rPr>
              <a:t>Short Life of Emotional Ups and Downs</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David Watson (2000) and Daniel </a:t>
            </a:r>
            <a:r>
              <a:rPr lang="en-US" sz="1200" kern="1200" dirty="0" err="1" smtClean="0">
                <a:solidFill>
                  <a:schemeClr val="tx1"/>
                </a:solidFill>
                <a:latin typeface="+mn-lt"/>
                <a:ea typeface="ＭＳ Ｐゴシック" pitchFamily="1" charset="-128"/>
                <a:cs typeface="+mn-cs"/>
              </a:rPr>
              <a:t>Kahneman</a:t>
            </a:r>
            <a:r>
              <a:rPr lang="en-US" sz="1200" kern="1200" dirty="0" smtClean="0">
                <a:solidFill>
                  <a:schemeClr val="tx1"/>
                </a:solidFill>
                <a:latin typeface="+mn-lt"/>
                <a:ea typeface="ＭＳ Ｐゴシック" pitchFamily="1" charset="-128"/>
                <a:cs typeface="+mn-cs"/>
              </a:rPr>
              <a:t> discovered that positive emotion rises over the early to middle part of most days (see chart)</a:t>
            </a:r>
          </a:p>
          <a:p>
            <a:pPr lvl="1">
              <a:buFont typeface="Arial" pitchFamily="34" charset="0"/>
              <a:buChar char="•"/>
            </a:pPr>
            <a:r>
              <a:rPr lang="en-US" sz="1200" kern="1200" dirty="0" smtClean="0">
                <a:solidFill>
                  <a:schemeClr val="tx1"/>
                </a:solidFill>
                <a:latin typeface="+mn-lt"/>
                <a:ea typeface="ＭＳ Ｐゴシック" pitchFamily="1" charset="-128"/>
                <a:cs typeface="+mn-cs"/>
              </a:rPr>
              <a:t>Stressful events (argument, sick child, car problem) trigger bad moods</a:t>
            </a:r>
          </a:p>
          <a:p>
            <a:pPr lvl="1">
              <a:buFont typeface="Arial" pitchFamily="34" charset="0"/>
              <a:buChar char="•"/>
            </a:pPr>
            <a:r>
              <a:rPr lang="en-US" sz="1200" kern="1200" dirty="0" smtClean="0">
                <a:solidFill>
                  <a:schemeClr val="tx1"/>
                </a:solidFill>
                <a:latin typeface="+mn-lt"/>
                <a:ea typeface="ＭＳ Ｐゴシック" pitchFamily="1" charset="-128"/>
                <a:cs typeface="+mn-cs"/>
              </a:rPr>
              <a:t>But, people tend to rebound from bad days to better than usual good days the following day</a:t>
            </a:r>
          </a:p>
          <a:p>
            <a:pPr lvl="0">
              <a:buFont typeface="Arial" pitchFamily="34" charset="0"/>
              <a:buChar char="•"/>
            </a:pPr>
            <a:r>
              <a:rPr lang="en-US" sz="1200" kern="1200" dirty="0" smtClean="0">
                <a:solidFill>
                  <a:schemeClr val="tx1"/>
                </a:solidFill>
                <a:latin typeface="+mn-lt"/>
                <a:ea typeface="ＭＳ Ｐゴシック" pitchFamily="1" charset="-128"/>
                <a:cs typeface="+mn-cs"/>
              </a:rPr>
              <a:t>Emotional ups and downs tend to balance</a:t>
            </a:r>
          </a:p>
          <a:p>
            <a:pPr lvl="0">
              <a:buFont typeface="Arial" pitchFamily="34" charset="0"/>
              <a:buChar char="•"/>
            </a:pPr>
            <a:r>
              <a:rPr lang="en-US" sz="1200" kern="1200" dirty="0" smtClean="0">
                <a:solidFill>
                  <a:schemeClr val="tx1"/>
                </a:solidFill>
                <a:latin typeface="+mn-lt"/>
                <a:ea typeface="ＭＳ Ｐゴシック" pitchFamily="1" charset="-128"/>
                <a:cs typeface="+mn-cs"/>
              </a:rPr>
              <a:t>Even struck by tragedy, paralysis or disease are not permanently depressing</a:t>
            </a:r>
          </a:p>
          <a:p>
            <a:pPr lvl="0">
              <a:buFont typeface="Arial" pitchFamily="34" charset="0"/>
              <a:buChar char="•"/>
            </a:pPr>
            <a:r>
              <a:rPr lang="en-US" sz="1200" kern="1200" dirty="0" smtClean="0">
                <a:solidFill>
                  <a:schemeClr val="tx1"/>
                </a:solidFill>
                <a:latin typeface="+mn-lt"/>
                <a:ea typeface="ＭＳ Ｐゴシック" pitchFamily="1" charset="-128"/>
                <a:cs typeface="+mn-cs"/>
              </a:rPr>
              <a:t>People often think that their lives would be deflated by a breakup in a romantic </a:t>
            </a:r>
            <a:r>
              <a:rPr lang="en-US" sz="1200" kern="1200" dirty="0" err="1" smtClean="0">
                <a:solidFill>
                  <a:schemeClr val="tx1"/>
                </a:solidFill>
                <a:latin typeface="+mn-lt"/>
                <a:ea typeface="ＭＳ Ｐゴシック" pitchFamily="1" charset="-128"/>
                <a:cs typeface="+mn-cs"/>
              </a:rPr>
              <a:t>relationship</a:t>
            </a:r>
            <a:r>
              <a:rPr lang="en-US" sz="1200" kern="1200" dirty="0" err="1" smtClean="0">
                <a:solidFill>
                  <a:schemeClr val="tx1"/>
                </a:solidFill>
                <a:latin typeface="+mn-lt"/>
                <a:ea typeface="ＭＳ Ｐゴシック" pitchFamily="1" charset="-128"/>
                <a:cs typeface="+mn-cs"/>
                <a:sym typeface="Wingdings"/>
              </a:rPr>
              <a:t></a:t>
            </a:r>
            <a:r>
              <a:rPr lang="en-US" sz="1200" kern="1200" dirty="0" err="1" smtClean="0">
                <a:solidFill>
                  <a:schemeClr val="tx1"/>
                </a:solidFill>
                <a:latin typeface="+mn-lt"/>
                <a:ea typeface="ＭＳ Ｐゴシック" pitchFamily="1" charset="-128"/>
                <a:cs typeface="+mn-cs"/>
              </a:rPr>
              <a:t>After</a:t>
            </a:r>
            <a:r>
              <a:rPr lang="en-US" sz="1200" kern="1200" dirty="0" smtClean="0">
                <a:solidFill>
                  <a:schemeClr val="tx1"/>
                </a:solidFill>
                <a:latin typeface="+mn-lt"/>
                <a:ea typeface="ＭＳ Ｐゴシック" pitchFamily="1" charset="-128"/>
                <a:cs typeface="+mn-cs"/>
              </a:rPr>
              <a:t> a recovery period, those who do suffer breakups are not noticeably less happy than those who don’t</a:t>
            </a:r>
          </a:p>
          <a:p>
            <a:pPr lvl="0">
              <a:buFont typeface="Arial" pitchFamily="34" charset="0"/>
              <a:buChar char="•"/>
            </a:pPr>
            <a:r>
              <a:rPr lang="en-US" sz="1200" kern="1200" dirty="0" smtClean="0">
                <a:solidFill>
                  <a:schemeClr val="tx1"/>
                </a:solidFill>
                <a:latin typeface="+mn-lt"/>
                <a:ea typeface="ＭＳ Ｐゴシック" pitchFamily="1" charset="-128"/>
                <a:cs typeface="+mn-cs"/>
              </a:rPr>
              <a:t>**We overestimate the duration of our emotions and underestimate our capacity to adapt</a:t>
            </a:r>
          </a:p>
          <a:p>
            <a:pPr lvl="0">
              <a:buFont typeface="Arial" pitchFamily="34" charset="0"/>
              <a:buChar char="•"/>
            </a:pPr>
            <a:r>
              <a:rPr lang="en-US" sz="1200" kern="1200" dirty="0" smtClean="0">
                <a:solidFill>
                  <a:schemeClr val="tx1"/>
                </a:solidFill>
                <a:latin typeface="+mn-lt"/>
                <a:ea typeface="ＭＳ Ｐゴシック" pitchFamily="1" charset="-128"/>
                <a:cs typeface="+mn-cs"/>
              </a:rPr>
              <a:t>Picture on slide: Anna Putt of South Midlands, England suffered a brainstem stroke which left her “locked-in”.  After months of therapy, she was able to “talk” by nodding letters, moving an electric wheelchair with her head and to use a computer by nodding while wearing spectacles that guide a cursor.</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latin typeface="+mn-lt"/>
                <a:ea typeface="ＭＳ Ｐゴシック" pitchFamily="1" charset="-128"/>
                <a:cs typeface="+mn-cs"/>
              </a:rPr>
              <a:t>Theories of Emotion</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Commonsense view:</a:t>
            </a:r>
          </a:p>
          <a:p>
            <a:pPr lvl="1">
              <a:buFont typeface="Arial" pitchFamily="34" charset="0"/>
              <a:buChar char="•"/>
            </a:pPr>
            <a:r>
              <a:rPr lang="en-US" sz="1200" kern="1200" dirty="0" smtClean="0">
                <a:solidFill>
                  <a:schemeClr val="tx1"/>
                </a:solidFill>
                <a:latin typeface="+mn-lt"/>
                <a:ea typeface="ＭＳ Ｐゴシック" pitchFamily="1" charset="-128"/>
                <a:cs typeface="+mn-cs"/>
              </a:rPr>
              <a:t>First comes awareness, then the physiological feeling (when you become happy, your heart starts beating faster)</a:t>
            </a:r>
          </a:p>
          <a:p>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7</a:t>
            </a:fld>
            <a:endParaRPr lang="en-US"/>
          </a:p>
        </p:txBody>
      </p:sp>
    </p:spTree>
    <p:extLst>
      <p:ext uri="{BB962C8B-B14F-4D97-AF65-F5344CB8AC3E}">
        <p14:creationId xmlns:p14="http://schemas.microsoft.com/office/powerpoint/2010/main" val="31751842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latin typeface="+mn-lt"/>
                <a:ea typeface="ＭＳ Ｐゴシック" pitchFamily="1" charset="-128"/>
                <a:cs typeface="+mn-cs"/>
              </a:rPr>
              <a:t>Wealth &amp; Well-Being</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Most Americans in a survey would indicate that being “very well off” and being able to support a family are extremely important or essential to happiness</a:t>
            </a:r>
          </a:p>
          <a:p>
            <a:pPr lvl="0">
              <a:buFont typeface="Arial" pitchFamily="34" charset="0"/>
              <a:buChar char="•"/>
            </a:pPr>
            <a:r>
              <a:rPr lang="en-US" sz="1200" kern="1200" dirty="0" smtClean="0">
                <a:solidFill>
                  <a:schemeClr val="tx1"/>
                </a:solidFill>
                <a:latin typeface="+mn-lt"/>
                <a:ea typeface="ＭＳ Ｐゴシック" pitchFamily="1" charset="-128"/>
                <a:cs typeface="+mn-cs"/>
              </a:rPr>
              <a:t>Generally those with lots of money are typically happier than those who struggle to afford life’s basic needs and are less stressed by poverty and lack of control over their lives</a:t>
            </a:r>
          </a:p>
          <a:p>
            <a:pPr>
              <a:buFont typeface="Arial" pitchFamily="34" charset="0"/>
              <a:buChar char="•"/>
            </a:pP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Once one has enough money for comfort and security, continuing to pile up money does not increase happiness even more (</a:t>
            </a:r>
            <a:r>
              <a:rPr lang="en-US" sz="1200" u="sng" kern="1200" dirty="0" smtClean="0">
                <a:solidFill>
                  <a:schemeClr val="tx1"/>
                </a:solidFill>
                <a:latin typeface="+mn-lt"/>
                <a:ea typeface="ＭＳ Ｐゴシック" pitchFamily="1" charset="-128"/>
                <a:cs typeface="+mn-cs"/>
              </a:rPr>
              <a:t>diminishing returns</a:t>
            </a:r>
            <a:r>
              <a:rPr lang="en-US" sz="1200" kern="1200" dirty="0" smtClean="0">
                <a:solidFill>
                  <a:schemeClr val="tx1"/>
                </a:solidFill>
                <a:latin typeface="+mn-lt"/>
                <a:ea typeface="ＭＳ Ｐゴシック" pitchFamily="1" charset="-128"/>
                <a:cs typeface="+mn-cs"/>
              </a:rPr>
              <a:t>/diminishing marginal utility)</a:t>
            </a:r>
          </a:p>
          <a:p>
            <a:pPr lvl="1">
              <a:buFont typeface="Arial" pitchFamily="34" charset="0"/>
              <a:buChar char="•"/>
            </a:pPr>
            <a:r>
              <a:rPr lang="en-US" sz="1200" kern="1200" dirty="0" smtClean="0">
                <a:solidFill>
                  <a:schemeClr val="tx1"/>
                </a:solidFill>
                <a:latin typeface="+mn-lt"/>
                <a:ea typeface="ＭＳ Ｐゴシック" pitchFamily="1" charset="-128"/>
                <a:cs typeface="+mn-cs"/>
              </a:rPr>
              <a:t>Robert Cummins (2006) noted that the power of more money increases happiness in lower incomes, but diminishes as income rises</a:t>
            </a:r>
          </a:p>
          <a:p>
            <a:pPr lvl="1">
              <a:buFont typeface="Arial" pitchFamily="34" charset="0"/>
              <a:buChar char="•"/>
            </a:pPr>
            <a:r>
              <a:rPr lang="en-US" sz="1200" kern="1200" dirty="0" smtClean="0">
                <a:solidFill>
                  <a:schemeClr val="tx1"/>
                </a:solidFill>
                <a:latin typeface="+mn-lt"/>
                <a:ea typeface="ＭＳ Ｐゴシック" pitchFamily="1" charset="-128"/>
                <a:cs typeface="+mn-cs"/>
              </a:rPr>
              <a:t>John </a:t>
            </a:r>
            <a:r>
              <a:rPr lang="en-US" sz="1200" kern="1200" dirty="0" err="1" smtClean="0">
                <a:solidFill>
                  <a:schemeClr val="tx1"/>
                </a:solidFill>
                <a:latin typeface="+mn-lt"/>
                <a:ea typeface="ＭＳ Ｐゴシック" pitchFamily="1" charset="-128"/>
                <a:cs typeface="+mn-cs"/>
              </a:rPr>
              <a:t>Cacioppo</a:t>
            </a:r>
            <a:r>
              <a:rPr lang="en-US" sz="1200" kern="1200" dirty="0" smtClean="0">
                <a:solidFill>
                  <a:schemeClr val="tx1"/>
                </a:solidFill>
                <a:latin typeface="+mn-lt"/>
                <a:ea typeface="ＭＳ Ｐゴシック" pitchFamily="1" charset="-128"/>
                <a:cs typeface="+mn-cs"/>
              </a:rPr>
              <a:t> (2008) notes that today’s happiness predicts tomorrow’s income better than today’s income predicts tomorrow’s happiness</a:t>
            </a:r>
          </a:p>
          <a:p>
            <a:endParaRPr lang="en-US" dirty="0" smtClean="0"/>
          </a:p>
          <a:p>
            <a:pPr>
              <a:buFont typeface="Arial" pitchFamily="34" charset="0"/>
              <a:buChar char="•"/>
            </a:pPr>
            <a:endParaRPr lang="en-US" sz="1200" kern="1200" dirty="0" smtClean="0">
              <a:solidFill>
                <a:schemeClr val="tx1"/>
              </a:solidFill>
              <a:latin typeface="+mn-lt"/>
              <a:ea typeface="ＭＳ Ｐゴシック" pitchFamily="1" charset="-128"/>
              <a:cs typeface="+mn-cs"/>
            </a:endParaRPr>
          </a:p>
          <a:p>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u="sng" kern="1200" dirty="0" smtClean="0">
                <a:solidFill>
                  <a:schemeClr val="tx1"/>
                </a:solidFill>
                <a:latin typeface="+mn-lt"/>
                <a:ea typeface="ＭＳ Ｐゴシック" pitchFamily="1" charset="-128"/>
                <a:cs typeface="+mn-cs"/>
              </a:rPr>
              <a:t>Does money buy happiness?</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The average American’s buying power (buying more cars, electronics) has more than tripled in the last 40 years, but their levels of happiness </a:t>
            </a:r>
          </a:p>
          <a:p>
            <a:pPr lvl="0">
              <a:buFont typeface="Arial" pitchFamily="34" charset="0"/>
              <a:buChar char="•"/>
            </a:pPr>
            <a:r>
              <a:rPr lang="en-US" sz="1200" kern="1200" dirty="0" smtClean="0">
                <a:solidFill>
                  <a:schemeClr val="tx1"/>
                </a:solidFill>
                <a:latin typeface="+mn-lt"/>
                <a:ea typeface="ＭＳ Ｐゴシック" pitchFamily="1" charset="-128"/>
                <a:cs typeface="+mn-cs"/>
              </a:rPr>
              <a:t>Those striving hardest for wealth tend to live with lower well-being</a:t>
            </a:r>
          </a:p>
          <a:p>
            <a:pPr lvl="1">
              <a:buFont typeface="Arial" pitchFamily="34" charset="0"/>
              <a:buChar char="•"/>
            </a:pPr>
            <a:r>
              <a:rPr lang="en-US" sz="1200" kern="1200" dirty="0" smtClean="0">
                <a:solidFill>
                  <a:schemeClr val="tx1"/>
                </a:solidFill>
                <a:latin typeface="+mn-lt"/>
                <a:ea typeface="ＭＳ Ｐゴシック" pitchFamily="1" charset="-128"/>
                <a:cs typeface="+mn-cs"/>
              </a:rPr>
              <a:t>Especially try for those seeking money to prove themselves, gain power or show off rather than support their families</a:t>
            </a:r>
          </a:p>
          <a:p>
            <a:pPr lvl="0">
              <a:buFont typeface="Arial" pitchFamily="34" charset="0"/>
              <a:buChar char="•"/>
            </a:pPr>
            <a:r>
              <a:rPr lang="en-US" sz="1200" kern="1200" dirty="0" smtClean="0">
                <a:solidFill>
                  <a:schemeClr val="tx1"/>
                </a:solidFill>
                <a:latin typeface="+mn-lt"/>
                <a:ea typeface="ＭＳ Ｐゴシック" pitchFamily="1" charset="-128"/>
                <a:cs typeface="+mn-cs"/>
              </a:rPr>
              <a:t>Instead, those who strive for “intimacy, personal growth and contribution to the community” experience a higher quality of life and a greater psychological well being</a:t>
            </a:r>
          </a:p>
          <a:p>
            <a:pPr>
              <a:buFont typeface="Arial" pitchFamily="34" charset="0"/>
              <a:buNone/>
            </a:pP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Subjective well-being (happiness + satisfaction) rank Mexico and Puerto Rico at the top of the charts leaving wealthy Western nations towards the bottom</a:t>
            </a:r>
          </a:p>
          <a:p>
            <a:pPr lvl="1">
              <a:buFont typeface="Arial" pitchFamily="34" charset="0"/>
              <a:buChar char="•"/>
            </a:pPr>
            <a:r>
              <a:rPr lang="en-US" sz="1200" kern="1200" dirty="0" smtClean="0">
                <a:solidFill>
                  <a:schemeClr val="tx1"/>
                </a:solidFill>
                <a:latin typeface="+mn-lt"/>
                <a:ea typeface="ＭＳ Ｐゴシック" pitchFamily="1" charset="-128"/>
                <a:cs typeface="+mn-cs"/>
              </a:rPr>
              <a:t>We are paralyzed by having too many things to choose from for everything from grocery items to entertainment choices (spend more time wondering what they will buy and do instead of buying and doing)</a:t>
            </a:r>
          </a:p>
          <a:p>
            <a:pPr lvl="1">
              <a:buFont typeface="Arial" pitchFamily="34" charset="0"/>
              <a:buChar char="•"/>
            </a:pPr>
            <a:r>
              <a:rPr lang="en-US" sz="1200" kern="1200" dirty="0" smtClean="0">
                <a:solidFill>
                  <a:schemeClr val="tx1"/>
                </a:solidFill>
                <a:latin typeface="+mn-lt"/>
                <a:ea typeface="ＭＳ Ｐゴシック" pitchFamily="1" charset="-128"/>
                <a:cs typeface="+mn-cs"/>
              </a:rPr>
              <a:t>People in lower income nations report higher levels of happiness and feel less burdened by regret over not choosing the right thing to do or buy</a:t>
            </a:r>
          </a:p>
          <a:p>
            <a:pPr lvl="0">
              <a:buFont typeface="Arial" pitchFamily="34" charset="0"/>
              <a:buChar char="•"/>
            </a:pPr>
            <a:r>
              <a:rPr lang="en-US" sz="1200" kern="1200" dirty="0" smtClean="0">
                <a:solidFill>
                  <a:schemeClr val="tx1"/>
                </a:solidFill>
                <a:latin typeface="+mn-lt"/>
                <a:ea typeface="ＭＳ Ｐゴシック" pitchFamily="1" charset="-128"/>
                <a:cs typeface="+mn-cs"/>
              </a:rPr>
              <a:t>Politics: Should be more concerned about individuals’ well-being because of its value to its citizens and they will have positive spillover effects for the society as a whole” –see Sean’s article about Happiness</a:t>
            </a:r>
          </a:p>
          <a:p>
            <a:pPr lvl="0">
              <a:buFont typeface="Arial" pitchFamily="34" charset="0"/>
              <a:buChar char="•"/>
            </a:pPr>
            <a:r>
              <a:rPr lang="en-US" sz="1200" kern="1200" dirty="0" smtClean="0">
                <a:solidFill>
                  <a:schemeClr val="tx1"/>
                </a:solidFill>
                <a:latin typeface="+mn-lt"/>
                <a:ea typeface="ＭＳ Ｐゴシック" pitchFamily="1" charset="-128"/>
                <a:cs typeface="+mn-cs"/>
              </a:rPr>
              <a:t>Those who value love over money have a higher satisfaction of life</a:t>
            </a:r>
          </a:p>
          <a:p>
            <a:pPr>
              <a:buFont typeface="Arial" pitchFamily="34" charset="0"/>
              <a:buChar char="•"/>
            </a:pPr>
            <a:endParaRPr lang="en-US" dirty="0" smtClean="0"/>
          </a:p>
        </p:txBody>
      </p:sp>
      <p:sp>
        <p:nvSpPr>
          <p:cNvPr id="4" name="Slide Number Placeholder 3"/>
          <p:cNvSpPr>
            <a:spLocks noGrp="1"/>
          </p:cNvSpPr>
          <p:nvPr>
            <p:ph type="sldNum" sz="quarter" idx="10"/>
          </p:nvPr>
        </p:nvSpPr>
        <p:spPr/>
        <p:txBody>
          <a:bodyPr/>
          <a:lstStyle/>
          <a:p>
            <a:fld id="{3893FDC2-2918-4974-B6BC-8E949CA7D24B}"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u="sng" kern="1200" dirty="0" smtClean="0">
                <a:solidFill>
                  <a:schemeClr val="tx1"/>
                </a:solidFill>
                <a:latin typeface="+mn-lt"/>
                <a:ea typeface="ＭＳ Ｐゴシック" pitchFamily="1" charset="-128"/>
                <a:cs typeface="+mn-cs"/>
              </a:rPr>
              <a:t>Adaptation &amp; Comparison Phenomena</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Happiness and Prior Experience</a:t>
            </a:r>
          </a:p>
          <a:p>
            <a:pPr lvl="1">
              <a:buFont typeface="Arial" pitchFamily="34" charset="0"/>
              <a:buChar char="•"/>
            </a:pPr>
            <a:r>
              <a:rPr lang="en-US" sz="1200" b="1" kern="1200" dirty="0" smtClean="0">
                <a:solidFill>
                  <a:schemeClr val="tx1"/>
                </a:solidFill>
                <a:latin typeface="+mn-lt"/>
                <a:ea typeface="ＭＳ Ｐゴシック" pitchFamily="1" charset="-128"/>
                <a:cs typeface="+mn-cs"/>
              </a:rPr>
              <a:t>Adaptation-level phenomenon</a:t>
            </a:r>
            <a:r>
              <a:rPr lang="en-US" sz="1200" kern="1200" dirty="0" smtClean="0">
                <a:solidFill>
                  <a:schemeClr val="tx1"/>
                </a:solidFill>
                <a:latin typeface="+mn-lt"/>
                <a:ea typeface="ＭＳ Ｐゴシック" pitchFamily="1" charset="-128"/>
                <a:cs typeface="+mn-cs"/>
              </a:rPr>
              <a:t>: our tendency to judge various stimuli relative to those we have previously experienced</a:t>
            </a:r>
          </a:p>
          <a:p>
            <a:pPr lvl="2">
              <a:buFont typeface="Arial" pitchFamily="34" charset="0"/>
              <a:buChar char="•"/>
            </a:pPr>
            <a:r>
              <a:rPr lang="en-US" sz="1200" kern="1200" dirty="0" smtClean="0">
                <a:solidFill>
                  <a:schemeClr val="tx1"/>
                </a:solidFill>
                <a:latin typeface="+mn-lt"/>
                <a:ea typeface="ＭＳ Ｐゴシック" pitchFamily="1" charset="-128"/>
                <a:cs typeface="+mn-cs"/>
              </a:rPr>
              <a:t>Harry </a:t>
            </a:r>
            <a:r>
              <a:rPr lang="en-US" sz="1200" kern="1200" dirty="0" err="1" smtClean="0">
                <a:solidFill>
                  <a:schemeClr val="tx1"/>
                </a:solidFill>
                <a:latin typeface="+mn-lt"/>
                <a:ea typeface="ＭＳ Ｐゴシック" pitchFamily="1" charset="-128"/>
                <a:cs typeface="+mn-cs"/>
              </a:rPr>
              <a:t>Helson</a:t>
            </a:r>
            <a:r>
              <a:rPr lang="en-US" sz="1200" kern="1200" dirty="0" smtClean="0">
                <a:solidFill>
                  <a:schemeClr val="tx1"/>
                </a:solidFill>
                <a:latin typeface="+mn-lt"/>
                <a:ea typeface="ＭＳ Ｐゴシック" pitchFamily="1" charset="-128"/>
                <a:cs typeface="+mn-cs"/>
              </a:rPr>
              <a:t> explained we adjust our neutral levels—the points at which sounds seem neither loud nor soft, temperatures neither hot nor cold, events neither pleasant nor unpleasant—based on our experiences</a:t>
            </a:r>
          </a:p>
          <a:p>
            <a:pPr lvl="2">
              <a:buFont typeface="Arial" pitchFamily="34" charset="0"/>
              <a:buChar char="•"/>
            </a:pPr>
            <a:r>
              <a:rPr lang="en-US" sz="1200" kern="1200" dirty="0" smtClean="0">
                <a:solidFill>
                  <a:schemeClr val="tx1"/>
                </a:solidFill>
                <a:latin typeface="+mn-lt"/>
                <a:ea typeface="ＭＳ Ｐゴシック" pitchFamily="1" charset="-128"/>
                <a:cs typeface="+mn-cs"/>
              </a:rPr>
              <a:t>We then notice and react to variations up or down from these levels</a:t>
            </a:r>
          </a:p>
          <a:p>
            <a:pPr lvl="2">
              <a:buFont typeface="Arial" pitchFamily="34" charset="0"/>
              <a:buChar char="•"/>
            </a:pPr>
            <a:r>
              <a:rPr lang="en-US" sz="1200" kern="1200" dirty="0" smtClean="0">
                <a:solidFill>
                  <a:schemeClr val="tx1"/>
                </a:solidFill>
                <a:latin typeface="+mn-lt"/>
                <a:ea typeface="ＭＳ Ｐゴシック" pitchFamily="1" charset="-128"/>
                <a:cs typeface="+mn-cs"/>
              </a:rPr>
              <a:t>The neutral level keeps changes as new stimuli is introduced</a:t>
            </a:r>
          </a:p>
          <a:p>
            <a:r>
              <a:rPr lang="en-US" sz="1200" kern="1200" dirty="0" smtClean="0">
                <a:solidFill>
                  <a:schemeClr val="tx1"/>
                </a:solidFill>
                <a:latin typeface="+mn-lt"/>
                <a:ea typeface="ＭＳ Ｐゴシック" pitchFamily="1" charset="-128"/>
                <a:cs typeface="+mn-cs"/>
              </a:rPr>
              <a:t> </a:t>
            </a:r>
          </a:p>
          <a:p>
            <a:r>
              <a:rPr lang="en-US" sz="1200" u="sng" kern="1200" dirty="0" smtClean="0">
                <a:solidFill>
                  <a:schemeClr val="tx1"/>
                </a:solidFill>
                <a:latin typeface="+mn-lt"/>
                <a:ea typeface="ＭＳ Ｐゴシック" pitchFamily="1" charset="-128"/>
                <a:cs typeface="+mn-cs"/>
              </a:rPr>
              <a:t>Happiness &amp; Others’ Attainments</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Happiness is relative not only to our past experience, but to our comparisons with others</a:t>
            </a:r>
          </a:p>
          <a:p>
            <a:pPr lvl="1">
              <a:buFont typeface="Arial" pitchFamily="34" charset="0"/>
              <a:buChar char="•"/>
            </a:pPr>
            <a:r>
              <a:rPr lang="en-US" sz="1200" kern="1200" dirty="0" smtClean="0">
                <a:solidFill>
                  <a:schemeClr val="tx1"/>
                </a:solidFill>
                <a:latin typeface="+mn-lt"/>
                <a:ea typeface="ＭＳ Ｐゴシック" pitchFamily="1" charset="-128"/>
                <a:cs typeface="+mn-cs"/>
              </a:rPr>
              <a:t>Whether we feel good or bad depends on who those others are</a:t>
            </a:r>
          </a:p>
          <a:p>
            <a:pPr lvl="1">
              <a:buFont typeface="Arial" pitchFamily="34" charset="0"/>
              <a:buChar char="•"/>
            </a:pPr>
            <a:r>
              <a:rPr lang="en-US" sz="1200" kern="1200" dirty="0" smtClean="0">
                <a:solidFill>
                  <a:schemeClr val="tx1"/>
                </a:solidFill>
                <a:latin typeface="+mn-lt"/>
                <a:ea typeface="ＭＳ Ｐゴシック" pitchFamily="1" charset="-128"/>
                <a:cs typeface="+mn-cs"/>
              </a:rPr>
              <a:t>Concept of </a:t>
            </a:r>
            <a:r>
              <a:rPr lang="en-US" sz="1200" b="1" kern="1200" dirty="0" smtClean="0">
                <a:solidFill>
                  <a:schemeClr val="tx1"/>
                </a:solidFill>
                <a:latin typeface="+mn-lt"/>
                <a:ea typeface="ＭＳ Ｐゴシック" pitchFamily="1" charset="-128"/>
                <a:cs typeface="+mn-cs"/>
              </a:rPr>
              <a:t>relative deprivation—</a:t>
            </a:r>
            <a:r>
              <a:rPr lang="en-US" sz="1200" kern="1200" dirty="0" smtClean="0">
                <a:solidFill>
                  <a:schemeClr val="tx1"/>
                </a:solidFill>
                <a:latin typeface="+mn-lt"/>
                <a:ea typeface="ＭＳ Ｐゴシック" pitchFamily="1" charset="-128"/>
                <a:cs typeface="+mn-cs"/>
              </a:rPr>
              <a:t>the sense that we are worse off than others whom we compare ourselves</a:t>
            </a:r>
          </a:p>
          <a:p>
            <a:pPr lvl="2">
              <a:buFont typeface="Arial" pitchFamily="34" charset="0"/>
              <a:buChar char="•"/>
            </a:pPr>
            <a:r>
              <a:rPr lang="en-US" sz="1200" kern="1200" dirty="0" smtClean="0">
                <a:solidFill>
                  <a:schemeClr val="tx1"/>
                </a:solidFill>
                <a:latin typeface="+mn-lt"/>
                <a:ea typeface="ＭＳ Ｐゴシック" pitchFamily="1" charset="-128"/>
                <a:cs typeface="+mn-cs"/>
              </a:rPr>
              <a:t>Alex Rodriguez’s 10-year, $275 million baseball contract made him temporarily happy, but likely also diminished other star players’ satisfaction with their lesser multi-million dollar contracts</a:t>
            </a:r>
          </a:p>
          <a:p>
            <a:pPr lvl="1">
              <a:buFont typeface="Arial" pitchFamily="34" charset="0"/>
              <a:buChar char="•"/>
            </a:pPr>
            <a:r>
              <a:rPr lang="en-US" sz="1200" kern="1200" dirty="0" smtClean="0">
                <a:solidFill>
                  <a:schemeClr val="tx1"/>
                </a:solidFill>
                <a:latin typeface="+mn-lt"/>
                <a:ea typeface="ＭＳ Ｐゴシック" pitchFamily="1" charset="-128"/>
                <a:cs typeface="+mn-cs"/>
              </a:rPr>
              <a:t>As people climb the latter of success, they mostly compare themselves with peers who are at or above their current level (creates envy for those above us)</a:t>
            </a:r>
          </a:p>
          <a:p>
            <a:pPr lvl="1">
              <a:buFont typeface="Arial" pitchFamily="34" charset="0"/>
              <a:buChar char="•"/>
            </a:pPr>
            <a:r>
              <a:rPr lang="en-US" sz="1200" kern="1200" dirty="0" smtClean="0">
                <a:solidFill>
                  <a:schemeClr val="tx1"/>
                </a:solidFill>
                <a:latin typeface="+mn-lt"/>
                <a:ea typeface="ＭＳ Ｐゴシック" pitchFamily="1" charset="-128"/>
                <a:cs typeface="+mn-cs"/>
              </a:rPr>
              <a:t>If we compare ourselves to those who are not as well-off, our personal satisfaction and thankfulness in our own lives increases</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latin typeface="+mn-lt"/>
                <a:ea typeface="ＭＳ Ｐゴシック" pitchFamily="1" charset="-128"/>
                <a:cs typeface="+mn-cs"/>
              </a:rPr>
              <a:t>Predictors of Happiness</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Some people are normally joyful or gloomy based on their cultural standards</a:t>
            </a:r>
          </a:p>
          <a:p>
            <a:pPr lvl="1">
              <a:buFont typeface="Arial" pitchFamily="34" charset="0"/>
              <a:buChar char="•"/>
            </a:pPr>
            <a:r>
              <a:rPr lang="en-US" sz="1200" kern="1200" dirty="0" smtClean="0">
                <a:solidFill>
                  <a:schemeClr val="tx1"/>
                </a:solidFill>
                <a:latin typeface="+mn-lt"/>
                <a:ea typeface="ＭＳ Ｐゴシック" pitchFamily="1" charset="-128"/>
                <a:cs typeface="+mn-cs"/>
              </a:rPr>
              <a:t>Westerners value self-esteem and social acceptance matters more in collectivist (group) cultures</a:t>
            </a:r>
          </a:p>
          <a:p>
            <a:pPr lvl="0">
              <a:buFont typeface="Arial" pitchFamily="34" charset="0"/>
              <a:buChar char="•"/>
            </a:pPr>
            <a:r>
              <a:rPr lang="en-US" sz="1200" kern="1200" dirty="0" smtClean="0">
                <a:solidFill>
                  <a:schemeClr val="tx1"/>
                </a:solidFill>
                <a:latin typeface="+mn-lt"/>
                <a:ea typeface="ＭＳ Ｐゴシック" pitchFamily="1" charset="-128"/>
                <a:cs typeface="+mn-cs"/>
              </a:rPr>
              <a:t>Across countries, research does reveal several predictors of happiness (see chart)</a:t>
            </a:r>
          </a:p>
          <a:p>
            <a:pPr lvl="0">
              <a:buFont typeface="Arial" pitchFamily="34" charset="0"/>
              <a:buChar char="•"/>
            </a:pPr>
            <a:r>
              <a:rPr lang="en-US" sz="1200" kern="1200" dirty="0" smtClean="0">
                <a:solidFill>
                  <a:schemeClr val="tx1"/>
                </a:solidFill>
                <a:latin typeface="+mn-lt"/>
                <a:ea typeface="ＭＳ Ｐゴシック" pitchFamily="1" charset="-128"/>
                <a:cs typeface="+mn-cs"/>
              </a:rPr>
              <a:t>Tasks and relationships do affect our happiness, so does our genes and the quality of the relationship you have</a:t>
            </a:r>
          </a:p>
          <a:p>
            <a:pPr lvl="1">
              <a:buFont typeface="Arial" pitchFamily="34" charset="0"/>
              <a:buChar char="•"/>
            </a:pPr>
            <a:r>
              <a:rPr lang="en-US" sz="1200" kern="1200" dirty="0" smtClean="0">
                <a:solidFill>
                  <a:schemeClr val="tx1"/>
                </a:solidFill>
                <a:latin typeface="+mn-lt"/>
                <a:ea typeface="ＭＳ Ｐゴシック" pitchFamily="1" charset="-128"/>
                <a:cs typeface="+mn-cs"/>
              </a:rPr>
              <a:t>Genes influence the personality traits which make us happy</a:t>
            </a:r>
          </a:p>
          <a:p>
            <a:pPr lvl="1">
              <a:buFont typeface="Arial" pitchFamily="34" charset="0"/>
              <a:buChar char="•"/>
            </a:pPr>
            <a:r>
              <a:rPr lang="en-US" sz="1200" kern="1200" dirty="0" smtClean="0">
                <a:solidFill>
                  <a:schemeClr val="tx1"/>
                </a:solidFill>
                <a:latin typeface="+mn-lt"/>
                <a:ea typeface="ＭＳ Ｐゴシック" pitchFamily="1" charset="-128"/>
                <a:cs typeface="+mn-cs"/>
              </a:rPr>
              <a:t>People’s happiness set point is not fixed</a:t>
            </a:r>
          </a:p>
          <a:p>
            <a:pPr lvl="1">
              <a:buFont typeface="Arial" pitchFamily="34" charset="0"/>
              <a:buChar char="•"/>
            </a:pPr>
            <a:r>
              <a:rPr lang="en-US" sz="1200" kern="1200" dirty="0" smtClean="0">
                <a:solidFill>
                  <a:schemeClr val="tx1"/>
                </a:solidFill>
                <a:latin typeface="+mn-lt"/>
                <a:ea typeface="ＭＳ Ｐゴシック" pitchFamily="1" charset="-128"/>
                <a:cs typeface="+mn-cs"/>
              </a:rPr>
              <a:t>Satisfaction may rise or fall and happiness can be influenced by factors we cannot control</a:t>
            </a:r>
          </a:p>
          <a:p>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latin typeface="+mn-lt"/>
                <a:ea typeface="ＭＳ Ｐゴシック" pitchFamily="1" charset="-128"/>
                <a:cs typeface="+mn-cs"/>
              </a:rPr>
              <a:t>Stress &amp; Health</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High levels of stress can bring on skin rashes, asthma attacks or high blood pressure (hypertension),  can also increase our risk for serious illness and death</a:t>
            </a:r>
          </a:p>
          <a:p>
            <a:pPr lvl="0">
              <a:buFont typeface="Arial" pitchFamily="34" charset="0"/>
              <a:buChar char="•"/>
            </a:pPr>
            <a:r>
              <a:rPr lang="en-US" sz="1200" b="1" kern="1200" dirty="0" smtClean="0">
                <a:solidFill>
                  <a:schemeClr val="tx1"/>
                </a:solidFill>
                <a:latin typeface="+mn-lt"/>
                <a:ea typeface="ＭＳ Ｐゴシック" pitchFamily="1" charset="-128"/>
                <a:cs typeface="+mn-cs"/>
              </a:rPr>
              <a:t>Behavioral medicine</a:t>
            </a:r>
            <a:r>
              <a:rPr lang="en-US" sz="1200" kern="1200" dirty="0" smtClean="0">
                <a:solidFill>
                  <a:schemeClr val="tx1"/>
                </a:solidFill>
                <a:latin typeface="+mn-lt"/>
                <a:ea typeface="ＭＳ Ｐゴシック" pitchFamily="1" charset="-128"/>
                <a:cs typeface="+mn-cs"/>
              </a:rPr>
              <a:t> was created to study how stress and healthy and unhealthy behaviors influence health and illness which integrates behavioral and medical knowledge</a:t>
            </a:r>
          </a:p>
          <a:p>
            <a:pPr lvl="0">
              <a:buFont typeface="Arial" pitchFamily="34" charset="0"/>
              <a:buChar char="•"/>
            </a:pPr>
            <a:r>
              <a:rPr lang="en-US" sz="1200" b="1" kern="1200" dirty="0" smtClean="0">
                <a:solidFill>
                  <a:schemeClr val="tx1"/>
                </a:solidFill>
                <a:latin typeface="+mn-lt"/>
                <a:ea typeface="ＭＳ Ｐゴシック" pitchFamily="1" charset="-128"/>
                <a:cs typeface="+mn-cs"/>
              </a:rPr>
              <a:t>Health psychology</a:t>
            </a:r>
            <a:r>
              <a:rPr lang="en-US" sz="1200" kern="1200" dirty="0" smtClean="0">
                <a:solidFill>
                  <a:schemeClr val="tx1"/>
                </a:solidFill>
                <a:latin typeface="+mn-lt"/>
                <a:ea typeface="ＭＳ Ｐゴシック" pitchFamily="1" charset="-128"/>
                <a:cs typeface="+mn-cs"/>
              </a:rPr>
              <a:t> provides psychology’s contribution to behavioral medicine</a:t>
            </a:r>
          </a:p>
          <a:p>
            <a:pPr lvl="1">
              <a:buFont typeface="Arial" pitchFamily="34" charset="0"/>
              <a:buChar char="•"/>
            </a:pPr>
            <a:r>
              <a:rPr lang="en-US" sz="1200" b="1" kern="1200" dirty="0" smtClean="0">
                <a:solidFill>
                  <a:schemeClr val="tx1"/>
                </a:solidFill>
                <a:latin typeface="+mn-lt"/>
                <a:ea typeface="ＭＳ Ｐゴシック" pitchFamily="1" charset="-128"/>
                <a:cs typeface="+mn-cs"/>
              </a:rPr>
              <a:t>Ask:</a:t>
            </a:r>
            <a:r>
              <a:rPr lang="en-US" sz="1200" kern="1200" dirty="0" smtClean="0">
                <a:solidFill>
                  <a:schemeClr val="tx1"/>
                </a:solidFill>
                <a:latin typeface="+mn-lt"/>
                <a:ea typeface="ＭＳ Ｐゴシック" pitchFamily="1" charset="-128"/>
                <a:cs typeface="+mn-cs"/>
              </a:rPr>
              <a:t> How do our emotions and personality influence our risk of disease?  What attitudes and behaviors help prevent illness and promote health and well-being? How can we reduce or control stress?</a:t>
            </a:r>
          </a:p>
          <a:p>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93FDC2-2918-4974-B6BC-8E949CA7D24B}" type="slidenum">
              <a:rPr lang="en-US" smtClean="0"/>
              <a:pPr/>
              <a:t>75</a:t>
            </a:fld>
            <a:endParaRPr lang="en-US"/>
          </a:p>
        </p:txBody>
      </p:sp>
    </p:spTree>
    <p:extLst>
      <p:ext uri="{BB962C8B-B14F-4D97-AF65-F5344CB8AC3E}">
        <p14:creationId xmlns:p14="http://schemas.microsoft.com/office/powerpoint/2010/main" val="29720164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miter lim="800000"/>
            <a:headEnd/>
            <a:tailEnd/>
          </a:ln>
        </p:spPr>
        <p:txBody>
          <a:bodyPr/>
          <a:lstStyle/>
          <a:p>
            <a:fld id="{35DBDE87-D9D6-4C23-BC14-7146221F9962}" type="slidenum">
              <a:rPr lang="en-US" altLang="en-US"/>
              <a:pPr/>
              <a:t>76</a:t>
            </a:fld>
            <a:endParaRPr lang="en-US" altLang="en-US"/>
          </a:p>
        </p:txBody>
      </p:sp>
      <p:sp>
        <p:nvSpPr>
          <p:cNvPr id="66563" name="Rectangle 2"/>
          <p:cNvSpPr>
            <a:spLocks noGrp="1" noRot="1" noChangeAspect="1" noChangeArrowheads="1" noTextEdit="1"/>
          </p:cNvSpPr>
          <p:nvPr>
            <p:ph type="sldImg"/>
          </p:nvPr>
        </p:nvSpPr>
        <p:spPr>
          <a:xfrm>
            <a:off x="1119188" y="692150"/>
            <a:ext cx="4621212" cy="3467100"/>
          </a:xfrm>
          <a:ln/>
        </p:spPr>
      </p:sp>
      <p:sp>
        <p:nvSpPr>
          <p:cNvPr id="66564" name="Rectangle 3"/>
          <p:cNvSpPr>
            <a:spLocks noGrp="1" noChangeArrowheads="1"/>
          </p:cNvSpPr>
          <p:nvPr>
            <p:ph type="body" idx="1"/>
          </p:nvPr>
        </p:nvSpPr>
        <p:spPr>
          <a:xfrm>
            <a:off x="685800" y="4389398"/>
            <a:ext cx="5486400" cy="4159982"/>
          </a:xfrm>
          <a:noFill/>
        </p:spPr>
        <p:txBody>
          <a:bodyPr/>
          <a:lstStyle/>
          <a:p>
            <a:endParaRPr lang="en-US" altLang="en-US" smtClean="0">
              <a:latin typeface="Arial" charset="0"/>
              <a:cs typeface="Arial"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93FDC2-2918-4974-B6BC-8E949CA7D24B}" type="slidenum">
              <a:rPr lang="en-US" smtClean="0"/>
              <a:pPr/>
              <a:t>77</a:t>
            </a:fld>
            <a:endParaRPr lang="en-US"/>
          </a:p>
        </p:txBody>
      </p:sp>
    </p:spTree>
    <p:extLst>
      <p:ext uri="{BB962C8B-B14F-4D97-AF65-F5344CB8AC3E}">
        <p14:creationId xmlns:p14="http://schemas.microsoft.com/office/powerpoint/2010/main" val="20612023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latin typeface="+mn-lt"/>
                <a:ea typeface="ＭＳ Ｐゴシック" pitchFamily="1" charset="-128"/>
                <a:cs typeface="+mn-cs"/>
              </a:rPr>
              <a:t>Stress &amp; Illness</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b="1" kern="1200" dirty="0" smtClean="0">
                <a:solidFill>
                  <a:schemeClr val="tx1"/>
                </a:solidFill>
                <a:latin typeface="+mn-lt"/>
                <a:ea typeface="ＭＳ Ｐゴシック" pitchFamily="1" charset="-128"/>
                <a:cs typeface="+mn-cs"/>
              </a:rPr>
              <a:t>Stress</a:t>
            </a:r>
            <a:r>
              <a:rPr lang="en-US" sz="1200" kern="1200" dirty="0" smtClean="0">
                <a:solidFill>
                  <a:schemeClr val="tx1"/>
                </a:solidFill>
                <a:latin typeface="+mn-lt"/>
                <a:ea typeface="ＭＳ Ｐゴシック" pitchFamily="1" charset="-128"/>
                <a:cs typeface="+mn-cs"/>
              </a:rPr>
              <a:t> is the process by which we appraise and cope with environmental threats and challenges</a:t>
            </a:r>
          </a:p>
          <a:p>
            <a:pPr lvl="0">
              <a:buFont typeface="Arial" pitchFamily="34" charset="0"/>
              <a:buChar char="•"/>
            </a:pPr>
            <a:r>
              <a:rPr lang="en-US" sz="1200" kern="1200" dirty="0" smtClean="0">
                <a:solidFill>
                  <a:schemeClr val="tx1"/>
                </a:solidFill>
                <a:latin typeface="+mn-lt"/>
                <a:ea typeface="ＭＳ Ｐゴシック" pitchFamily="1" charset="-128"/>
                <a:cs typeface="+mn-cs"/>
              </a:rPr>
              <a:t>Stress arises less from the events themselves than how we appraise them </a:t>
            </a:r>
          </a:p>
          <a:p>
            <a:pPr lvl="0">
              <a:buFont typeface="Arial" pitchFamily="34" charset="0"/>
              <a:buChar char="•"/>
            </a:pPr>
            <a:r>
              <a:rPr lang="en-US" sz="1200" kern="1200" dirty="0" smtClean="0">
                <a:solidFill>
                  <a:schemeClr val="tx1"/>
                </a:solidFill>
                <a:latin typeface="+mn-lt"/>
                <a:ea typeface="ＭＳ Ｐゴシック" pitchFamily="1" charset="-128"/>
                <a:cs typeface="+mn-cs"/>
              </a:rPr>
              <a:t>Stress can be a stimulus (missing an appointment) or a response (sweating while taking a test)</a:t>
            </a:r>
          </a:p>
          <a:p>
            <a:pPr lvl="0">
              <a:buFont typeface="Arial" pitchFamily="34" charset="0"/>
              <a:buChar char="•"/>
            </a:pPr>
            <a:r>
              <a:rPr lang="en-US" sz="1200" kern="1200" dirty="0" smtClean="0">
                <a:solidFill>
                  <a:schemeClr val="tx1"/>
                </a:solidFill>
                <a:latin typeface="+mn-lt"/>
                <a:ea typeface="ＭＳ Ｐゴシック" pitchFamily="1" charset="-128"/>
                <a:cs typeface="+mn-cs"/>
              </a:rPr>
              <a:t>When short lived, or when perceived as challenges, stressors can have positive effects</a:t>
            </a:r>
          </a:p>
          <a:p>
            <a:pPr lvl="1">
              <a:buFont typeface="Arial" pitchFamily="34" charset="0"/>
              <a:buChar char="•"/>
            </a:pPr>
            <a:r>
              <a:rPr lang="en-US" sz="1200" kern="1200" dirty="0" smtClean="0">
                <a:solidFill>
                  <a:schemeClr val="tx1"/>
                </a:solidFill>
                <a:latin typeface="+mn-lt"/>
                <a:ea typeface="ＭＳ Ｐゴシック" pitchFamily="1" charset="-128"/>
                <a:cs typeface="+mn-cs"/>
              </a:rPr>
              <a:t>A momentary stress can mobilize the immune system for fending off infections and healing wounds</a:t>
            </a:r>
          </a:p>
          <a:p>
            <a:pPr lvl="1">
              <a:buFont typeface="Arial" pitchFamily="34" charset="0"/>
              <a:buChar char="•"/>
            </a:pPr>
            <a:r>
              <a:rPr lang="en-US" sz="1200" kern="1200" dirty="0" smtClean="0">
                <a:solidFill>
                  <a:schemeClr val="tx1"/>
                </a:solidFill>
                <a:latin typeface="+mn-lt"/>
                <a:ea typeface="ＭＳ Ｐゴシック" pitchFamily="1" charset="-128"/>
                <a:cs typeface="+mn-cs"/>
              </a:rPr>
              <a:t>Stress also motivates us to conquer problems and win games; successful leaders/athletes thrive and excel when aroused by a challenge</a:t>
            </a:r>
          </a:p>
          <a:p>
            <a:pPr lvl="1">
              <a:buFont typeface="Arial" pitchFamily="34" charset="0"/>
              <a:buChar char="•"/>
            </a:pPr>
            <a:r>
              <a:rPr lang="en-US" sz="1200" kern="1200" dirty="0" smtClean="0">
                <a:solidFill>
                  <a:schemeClr val="tx1"/>
                </a:solidFill>
                <a:latin typeface="+mn-lt"/>
                <a:ea typeface="ＭＳ Ｐゴシック" pitchFamily="1" charset="-128"/>
                <a:cs typeface="+mn-cs"/>
              </a:rPr>
              <a:t>Some rebound after a stressful challenge feeling stronger self-esteem and a sense of purpose</a:t>
            </a:r>
          </a:p>
          <a:p>
            <a:pPr lvl="0">
              <a:buFont typeface="Arial" pitchFamily="34" charset="0"/>
              <a:buChar char="•"/>
            </a:pPr>
            <a:r>
              <a:rPr lang="en-US" sz="1200" kern="1200" dirty="0" smtClean="0">
                <a:solidFill>
                  <a:schemeClr val="tx1"/>
                </a:solidFill>
                <a:latin typeface="+mn-lt"/>
                <a:ea typeface="ＭＳ Ｐゴシック" pitchFamily="1" charset="-128"/>
                <a:cs typeface="+mn-cs"/>
              </a:rPr>
              <a:t>Stressors can also threaten us and experiencing severe or prolonged stress can harm us</a:t>
            </a:r>
          </a:p>
          <a:p>
            <a:pPr lvl="1">
              <a:buFont typeface="Arial" pitchFamily="34" charset="0"/>
              <a:buChar char="•"/>
            </a:pPr>
            <a:r>
              <a:rPr lang="en-US" sz="1200" kern="1200" dirty="0" smtClean="0">
                <a:solidFill>
                  <a:schemeClr val="tx1"/>
                </a:solidFill>
                <a:latin typeface="+mn-lt"/>
                <a:ea typeface="ＭＳ Ｐゴシック" pitchFamily="1" charset="-128"/>
                <a:cs typeface="+mn-cs"/>
              </a:rPr>
              <a:t>PTSD soldiers continue to have circulatory, digestive and respiratory problems in the future and are prone to infectious diseases</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buFont typeface="Arial" pitchFamily="34" charset="0"/>
              <a:buChar char="•"/>
            </a:pPr>
            <a:r>
              <a:rPr lang="en-US" altLang="en-US" sz="2000" dirty="0" smtClean="0"/>
              <a:t>Lowell Mill Girls - female workers who came to work for the textile corporations in Lowell, Massachusetts, during the Industrial Revolution in the United States.</a:t>
            </a:r>
          </a:p>
          <a:p>
            <a:pPr>
              <a:buFont typeface="Arial" pitchFamily="34" charset="0"/>
              <a:buNone/>
            </a:pPr>
            <a:endParaRPr lang="en-US" altLang="en-US" sz="2000" dirty="0" smtClean="0"/>
          </a:p>
          <a:p>
            <a:pPr>
              <a:buFont typeface="Arial" pitchFamily="34" charset="0"/>
              <a:buChar char="•"/>
            </a:pPr>
            <a:r>
              <a:rPr lang="en-US" altLang="en-US" sz="2000" dirty="0" smtClean="0"/>
              <a:t>As young as 15, 73 hours a week, cramped quarters, and sexual harassment or assault in the workplace.</a:t>
            </a:r>
          </a:p>
          <a:p>
            <a:pPr>
              <a:buFont typeface="Arial" pitchFamily="34" charset="0"/>
              <a:buNone/>
            </a:pPr>
            <a:endParaRPr lang="en-US" altLang="en-US" sz="2000" dirty="0" smtClean="0"/>
          </a:p>
          <a:p>
            <a:pPr>
              <a:buFont typeface="Arial" pitchFamily="34" charset="0"/>
              <a:buChar char="•"/>
            </a:pPr>
            <a:r>
              <a:rPr lang="en-US" altLang="en-US" sz="1200" dirty="0" smtClean="0"/>
              <a:t>Alexander Gray, a pump boy aged 10 years old. reported in 1842 Royal </a:t>
            </a:r>
            <a:r>
              <a:rPr lang="en-US" altLang="en-US" sz="1200" dirty="0" err="1" smtClean="0"/>
              <a:t>Commision</a:t>
            </a:r>
            <a:r>
              <a:rPr lang="en-US" altLang="en-US" sz="1200" dirty="0" smtClean="0"/>
              <a:t> into working conditions, said: "I pump out the water in the under bottom of the pit to keep the men’s room dry. I am obliged to pump fast or the water would cover me. I had to run away a few weeks ago as the water came up so fast that could not pump at all. The water frequently covers my legs. I have been two years at the pump. I am paid 10 pence a day. No holiday but the Sabbath. I go down at three, sometimes five in the morning, and come up at six or seven at night.</a:t>
            </a:r>
          </a:p>
          <a:p>
            <a:pPr>
              <a:buFont typeface="Arial" pitchFamily="34" charset="0"/>
              <a:buChar char="•"/>
            </a:pPr>
            <a:endParaRPr lang="en-US" altLang="en-US" dirty="0" smtClean="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82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miter lim="800000"/>
            <a:headEnd/>
            <a:tailEnd/>
          </a:ln>
        </p:spPr>
        <p:txBody>
          <a:bodyPr/>
          <a:lstStyle/>
          <a:p>
            <a:fld id="{B6EE1545-FDAD-4FFC-89F5-0797EA4D77EA}" type="slidenum">
              <a:rPr lang="en-US" altLang="en-US"/>
              <a:pPr/>
              <a:t>8</a:t>
            </a:fld>
            <a:endParaRPr lang="en-US" alt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endParaRPr lang="en-US" altLang="en-US" smtClean="0">
              <a:latin typeface="Arial" charset="0"/>
              <a:cs typeface="Arial"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93FDC2-2918-4974-B6BC-8E949CA7D24B}" type="slidenum">
              <a:rPr lang="en-US" smtClean="0"/>
              <a:pPr/>
              <a:t>85</a:t>
            </a:fld>
            <a:endParaRPr lang="en-US"/>
          </a:p>
        </p:txBody>
      </p:sp>
    </p:spTree>
    <p:extLst>
      <p:ext uri="{BB962C8B-B14F-4D97-AF65-F5344CB8AC3E}">
        <p14:creationId xmlns:p14="http://schemas.microsoft.com/office/powerpoint/2010/main" val="25281285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miter lim="800000"/>
            <a:headEnd/>
            <a:tailEnd/>
          </a:ln>
        </p:spPr>
        <p:txBody>
          <a:bodyPr/>
          <a:lstStyle/>
          <a:p>
            <a:fld id="{54448155-AB36-4EFB-AA81-4880A7FEF010}" type="slidenum">
              <a:rPr lang="en-US" altLang="en-US"/>
              <a:pPr/>
              <a:t>87</a:t>
            </a:fld>
            <a:endParaRPr lang="en-US" altLang="en-US"/>
          </a:p>
        </p:txBody>
      </p:sp>
      <p:sp>
        <p:nvSpPr>
          <p:cNvPr id="28675" name="Rectangle 2"/>
          <p:cNvSpPr>
            <a:spLocks noGrp="1" noRot="1" noChangeAspect="1" noChangeArrowheads="1" noTextEdit="1"/>
          </p:cNvSpPr>
          <p:nvPr>
            <p:ph type="sldImg"/>
          </p:nvPr>
        </p:nvSpPr>
        <p:spPr>
          <a:xfrm>
            <a:off x="1119188" y="692150"/>
            <a:ext cx="4621212" cy="3467100"/>
          </a:xfrm>
          <a:ln/>
        </p:spPr>
      </p:sp>
      <p:sp>
        <p:nvSpPr>
          <p:cNvPr id="28676" name="Rectangle 3"/>
          <p:cNvSpPr>
            <a:spLocks noGrp="1" noChangeArrowheads="1"/>
          </p:cNvSpPr>
          <p:nvPr>
            <p:ph type="body" idx="1"/>
          </p:nvPr>
        </p:nvSpPr>
        <p:spPr>
          <a:xfrm>
            <a:off x="685800" y="4389398"/>
            <a:ext cx="5486400" cy="4159982"/>
          </a:xfrm>
          <a:noFill/>
        </p:spPr>
        <p:txBody>
          <a:bodyPr/>
          <a:lstStyle/>
          <a:p>
            <a:r>
              <a:rPr lang="en-US" sz="1200" u="sng" kern="1200" dirty="0" smtClean="0">
                <a:solidFill>
                  <a:schemeClr val="tx1"/>
                </a:solidFill>
                <a:latin typeface="+mn-lt"/>
                <a:ea typeface="ＭＳ Ｐゴシック" pitchFamily="1" charset="-128"/>
                <a:cs typeface="+mn-cs"/>
              </a:rPr>
              <a:t>Stress Response System</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Walter Cannon confirmed that the stress response is part of a unified mind-body system:</a:t>
            </a:r>
          </a:p>
          <a:p>
            <a:pPr lvl="1">
              <a:buFont typeface="Arial" pitchFamily="34" charset="0"/>
              <a:buChar char="•"/>
            </a:pPr>
            <a:r>
              <a:rPr lang="en-US" sz="1200" kern="1200" dirty="0" smtClean="0">
                <a:solidFill>
                  <a:schemeClr val="tx1"/>
                </a:solidFill>
                <a:latin typeface="+mn-lt"/>
                <a:ea typeface="ＭＳ Ｐゴシック" pitchFamily="1" charset="-128"/>
                <a:cs typeface="+mn-cs"/>
              </a:rPr>
              <a:t>Extreme cold, lack of oxygen and emotion-arousing incidents all trigger an outpouring of the stress hormones epinephrine and </a:t>
            </a:r>
            <a:r>
              <a:rPr lang="en-US" sz="1200" kern="1200" dirty="0" err="1" smtClean="0">
                <a:solidFill>
                  <a:schemeClr val="tx1"/>
                </a:solidFill>
                <a:latin typeface="+mn-lt"/>
                <a:ea typeface="ＭＳ Ｐゴシック" pitchFamily="1" charset="-128"/>
                <a:cs typeface="+mn-cs"/>
              </a:rPr>
              <a:t>norepinephrine</a:t>
            </a:r>
            <a:r>
              <a:rPr lang="en-US" sz="1200" kern="1200" dirty="0" smtClean="0">
                <a:solidFill>
                  <a:schemeClr val="tx1"/>
                </a:solidFill>
                <a:latin typeface="+mn-lt"/>
                <a:ea typeface="ＭＳ Ｐゴシック" pitchFamily="1" charset="-128"/>
                <a:cs typeface="+mn-cs"/>
              </a:rPr>
              <a:t> from the central core of the adrenal glands</a:t>
            </a:r>
          </a:p>
          <a:p>
            <a:pPr lvl="1">
              <a:buFont typeface="Arial" pitchFamily="34" charset="0"/>
              <a:buChar char="•"/>
            </a:pPr>
            <a:r>
              <a:rPr lang="en-US" sz="1200" kern="1200" dirty="0" smtClean="0">
                <a:solidFill>
                  <a:schemeClr val="tx1"/>
                </a:solidFill>
                <a:latin typeface="+mn-lt"/>
                <a:ea typeface="ＭＳ Ｐゴシック" pitchFamily="1" charset="-128"/>
                <a:cs typeface="+mn-cs"/>
              </a:rPr>
              <a:t>The sympathetic division of the autonomic nervous system increased heart rate and respiration, diverts blood from digestion to the skeletal muscles, dulls pain and releases sugar and fat from the body’s stores—all to prepare the body for the </a:t>
            </a:r>
            <a:r>
              <a:rPr lang="en-US" sz="1200" i="1" kern="1200" dirty="0" smtClean="0">
                <a:solidFill>
                  <a:schemeClr val="tx1"/>
                </a:solidFill>
                <a:latin typeface="+mn-lt"/>
                <a:ea typeface="ＭＳ Ｐゴシック" pitchFamily="1" charset="-128"/>
                <a:cs typeface="+mn-cs"/>
              </a:rPr>
              <a:t>fight or flight</a:t>
            </a:r>
            <a:r>
              <a:rPr lang="en-US" sz="1200" kern="1200" dirty="0" smtClean="0">
                <a:solidFill>
                  <a:schemeClr val="tx1"/>
                </a:solidFill>
                <a:latin typeface="+mn-lt"/>
                <a:ea typeface="ＭＳ Ｐゴシック" pitchFamily="1" charset="-128"/>
                <a:cs typeface="+mn-cs"/>
              </a:rPr>
              <a:t> adaptive response</a:t>
            </a:r>
          </a:p>
          <a:p>
            <a:pPr lvl="0">
              <a:buFont typeface="Arial" pitchFamily="34" charset="0"/>
              <a:buChar char="•"/>
            </a:pPr>
            <a:r>
              <a:rPr lang="en-US" sz="1200" kern="1200" dirty="0" smtClean="0">
                <a:solidFill>
                  <a:schemeClr val="tx1"/>
                </a:solidFill>
                <a:latin typeface="+mn-lt"/>
                <a:ea typeface="ＭＳ Ｐゴシック" pitchFamily="1" charset="-128"/>
                <a:cs typeface="+mn-cs"/>
              </a:rPr>
              <a:t>Additional stress response system = on orders from the cerebral cortex (via the hypothalamus and pituitary gland), the outer part of the adrenal glands secrete </a:t>
            </a:r>
            <a:r>
              <a:rPr lang="en-US" sz="1200" kern="1200" dirty="0" err="1" smtClean="0">
                <a:solidFill>
                  <a:schemeClr val="tx1"/>
                </a:solidFill>
                <a:latin typeface="+mn-lt"/>
                <a:ea typeface="ＭＳ Ｐゴシック" pitchFamily="1" charset="-128"/>
                <a:cs typeface="+mn-cs"/>
              </a:rPr>
              <a:t>glucocorticoid</a:t>
            </a:r>
            <a:r>
              <a:rPr lang="en-US" sz="1200" kern="1200" dirty="0" smtClean="0">
                <a:solidFill>
                  <a:schemeClr val="tx1"/>
                </a:solidFill>
                <a:latin typeface="+mn-lt"/>
                <a:ea typeface="ＭＳ Ｐゴシック" pitchFamily="1" charset="-128"/>
                <a:cs typeface="+mn-cs"/>
              </a:rPr>
              <a:t> stress hormones such as </a:t>
            </a:r>
            <a:r>
              <a:rPr lang="en-US" sz="1200" kern="1200" dirty="0" err="1" smtClean="0">
                <a:solidFill>
                  <a:schemeClr val="tx1"/>
                </a:solidFill>
                <a:latin typeface="+mn-lt"/>
                <a:ea typeface="ＭＳ Ｐゴシック" pitchFamily="1" charset="-128"/>
                <a:cs typeface="+mn-cs"/>
              </a:rPr>
              <a:t>cortisol</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There are alternatives to flight/fight </a:t>
            </a:r>
            <a:r>
              <a:rPr lang="en-US" sz="1200" kern="1200" dirty="0" smtClean="0">
                <a:solidFill>
                  <a:schemeClr val="tx1"/>
                </a:solidFill>
                <a:latin typeface="+mn-lt"/>
                <a:ea typeface="ＭＳ Ｐゴシック" pitchFamily="1" charset="-128"/>
                <a:cs typeface="+mn-cs"/>
                <a:sym typeface="Wingdings"/>
              </a:rPr>
              <a:t></a:t>
            </a:r>
            <a:r>
              <a:rPr lang="en-US" sz="1200" kern="1200" dirty="0" smtClean="0">
                <a:solidFill>
                  <a:schemeClr val="tx1"/>
                </a:solidFill>
                <a:latin typeface="+mn-lt"/>
                <a:ea typeface="ＭＳ Ｐゴシック" pitchFamily="1" charset="-128"/>
                <a:cs typeface="+mn-cs"/>
              </a:rPr>
              <a:t> withdraw/pull back/conserve energy</a:t>
            </a:r>
          </a:p>
          <a:p>
            <a:pPr>
              <a:buFont typeface="Arial" pitchFamily="34" charset="0"/>
              <a:buNone/>
            </a:pPr>
            <a:endParaRPr lang="en-US" sz="1200" kern="1200" dirty="0" smtClean="0">
              <a:solidFill>
                <a:schemeClr val="tx1"/>
              </a:solidFill>
              <a:latin typeface="+mn-lt"/>
              <a:ea typeface="ＭＳ Ｐゴシック" pitchFamily="1" charset="-128"/>
              <a:cs typeface="+mn-cs"/>
            </a:endParaRPr>
          </a:p>
          <a:p>
            <a:pPr>
              <a:buFont typeface="Arial" pitchFamily="34" charset="0"/>
              <a:buNone/>
            </a:pPr>
            <a:r>
              <a:rPr lang="en-US" sz="1200" kern="1200" dirty="0" smtClean="0">
                <a:solidFill>
                  <a:schemeClr val="tx1"/>
                </a:solidFill>
                <a:latin typeface="+mn-lt"/>
                <a:ea typeface="ＭＳ Ｐゴシック" pitchFamily="1" charset="-128"/>
                <a:cs typeface="+mn-cs"/>
              </a:rPr>
              <a:t>*Men and women react to stress  in different ways—men tend to internalize where women seek and give support (tend and befriend</a:t>
            </a:r>
          </a:p>
          <a:p>
            <a:endParaRPr lang="en-US" altLang="en-US" dirty="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pitchFamily="34" charset="0"/>
              <a:buChar char="•"/>
            </a:pPr>
            <a:r>
              <a:rPr lang="en-US" sz="1200" kern="1200" dirty="0" smtClean="0">
                <a:solidFill>
                  <a:schemeClr val="tx1"/>
                </a:solidFill>
                <a:latin typeface="+mn-lt"/>
                <a:ea typeface="ＭＳ Ｐゴシック" pitchFamily="1" charset="-128"/>
                <a:cs typeface="+mn-cs"/>
              </a:rPr>
              <a:t>Canadian scientist Hans </a:t>
            </a:r>
            <a:r>
              <a:rPr lang="en-US" sz="1200" kern="1200" dirty="0" err="1" smtClean="0">
                <a:solidFill>
                  <a:schemeClr val="tx1"/>
                </a:solidFill>
                <a:latin typeface="+mn-lt"/>
                <a:ea typeface="ＭＳ Ｐゴシック" pitchFamily="1" charset="-128"/>
                <a:cs typeface="+mn-cs"/>
              </a:rPr>
              <a:t>Selye</a:t>
            </a:r>
            <a:r>
              <a:rPr lang="en-US" sz="1200" kern="1200" dirty="0" smtClean="0">
                <a:solidFill>
                  <a:schemeClr val="tx1"/>
                </a:solidFill>
                <a:latin typeface="+mn-lt"/>
                <a:ea typeface="ＭＳ Ｐゴシック" pitchFamily="1" charset="-128"/>
                <a:cs typeface="+mn-cs"/>
              </a:rPr>
              <a:t> studied animals’ reactions to various stressors (electric shock, surgical trauma and immobilizing restraint)</a:t>
            </a:r>
          </a:p>
          <a:p>
            <a:pPr>
              <a:buFont typeface="Arial" pitchFamily="34" charset="0"/>
              <a:buChar char="•"/>
            </a:pPr>
            <a:endParaRPr lang="en-US" sz="1200" kern="1200" dirty="0" smtClean="0">
              <a:solidFill>
                <a:schemeClr val="tx1"/>
              </a:solidFill>
              <a:latin typeface="+mn-lt"/>
              <a:ea typeface="ＭＳ Ｐゴシック" pitchFamily="1" charset="-128"/>
              <a:cs typeface="+mn-cs"/>
            </a:endParaRPr>
          </a:p>
          <a:p>
            <a:pPr lvl="1">
              <a:buFont typeface="Arial" pitchFamily="34" charset="0"/>
              <a:buChar char="•"/>
            </a:pPr>
            <a:r>
              <a:rPr lang="en-US" sz="1200" kern="1200" dirty="0" smtClean="0">
                <a:solidFill>
                  <a:schemeClr val="tx1"/>
                </a:solidFill>
                <a:latin typeface="+mn-lt"/>
                <a:ea typeface="ＭＳ Ｐゴシック" pitchFamily="1" charset="-128"/>
                <a:cs typeface="+mn-cs"/>
              </a:rPr>
              <a:t>He discovered that the body’s adaptive response was so general </a:t>
            </a:r>
            <a:r>
              <a:rPr lang="en-US" sz="1200" kern="1200" dirty="0" smtClean="0">
                <a:solidFill>
                  <a:schemeClr val="tx1"/>
                </a:solidFill>
                <a:latin typeface="+mn-lt"/>
                <a:ea typeface="ＭＳ Ｐゴシック" pitchFamily="1" charset="-128"/>
                <a:cs typeface="+mn-cs"/>
                <a:sym typeface="Wingdings"/>
              </a:rPr>
              <a:t></a:t>
            </a:r>
            <a:r>
              <a:rPr lang="en-US" sz="1200" kern="1200" dirty="0" smtClean="0">
                <a:solidFill>
                  <a:schemeClr val="tx1"/>
                </a:solidFill>
                <a:latin typeface="+mn-lt"/>
                <a:ea typeface="ＭＳ Ｐゴシック" pitchFamily="1" charset="-128"/>
                <a:cs typeface="+mn-cs"/>
              </a:rPr>
              <a:t> </a:t>
            </a:r>
            <a:r>
              <a:rPr lang="en-US" sz="1200" b="1" kern="1200" dirty="0" smtClean="0">
                <a:solidFill>
                  <a:schemeClr val="tx1"/>
                </a:solidFill>
                <a:latin typeface="+mn-lt"/>
                <a:ea typeface="ＭＳ Ｐゴシック" pitchFamily="1" charset="-128"/>
                <a:cs typeface="+mn-cs"/>
              </a:rPr>
              <a:t>General adaptation syndrome (GAS)</a:t>
            </a:r>
            <a:endParaRPr lang="en-US" sz="1200" kern="1200" dirty="0" smtClean="0">
              <a:solidFill>
                <a:schemeClr val="tx1"/>
              </a:solidFill>
              <a:latin typeface="+mn-lt"/>
              <a:ea typeface="ＭＳ Ｐゴシック" pitchFamily="1" charset="-128"/>
              <a:cs typeface="+mn-cs"/>
            </a:endParaRPr>
          </a:p>
          <a:p>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88</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2">
              <a:buFont typeface="Arial" pitchFamily="34" charset="0"/>
              <a:buNone/>
            </a:pPr>
            <a:r>
              <a:rPr lang="en-US" sz="1200" u="sng" kern="1200" dirty="0" smtClean="0">
                <a:solidFill>
                  <a:schemeClr val="tx1"/>
                </a:solidFill>
                <a:latin typeface="+mn-lt"/>
                <a:ea typeface="ＭＳ Ｐゴシック" pitchFamily="1" charset="-128"/>
                <a:cs typeface="+mn-cs"/>
              </a:rPr>
              <a:t>Three phases of a physical or emotional trauma</a:t>
            </a:r>
            <a:endParaRPr lang="en-US" sz="1200" kern="1200" dirty="0" smtClean="0">
              <a:solidFill>
                <a:schemeClr val="tx1"/>
              </a:solidFill>
              <a:latin typeface="+mn-lt"/>
              <a:ea typeface="ＭＳ Ｐゴシック" pitchFamily="1" charset="-128"/>
              <a:cs typeface="+mn-cs"/>
            </a:endParaRPr>
          </a:p>
          <a:p>
            <a:pPr lvl="2">
              <a:buFont typeface="Arial" pitchFamily="34" charset="0"/>
              <a:buChar char="•"/>
            </a:pPr>
            <a:r>
              <a:rPr lang="en-US" sz="1200" b="1" kern="1200" dirty="0" smtClean="0">
                <a:solidFill>
                  <a:schemeClr val="tx1"/>
                </a:solidFill>
                <a:latin typeface="+mn-lt"/>
                <a:ea typeface="ＭＳ Ｐゴシック" pitchFamily="1" charset="-128"/>
                <a:cs typeface="+mn-cs"/>
              </a:rPr>
              <a:t>Phase 1: experience an </a:t>
            </a:r>
            <a:r>
              <a:rPr lang="en-US" sz="1200" b="1" i="1" kern="1200" dirty="0" smtClean="0">
                <a:solidFill>
                  <a:schemeClr val="tx1"/>
                </a:solidFill>
                <a:latin typeface="+mn-lt"/>
                <a:ea typeface="ＭＳ Ｐゴシック" pitchFamily="1" charset="-128"/>
                <a:cs typeface="+mn-cs"/>
              </a:rPr>
              <a:t>alarm reaction</a:t>
            </a:r>
            <a:r>
              <a:rPr lang="en-US" sz="1200" b="1" kern="1200" dirty="0" smtClean="0">
                <a:solidFill>
                  <a:schemeClr val="tx1"/>
                </a:solidFill>
                <a:latin typeface="+mn-lt"/>
                <a:ea typeface="ＭＳ Ｐゴシック" pitchFamily="1" charset="-128"/>
                <a:cs typeface="+mn-cs"/>
              </a:rPr>
              <a:t> due to the sudden activation of your sympathetic nervous system (heart rate increases, blood is diverted to your skeletal muscles, feel the faintness of shock)</a:t>
            </a:r>
          </a:p>
          <a:p>
            <a:pPr lvl="2">
              <a:buFont typeface="Arial" pitchFamily="34" charset="0"/>
              <a:buChar char="•"/>
            </a:pPr>
            <a:r>
              <a:rPr lang="en-US" sz="1200" kern="1200" dirty="0" smtClean="0">
                <a:solidFill>
                  <a:schemeClr val="tx1"/>
                </a:solidFill>
                <a:latin typeface="+mn-lt"/>
                <a:ea typeface="ＭＳ Ｐゴシック" pitchFamily="1" charset="-128"/>
                <a:cs typeface="+mn-cs"/>
              </a:rPr>
              <a:t>Phase 2: </a:t>
            </a:r>
            <a:r>
              <a:rPr lang="en-US" sz="1200" i="1" kern="1200" dirty="0" smtClean="0">
                <a:solidFill>
                  <a:schemeClr val="tx1"/>
                </a:solidFill>
                <a:latin typeface="+mn-lt"/>
                <a:ea typeface="ＭＳ Ｐゴシック" pitchFamily="1" charset="-128"/>
                <a:cs typeface="+mn-cs"/>
              </a:rPr>
              <a:t>resistance</a:t>
            </a:r>
            <a:r>
              <a:rPr lang="en-US" sz="1200" kern="1200" dirty="0" smtClean="0">
                <a:solidFill>
                  <a:schemeClr val="tx1"/>
                </a:solidFill>
                <a:latin typeface="+mn-lt"/>
                <a:ea typeface="ＭＳ Ｐゴシック" pitchFamily="1" charset="-128"/>
                <a:cs typeface="+mn-cs"/>
              </a:rPr>
              <a:t> (your temperature, blood pressure and respiration remain high and there is a sudden outpouring of stress hormones.  If persistent, the stress may eventually deplete your body’s reserves)</a:t>
            </a:r>
          </a:p>
          <a:p>
            <a:pPr lvl="3">
              <a:buFont typeface="Arial" pitchFamily="34" charset="0"/>
              <a:buChar char="•"/>
            </a:pPr>
            <a:r>
              <a:rPr lang="en-US" sz="1200" kern="1200" dirty="0" smtClean="0">
                <a:solidFill>
                  <a:schemeClr val="tx1"/>
                </a:solidFill>
                <a:latin typeface="+mn-lt"/>
                <a:ea typeface="ＭＳ Ｐゴシック" pitchFamily="1" charset="-128"/>
                <a:cs typeface="+mn-cs"/>
              </a:rPr>
              <a:t>The body’s resistance can only go so long until exhaustion sets in </a:t>
            </a:r>
          </a:p>
          <a:p>
            <a:pPr lvl="2">
              <a:buFont typeface="Arial" pitchFamily="34" charset="0"/>
              <a:buChar char="•"/>
            </a:pPr>
            <a:r>
              <a:rPr lang="en-US" sz="1200" kern="1200" dirty="0" smtClean="0">
                <a:solidFill>
                  <a:schemeClr val="tx1"/>
                </a:solidFill>
                <a:latin typeface="+mn-lt"/>
                <a:ea typeface="ＭＳ Ｐゴシック" pitchFamily="1" charset="-128"/>
                <a:cs typeface="+mn-cs"/>
              </a:rPr>
              <a:t>Phase 3: </a:t>
            </a:r>
            <a:r>
              <a:rPr lang="en-US" sz="1200" i="1" kern="1200" dirty="0" smtClean="0">
                <a:solidFill>
                  <a:schemeClr val="tx1"/>
                </a:solidFill>
                <a:latin typeface="+mn-lt"/>
                <a:ea typeface="ＭＳ Ｐゴシック" pitchFamily="1" charset="-128"/>
                <a:cs typeface="+mn-cs"/>
              </a:rPr>
              <a:t>Exhaustion</a:t>
            </a:r>
            <a:r>
              <a:rPr lang="en-US" sz="1200" kern="1200" dirty="0" smtClean="0">
                <a:solidFill>
                  <a:schemeClr val="tx1"/>
                </a:solidFill>
                <a:latin typeface="+mn-lt"/>
                <a:ea typeface="ＭＳ Ｐゴシック" pitchFamily="1" charset="-128"/>
                <a:cs typeface="+mn-cs"/>
              </a:rPr>
              <a:t>: you are more vulnerable to illness or even (in extreme cases) collapse and death</a:t>
            </a:r>
          </a:p>
          <a:p>
            <a:pPr lvl="3">
              <a:buFont typeface="Arial" pitchFamily="34" charset="0"/>
              <a:buChar char="•"/>
            </a:pPr>
            <a:r>
              <a:rPr lang="en-US" sz="1200" kern="1200" dirty="0" smtClean="0">
                <a:solidFill>
                  <a:schemeClr val="tx1"/>
                </a:solidFill>
                <a:latin typeface="+mn-lt"/>
                <a:ea typeface="ＭＳ Ｐゴシック" pitchFamily="1" charset="-128"/>
                <a:cs typeface="+mn-cs"/>
              </a:rPr>
              <a:t>The brain’s production of new neurons slows, severe stress tends to age people</a:t>
            </a:r>
          </a:p>
          <a:p>
            <a:pPr>
              <a:buFont typeface="Arial"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89</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2">
              <a:buFont typeface="Arial" pitchFamily="34" charset="0"/>
              <a:buNone/>
            </a:pPr>
            <a:r>
              <a:rPr lang="en-US" sz="1200" u="sng" kern="1200" dirty="0" smtClean="0">
                <a:solidFill>
                  <a:schemeClr val="tx1"/>
                </a:solidFill>
                <a:latin typeface="+mn-lt"/>
                <a:ea typeface="ＭＳ Ｐゴシック" pitchFamily="1" charset="-128"/>
                <a:cs typeface="+mn-cs"/>
              </a:rPr>
              <a:t>Three phases of a physical or emotional trauma</a:t>
            </a:r>
            <a:endParaRPr lang="en-US" sz="1200" kern="1200" dirty="0" smtClean="0">
              <a:solidFill>
                <a:schemeClr val="tx1"/>
              </a:solidFill>
              <a:latin typeface="+mn-lt"/>
              <a:ea typeface="ＭＳ Ｐゴシック" pitchFamily="1" charset="-128"/>
              <a:cs typeface="+mn-cs"/>
            </a:endParaRPr>
          </a:p>
          <a:p>
            <a:pPr lvl="2">
              <a:buFont typeface="Arial" pitchFamily="34" charset="0"/>
              <a:buChar char="•"/>
            </a:pPr>
            <a:r>
              <a:rPr lang="en-US" sz="1200" kern="1200" dirty="0" smtClean="0">
                <a:solidFill>
                  <a:schemeClr val="tx1"/>
                </a:solidFill>
                <a:latin typeface="+mn-lt"/>
                <a:ea typeface="ＭＳ Ｐゴシック" pitchFamily="1" charset="-128"/>
                <a:cs typeface="+mn-cs"/>
              </a:rPr>
              <a:t>Phase 1: experience an </a:t>
            </a:r>
            <a:r>
              <a:rPr lang="en-US" sz="1200" i="1" kern="1200" dirty="0" smtClean="0">
                <a:solidFill>
                  <a:schemeClr val="tx1"/>
                </a:solidFill>
                <a:latin typeface="+mn-lt"/>
                <a:ea typeface="ＭＳ Ｐゴシック" pitchFamily="1" charset="-128"/>
                <a:cs typeface="+mn-cs"/>
              </a:rPr>
              <a:t>alarm reaction</a:t>
            </a:r>
            <a:r>
              <a:rPr lang="en-US" sz="1200" kern="1200" dirty="0" smtClean="0">
                <a:solidFill>
                  <a:schemeClr val="tx1"/>
                </a:solidFill>
                <a:latin typeface="+mn-lt"/>
                <a:ea typeface="ＭＳ Ｐゴシック" pitchFamily="1" charset="-128"/>
                <a:cs typeface="+mn-cs"/>
              </a:rPr>
              <a:t> due to the sudden activation of your sympathetic nervous system (heart rate increases, blood is diverted to your skeletal muscles, feel the faintness of shock)</a:t>
            </a:r>
          </a:p>
          <a:p>
            <a:pPr lvl="2">
              <a:buFont typeface="Arial" pitchFamily="34" charset="0"/>
              <a:buChar char="•"/>
            </a:pPr>
            <a:r>
              <a:rPr lang="en-US" sz="1200" b="1" kern="1200" dirty="0" smtClean="0">
                <a:solidFill>
                  <a:schemeClr val="tx1"/>
                </a:solidFill>
                <a:latin typeface="+mn-lt"/>
                <a:ea typeface="ＭＳ Ｐゴシック" pitchFamily="1" charset="-128"/>
                <a:cs typeface="+mn-cs"/>
              </a:rPr>
              <a:t>Phase 2: </a:t>
            </a:r>
            <a:r>
              <a:rPr lang="en-US" sz="1200" b="1" i="1" kern="1200" dirty="0" smtClean="0">
                <a:solidFill>
                  <a:schemeClr val="tx1"/>
                </a:solidFill>
                <a:latin typeface="+mn-lt"/>
                <a:ea typeface="ＭＳ Ｐゴシック" pitchFamily="1" charset="-128"/>
                <a:cs typeface="+mn-cs"/>
              </a:rPr>
              <a:t>resistance</a:t>
            </a:r>
            <a:r>
              <a:rPr lang="en-US" sz="1200" b="1" kern="1200" dirty="0" smtClean="0">
                <a:solidFill>
                  <a:schemeClr val="tx1"/>
                </a:solidFill>
                <a:latin typeface="+mn-lt"/>
                <a:ea typeface="ＭＳ Ｐゴシック" pitchFamily="1" charset="-128"/>
                <a:cs typeface="+mn-cs"/>
              </a:rPr>
              <a:t> (your temperature, blood pressure and respiration remain high and there is a sudden outpouring of stress hormones.  If persistent, the stress may eventually deplete your body’s reserves)</a:t>
            </a:r>
          </a:p>
          <a:p>
            <a:pPr lvl="3">
              <a:buFont typeface="Arial" pitchFamily="34" charset="0"/>
              <a:buChar char="•"/>
            </a:pPr>
            <a:r>
              <a:rPr lang="en-US" sz="1200" b="1" kern="1200" dirty="0" smtClean="0">
                <a:solidFill>
                  <a:schemeClr val="tx1"/>
                </a:solidFill>
                <a:latin typeface="+mn-lt"/>
                <a:ea typeface="ＭＳ Ｐゴシック" pitchFamily="1" charset="-128"/>
                <a:cs typeface="+mn-cs"/>
              </a:rPr>
              <a:t>The body’s resistance can only go so long until exhaustion sets in </a:t>
            </a:r>
          </a:p>
          <a:p>
            <a:pPr lvl="2">
              <a:buFont typeface="Arial" pitchFamily="34" charset="0"/>
              <a:buChar char="•"/>
            </a:pPr>
            <a:r>
              <a:rPr lang="en-US" sz="1200" kern="1200" dirty="0" smtClean="0">
                <a:solidFill>
                  <a:schemeClr val="tx1"/>
                </a:solidFill>
                <a:latin typeface="+mn-lt"/>
                <a:ea typeface="ＭＳ Ｐゴシック" pitchFamily="1" charset="-128"/>
                <a:cs typeface="+mn-cs"/>
              </a:rPr>
              <a:t>Phase 3: </a:t>
            </a:r>
            <a:r>
              <a:rPr lang="en-US" sz="1200" i="1" kern="1200" dirty="0" smtClean="0">
                <a:solidFill>
                  <a:schemeClr val="tx1"/>
                </a:solidFill>
                <a:latin typeface="+mn-lt"/>
                <a:ea typeface="ＭＳ Ｐゴシック" pitchFamily="1" charset="-128"/>
                <a:cs typeface="+mn-cs"/>
              </a:rPr>
              <a:t>Exhaustion</a:t>
            </a:r>
            <a:r>
              <a:rPr lang="en-US" sz="1200" kern="1200" dirty="0" smtClean="0">
                <a:solidFill>
                  <a:schemeClr val="tx1"/>
                </a:solidFill>
                <a:latin typeface="+mn-lt"/>
                <a:ea typeface="ＭＳ Ｐゴシック" pitchFamily="1" charset="-128"/>
                <a:cs typeface="+mn-cs"/>
              </a:rPr>
              <a:t>: you are more vulnerable to illness or even (in extreme cases) collapse and death</a:t>
            </a:r>
          </a:p>
          <a:p>
            <a:pPr lvl="3">
              <a:buFont typeface="Arial" pitchFamily="34" charset="0"/>
              <a:buChar char="•"/>
            </a:pPr>
            <a:r>
              <a:rPr lang="en-US" sz="1200" kern="1200" dirty="0" smtClean="0">
                <a:solidFill>
                  <a:schemeClr val="tx1"/>
                </a:solidFill>
                <a:latin typeface="+mn-lt"/>
                <a:ea typeface="ＭＳ Ｐゴシック" pitchFamily="1" charset="-128"/>
                <a:cs typeface="+mn-cs"/>
              </a:rPr>
              <a:t>The brain’s production of new neurons slows, severe stress tends to age people</a:t>
            </a:r>
          </a:p>
          <a:p>
            <a:pPr>
              <a:buFont typeface="Arial" pitchFamily="34" charset="0"/>
              <a:buChar cha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90</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2">
              <a:buFont typeface="Arial" pitchFamily="34" charset="0"/>
              <a:buNone/>
            </a:pPr>
            <a:r>
              <a:rPr lang="en-US" sz="1200" u="sng" kern="1200" dirty="0" smtClean="0">
                <a:solidFill>
                  <a:schemeClr val="tx1"/>
                </a:solidFill>
                <a:latin typeface="+mn-lt"/>
                <a:ea typeface="ＭＳ Ｐゴシック" pitchFamily="1" charset="-128"/>
                <a:cs typeface="+mn-cs"/>
              </a:rPr>
              <a:t>Three phases of a physical or emotional trauma</a:t>
            </a:r>
            <a:endParaRPr lang="en-US" sz="1200" kern="1200" dirty="0" smtClean="0">
              <a:solidFill>
                <a:schemeClr val="tx1"/>
              </a:solidFill>
              <a:latin typeface="+mn-lt"/>
              <a:ea typeface="ＭＳ Ｐゴシック" pitchFamily="1" charset="-128"/>
              <a:cs typeface="+mn-cs"/>
            </a:endParaRPr>
          </a:p>
          <a:p>
            <a:pPr lvl="2">
              <a:buFont typeface="Arial" pitchFamily="34" charset="0"/>
              <a:buChar char="•"/>
            </a:pPr>
            <a:r>
              <a:rPr lang="en-US" sz="1200" kern="1200" dirty="0" smtClean="0">
                <a:solidFill>
                  <a:schemeClr val="tx1"/>
                </a:solidFill>
                <a:latin typeface="+mn-lt"/>
                <a:ea typeface="ＭＳ Ｐゴシック" pitchFamily="1" charset="-128"/>
                <a:cs typeface="+mn-cs"/>
              </a:rPr>
              <a:t>Phase 1: experience an </a:t>
            </a:r>
            <a:r>
              <a:rPr lang="en-US" sz="1200" i="1" kern="1200" dirty="0" smtClean="0">
                <a:solidFill>
                  <a:schemeClr val="tx1"/>
                </a:solidFill>
                <a:latin typeface="+mn-lt"/>
                <a:ea typeface="ＭＳ Ｐゴシック" pitchFamily="1" charset="-128"/>
                <a:cs typeface="+mn-cs"/>
              </a:rPr>
              <a:t>alarm reaction</a:t>
            </a:r>
            <a:r>
              <a:rPr lang="en-US" sz="1200" kern="1200" dirty="0" smtClean="0">
                <a:solidFill>
                  <a:schemeClr val="tx1"/>
                </a:solidFill>
                <a:latin typeface="+mn-lt"/>
                <a:ea typeface="ＭＳ Ｐゴシック" pitchFamily="1" charset="-128"/>
                <a:cs typeface="+mn-cs"/>
              </a:rPr>
              <a:t> due to the sudden activation of your sympathetic nervous system (heart rate increases, blood is diverted to your skeletal muscles, feel the faintness of shock)</a:t>
            </a:r>
          </a:p>
          <a:p>
            <a:pPr lvl="2">
              <a:buFont typeface="Arial" pitchFamily="34" charset="0"/>
              <a:buChar char="•"/>
            </a:pPr>
            <a:r>
              <a:rPr lang="en-US" sz="1200" kern="1200" dirty="0" smtClean="0">
                <a:solidFill>
                  <a:schemeClr val="tx1"/>
                </a:solidFill>
                <a:latin typeface="+mn-lt"/>
                <a:ea typeface="ＭＳ Ｐゴシック" pitchFamily="1" charset="-128"/>
                <a:cs typeface="+mn-cs"/>
              </a:rPr>
              <a:t>Phase 2: </a:t>
            </a:r>
            <a:r>
              <a:rPr lang="en-US" sz="1200" i="1" kern="1200" dirty="0" smtClean="0">
                <a:solidFill>
                  <a:schemeClr val="tx1"/>
                </a:solidFill>
                <a:latin typeface="+mn-lt"/>
                <a:ea typeface="ＭＳ Ｐゴシック" pitchFamily="1" charset="-128"/>
                <a:cs typeface="+mn-cs"/>
              </a:rPr>
              <a:t>resistance</a:t>
            </a:r>
            <a:r>
              <a:rPr lang="en-US" sz="1200" kern="1200" dirty="0" smtClean="0">
                <a:solidFill>
                  <a:schemeClr val="tx1"/>
                </a:solidFill>
                <a:latin typeface="+mn-lt"/>
                <a:ea typeface="ＭＳ Ｐゴシック" pitchFamily="1" charset="-128"/>
                <a:cs typeface="+mn-cs"/>
              </a:rPr>
              <a:t> (your temperature, blood pressure and respiration remain high and there is a sudden outpouring of stress hormones.  If persistent, the stress may eventually deplete your body’s reserves)</a:t>
            </a:r>
          </a:p>
          <a:p>
            <a:pPr lvl="3">
              <a:buFont typeface="Arial" pitchFamily="34" charset="0"/>
              <a:buChar char="•"/>
            </a:pPr>
            <a:r>
              <a:rPr lang="en-US" sz="1200" kern="1200" dirty="0" smtClean="0">
                <a:solidFill>
                  <a:schemeClr val="tx1"/>
                </a:solidFill>
                <a:latin typeface="+mn-lt"/>
                <a:ea typeface="ＭＳ Ｐゴシック" pitchFamily="1" charset="-128"/>
                <a:cs typeface="+mn-cs"/>
              </a:rPr>
              <a:t>The body’s resistance can only go so long until exhaustion sets in </a:t>
            </a:r>
          </a:p>
          <a:p>
            <a:pPr lvl="2">
              <a:buFont typeface="Arial" pitchFamily="34" charset="0"/>
              <a:buChar char="•"/>
            </a:pPr>
            <a:r>
              <a:rPr lang="en-US" sz="1200" b="1" kern="1200" dirty="0" smtClean="0">
                <a:solidFill>
                  <a:schemeClr val="tx1"/>
                </a:solidFill>
                <a:latin typeface="+mn-lt"/>
                <a:ea typeface="ＭＳ Ｐゴシック" pitchFamily="1" charset="-128"/>
                <a:cs typeface="+mn-cs"/>
              </a:rPr>
              <a:t>Phase 3: </a:t>
            </a:r>
            <a:r>
              <a:rPr lang="en-US" sz="1200" b="1" i="1" kern="1200" dirty="0" smtClean="0">
                <a:solidFill>
                  <a:schemeClr val="tx1"/>
                </a:solidFill>
                <a:latin typeface="+mn-lt"/>
                <a:ea typeface="ＭＳ Ｐゴシック" pitchFamily="1" charset="-128"/>
                <a:cs typeface="+mn-cs"/>
              </a:rPr>
              <a:t>Exhaustion</a:t>
            </a:r>
            <a:r>
              <a:rPr lang="en-US" sz="1200" b="1" kern="1200" dirty="0" smtClean="0">
                <a:solidFill>
                  <a:schemeClr val="tx1"/>
                </a:solidFill>
                <a:latin typeface="+mn-lt"/>
                <a:ea typeface="ＭＳ Ｐゴシック" pitchFamily="1" charset="-128"/>
                <a:cs typeface="+mn-cs"/>
              </a:rPr>
              <a:t>: you are more vulnerable to illness or even (in extreme cases) collapse and death</a:t>
            </a:r>
          </a:p>
          <a:p>
            <a:pPr lvl="3">
              <a:buFont typeface="Arial" pitchFamily="34" charset="0"/>
              <a:buChar char="•"/>
            </a:pPr>
            <a:r>
              <a:rPr lang="en-US" sz="1200" b="1" kern="1200" dirty="0" smtClean="0">
                <a:solidFill>
                  <a:schemeClr val="tx1"/>
                </a:solidFill>
                <a:latin typeface="+mn-lt"/>
                <a:ea typeface="ＭＳ Ｐゴシック" pitchFamily="1" charset="-128"/>
                <a:cs typeface="+mn-cs"/>
              </a:rPr>
              <a:t>The brain’s production of new neurons slows, severe stress tends to age people</a:t>
            </a:r>
          </a:p>
          <a:p>
            <a:pPr>
              <a:buFont typeface="Arial" pitchFamily="34" charset="0"/>
              <a:buChar cha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91</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latin typeface="+mn-lt"/>
                <a:ea typeface="ＭＳ Ｐゴシック" pitchFamily="1" charset="-128"/>
                <a:cs typeface="+mn-cs"/>
              </a:rPr>
              <a:t>Stressful Life Events (stressors)</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Catastrophes</a:t>
            </a:r>
          </a:p>
          <a:p>
            <a:pPr lvl="1">
              <a:buFont typeface="Arial" pitchFamily="34" charset="0"/>
              <a:buChar char="•"/>
            </a:pPr>
            <a:r>
              <a:rPr lang="en-US" sz="1200" kern="1200" dirty="0" smtClean="0">
                <a:solidFill>
                  <a:schemeClr val="tx1"/>
                </a:solidFill>
                <a:latin typeface="+mn-lt"/>
                <a:ea typeface="ＭＳ Ｐゴシック" pitchFamily="1" charset="-128"/>
                <a:cs typeface="+mn-cs"/>
              </a:rPr>
              <a:t>Catastrophes are unpredictable, larger-scale events (war/natural disasters) that nearly everyone appraises as threatening</a:t>
            </a:r>
          </a:p>
          <a:p>
            <a:pPr lvl="1">
              <a:buFont typeface="Arial" pitchFamily="34" charset="0"/>
              <a:buChar char="•"/>
            </a:pPr>
            <a:r>
              <a:rPr lang="en-US" sz="1200" kern="1200" dirty="0" smtClean="0">
                <a:solidFill>
                  <a:schemeClr val="tx1"/>
                </a:solidFill>
                <a:latin typeface="+mn-lt"/>
                <a:ea typeface="ＭＳ Ｐゴシック" pitchFamily="1" charset="-128"/>
                <a:cs typeface="+mn-cs"/>
              </a:rPr>
              <a:t>Can have significant health consequences of difficulty concentrating and sleeping, increased rates of depression and anxiety, suicide rates increase</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92</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pitchFamily="34" charset="0"/>
              <a:buChar char="•"/>
            </a:pPr>
            <a:r>
              <a:rPr lang="en-US" sz="1200" kern="1200" dirty="0" smtClean="0">
                <a:solidFill>
                  <a:schemeClr val="tx1"/>
                </a:solidFill>
                <a:latin typeface="+mn-lt"/>
                <a:ea typeface="ＭＳ Ｐゴシック" pitchFamily="1" charset="-128"/>
                <a:cs typeface="+mn-cs"/>
              </a:rPr>
              <a:t>Significant Life Changes</a:t>
            </a:r>
          </a:p>
          <a:p>
            <a:pPr lvl="1">
              <a:buFont typeface="Arial" pitchFamily="34" charset="0"/>
              <a:buChar char="•"/>
            </a:pPr>
            <a:r>
              <a:rPr lang="en-US" sz="1200" kern="1200" dirty="0" smtClean="0">
                <a:solidFill>
                  <a:schemeClr val="tx1"/>
                </a:solidFill>
                <a:latin typeface="+mn-lt"/>
                <a:ea typeface="ＭＳ Ｐゴシック" pitchFamily="1" charset="-128"/>
                <a:cs typeface="+mn-cs"/>
              </a:rPr>
              <a:t>Death of a loved one, the loss of a job, leaving home, a marriage and divorce</a:t>
            </a:r>
          </a:p>
          <a:p>
            <a:pPr lvl="1">
              <a:buFont typeface="Arial" pitchFamily="34" charset="0"/>
              <a:buChar char="•"/>
            </a:pPr>
            <a:r>
              <a:rPr lang="en-US" sz="1200" kern="1200" dirty="0" smtClean="0">
                <a:solidFill>
                  <a:schemeClr val="tx1"/>
                </a:solidFill>
                <a:latin typeface="+mn-lt"/>
                <a:ea typeface="ＭＳ Ｐゴシック" pitchFamily="1" charset="-128"/>
                <a:cs typeface="+mn-cs"/>
              </a:rPr>
              <a:t>Life transitions and insecurities are often felt during young adulthood</a:t>
            </a:r>
          </a:p>
          <a:p>
            <a:pPr lvl="1">
              <a:buFont typeface="Arial" pitchFamily="34" charset="0"/>
              <a:buChar char="•"/>
            </a:pPr>
            <a:r>
              <a:rPr lang="en-US" sz="1200" kern="1200" dirty="0" smtClean="0">
                <a:solidFill>
                  <a:schemeClr val="tx1"/>
                </a:solidFill>
                <a:latin typeface="+mn-lt"/>
                <a:ea typeface="ＭＳ Ｐゴシック" pitchFamily="1" charset="-128"/>
                <a:cs typeface="+mn-cs"/>
              </a:rPr>
              <a:t>People who were recently fired, widowed or divorced are more vulnerable to disease</a:t>
            </a:r>
          </a:p>
          <a:p>
            <a:pPr lvl="1">
              <a:buFont typeface="Arial" pitchFamily="34" charset="0"/>
              <a:buChar char="•"/>
            </a:pPr>
            <a:r>
              <a:rPr lang="en-US" sz="1200" kern="1200" dirty="0" smtClean="0">
                <a:solidFill>
                  <a:schemeClr val="tx1"/>
                </a:solidFill>
                <a:latin typeface="+mn-lt"/>
                <a:ea typeface="ＭＳ Ｐゴシック" pitchFamily="1" charset="-128"/>
                <a:cs typeface="+mn-cs"/>
              </a:rPr>
              <a:t>Experiencing a cluster of crises puts one even more at risk</a:t>
            </a:r>
          </a:p>
          <a:p>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93</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pitchFamily="34" charset="0"/>
              <a:buChar char="•"/>
            </a:pPr>
            <a:r>
              <a:rPr lang="en-US" sz="1200" kern="1200" dirty="0" smtClean="0">
                <a:solidFill>
                  <a:schemeClr val="tx1"/>
                </a:solidFill>
                <a:latin typeface="+mn-lt"/>
                <a:ea typeface="ＭＳ Ｐゴシック" pitchFamily="1" charset="-128"/>
                <a:cs typeface="+mn-cs"/>
              </a:rPr>
              <a:t>Daily Hassles</a:t>
            </a:r>
          </a:p>
          <a:p>
            <a:pPr lvl="1">
              <a:buFont typeface="Arial" pitchFamily="34" charset="0"/>
              <a:buChar char="•"/>
            </a:pPr>
            <a:r>
              <a:rPr lang="en-US" sz="1200" kern="1200" dirty="0" smtClean="0">
                <a:solidFill>
                  <a:schemeClr val="tx1"/>
                </a:solidFill>
                <a:latin typeface="+mn-lt"/>
                <a:ea typeface="ＭＳ Ｐゴシック" pitchFamily="1" charset="-128"/>
                <a:cs typeface="+mn-cs"/>
              </a:rPr>
              <a:t>Everyday annoyances (traffic jams, aggravating housemates, long lines at the store, too many things to do, mass emails, obnoxious cell phone talkers—may be the most significant stressors</a:t>
            </a:r>
          </a:p>
          <a:p>
            <a:pPr lvl="1">
              <a:buFont typeface="Arial" pitchFamily="34" charset="0"/>
              <a:buChar char="•"/>
            </a:pPr>
            <a:r>
              <a:rPr lang="en-US" sz="1200" kern="1200" dirty="0" smtClean="0">
                <a:solidFill>
                  <a:schemeClr val="tx1"/>
                </a:solidFill>
                <a:latin typeface="+mn-lt"/>
                <a:ea typeface="ＭＳ Ｐゴシック" pitchFamily="1" charset="-128"/>
                <a:cs typeface="+mn-cs"/>
              </a:rPr>
              <a:t>Some people can shrug off these stressors while others are easily bothered by them</a:t>
            </a:r>
          </a:p>
          <a:p>
            <a:pPr lvl="1">
              <a:buFont typeface="Arial" pitchFamily="34" charset="0"/>
              <a:buChar char="•"/>
            </a:pPr>
            <a:r>
              <a:rPr lang="en-US" sz="1200" kern="1200" dirty="0" smtClean="0">
                <a:solidFill>
                  <a:schemeClr val="tx1"/>
                </a:solidFill>
                <a:latin typeface="+mn-lt"/>
                <a:ea typeface="ＭＳ Ｐゴシック" pitchFamily="1" charset="-128"/>
                <a:cs typeface="+mn-cs"/>
              </a:rPr>
              <a:t>People’s difficulty of letting go of unattainable goals is another everyday stressor with health consequences</a:t>
            </a:r>
          </a:p>
          <a:p>
            <a:pPr lvl="1">
              <a:buFont typeface="Arial" pitchFamily="34" charset="0"/>
              <a:buChar char="•"/>
            </a:pPr>
            <a:r>
              <a:rPr lang="en-US" sz="1200" kern="1200" dirty="0" smtClean="0">
                <a:solidFill>
                  <a:schemeClr val="tx1"/>
                </a:solidFill>
                <a:latin typeface="+mn-lt"/>
                <a:ea typeface="ＭＳ Ｐゴシック" pitchFamily="1" charset="-128"/>
                <a:cs typeface="+mn-cs"/>
              </a:rPr>
              <a:t>Over time these little stressors can add up and take a toll on our well-being and health</a:t>
            </a:r>
          </a:p>
          <a:p>
            <a:pPr lvl="1">
              <a:buFont typeface="Arial" pitchFamily="34" charset="0"/>
              <a:buChar char="•"/>
            </a:pPr>
            <a:r>
              <a:rPr lang="en-US" sz="1200" kern="1200" dirty="0" smtClean="0">
                <a:solidFill>
                  <a:schemeClr val="tx1"/>
                </a:solidFill>
                <a:latin typeface="+mn-lt"/>
                <a:ea typeface="ＭＳ Ｐゴシック" pitchFamily="1" charset="-128"/>
                <a:cs typeface="+mn-cs"/>
              </a:rPr>
              <a:t>Some minorities struggle with pressures with racism and prejudice that can have both psychological and physical consequences (high blood pressure)</a:t>
            </a:r>
          </a:p>
          <a:p>
            <a:pPr lvl="1">
              <a:buFont typeface="Arial" pitchFamily="34" charset="0"/>
              <a:buChar char="•"/>
            </a:pPr>
            <a:r>
              <a:rPr lang="en-US" sz="1200" kern="1200" dirty="0" smtClean="0">
                <a:solidFill>
                  <a:schemeClr val="tx1"/>
                </a:solidFill>
                <a:latin typeface="+mn-lt"/>
                <a:ea typeface="ＭＳ Ｐゴシック" pitchFamily="1" charset="-128"/>
                <a:cs typeface="+mn-cs"/>
              </a:rPr>
              <a:t>A person’s response to daily hassles depends on their personality, coping style and how the rest of the day has gone</a:t>
            </a:r>
          </a:p>
          <a:p>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97</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miter lim="800000"/>
            <a:headEnd/>
            <a:tailEnd/>
          </a:ln>
        </p:spPr>
        <p:txBody>
          <a:bodyPr/>
          <a:lstStyle/>
          <a:p>
            <a:fld id="{22DCC9D8-912A-416C-AD3E-308F3C857D0A}" type="slidenum">
              <a:rPr lang="en-US" altLang="en-US">
                <a:latin typeface="Times New Roman" pitchFamily="18" charset="0"/>
              </a:rPr>
              <a:pPr/>
              <a:t>98</a:t>
            </a:fld>
            <a:endParaRPr lang="en-US" altLang="en-US">
              <a:latin typeface="Times New Roman"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endParaRPr lang="en-US" altLang="en-US" smtClean="0">
              <a:latin typeface="Time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93FDC2-2918-4974-B6BC-8E949CA7D24B}" type="slidenum">
              <a:rPr lang="en-US" smtClean="0"/>
              <a:pPr/>
              <a:t>9</a:t>
            </a:fld>
            <a:endParaRPr lang="en-US"/>
          </a:p>
        </p:txBody>
      </p:sp>
    </p:spTree>
    <p:extLst>
      <p:ext uri="{BB962C8B-B14F-4D97-AF65-F5344CB8AC3E}">
        <p14:creationId xmlns:p14="http://schemas.microsoft.com/office/powerpoint/2010/main" val="349205401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3F4BB555-29D5-48D3-B3FC-937181863A78}" type="slidenum">
              <a:rPr lang="en-US" altLang="en-US"/>
              <a:pPr/>
              <a:t>99</a:t>
            </a:fld>
            <a:endParaRPr lang="en-US" altLang="en-US"/>
          </a:p>
        </p:txBody>
      </p:sp>
      <p:sp>
        <p:nvSpPr>
          <p:cNvPr id="68611" name="Rectangle 2"/>
          <p:cNvSpPr>
            <a:spLocks noGrp="1" noRot="1" noChangeAspect="1" noChangeArrowheads="1" noTextEdit="1"/>
          </p:cNvSpPr>
          <p:nvPr>
            <p:ph type="sldImg"/>
          </p:nvPr>
        </p:nvSpPr>
        <p:spPr>
          <a:xfrm>
            <a:off x="1119188" y="692150"/>
            <a:ext cx="4621212" cy="3467100"/>
          </a:xfrm>
          <a:ln/>
        </p:spPr>
      </p:sp>
      <p:sp>
        <p:nvSpPr>
          <p:cNvPr id="68612" name="Rectangle 3"/>
          <p:cNvSpPr>
            <a:spLocks noGrp="1" noChangeArrowheads="1"/>
          </p:cNvSpPr>
          <p:nvPr>
            <p:ph type="body" idx="1"/>
          </p:nvPr>
        </p:nvSpPr>
        <p:spPr>
          <a:xfrm>
            <a:off x="685800" y="4389398"/>
            <a:ext cx="5486400" cy="4159982"/>
          </a:xfrm>
          <a:noFill/>
        </p:spPr>
        <p:txBody>
          <a:bodyPr/>
          <a:lstStyle/>
          <a:p>
            <a:endParaRPr lang="en-US" altLang="en-US" smtClean="0">
              <a:latin typeface="Arial" charset="0"/>
              <a:cs typeface="Arial"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miter lim="800000"/>
            <a:headEnd/>
            <a:tailEnd/>
          </a:ln>
        </p:spPr>
        <p:txBody>
          <a:bodyPr/>
          <a:lstStyle/>
          <a:p>
            <a:fld id="{B6E8FF01-EF4C-40D3-830F-4A31FA65EC5A}" type="slidenum">
              <a:rPr lang="en-US" altLang="en-US"/>
              <a:pPr/>
              <a:t>100</a:t>
            </a:fld>
            <a:endParaRPr lang="en-US" altLang="en-US"/>
          </a:p>
        </p:txBody>
      </p:sp>
      <p:sp>
        <p:nvSpPr>
          <p:cNvPr id="64515" name="Rectangle 2"/>
          <p:cNvSpPr>
            <a:spLocks noGrp="1" noRot="1" noChangeAspect="1" noChangeArrowheads="1" noTextEdit="1"/>
          </p:cNvSpPr>
          <p:nvPr>
            <p:ph type="sldImg"/>
          </p:nvPr>
        </p:nvSpPr>
        <p:spPr>
          <a:xfrm>
            <a:off x="1119188" y="692150"/>
            <a:ext cx="4621212" cy="3467100"/>
          </a:xfrm>
          <a:ln/>
        </p:spPr>
      </p:sp>
      <p:sp>
        <p:nvSpPr>
          <p:cNvPr id="64516" name="Rectangle 3"/>
          <p:cNvSpPr>
            <a:spLocks noGrp="1" noChangeArrowheads="1"/>
          </p:cNvSpPr>
          <p:nvPr>
            <p:ph type="body" idx="1"/>
          </p:nvPr>
        </p:nvSpPr>
        <p:spPr>
          <a:xfrm>
            <a:off x="685800" y="4389398"/>
            <a:ext cx="5486400" cy="4159982"/>
          </a:xfrm>
          <a:noFill/>
        </p:spPr>
        <p:txBody>
          <a:bodyPr/>
          <a:lstStyle/>
          <a:p>
            <a:endParaRPr lang="en-US" altLang="en-US" b="1" smtClean="0">
              <a:latin typeface="Arial" charset="0"/>
              <a:cs typeface="Arial"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miter lim="800000"/>
            <a:headEnd/>
            <a:tailEnd/>
          </a:ln>
        </p:spPr>
        <p:txBody>
          <a:bodyPr/>
          <a:lstStyle/>
          <a:p>
            <a:fld id="{C1ECEBAF-C94E-4AD7-94AB-5EF9F62798CB}" type="slidenum">
              <a:rPr lang="en-US" altLang="en-US"/>
              <a:pPr/>
              <a:t>101</a:t>
            </a:fld>
            <a:endParaRPr lang="en-US" alt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xfrm>
            <a:off x="914400" y="4389398"/>
            <a:ext cx="5029200" cy="4158377"/>
          </a:xfrm>
          <a:noFill/>
        </p:spPr>
        <p:txBody>
          <a:bodyPr>
            <a:normAutofit fontScale="92500" lnSpcReduction="10000"/>
          </a:bodyPr>
          <a:lstStyle/>
          <a:p>
            <a:r>
              <a:rPr lang="en-US" sz="1200" kern="1200" dirty="0" smtClean="0">
                <a:solidFill>
                  <a:schemeClr val="tx1"/>
                </a:solidFill>
                <a:latin typeface="+mn-lt"/>
                <a:ea typeface="ＭＳ Ｐゴシック" pitchFamily="1" charset="-128"/>
                <a:cs typeface="+mn-cs"/>
              </a:rPr>
              <a:t> </a:t>
            </a:r>
            <a:r>
              <a:rPr lang="en-US" sz="1200" u="sng" kern="1200" dirty="0" smtClean="0">
                <a:solidFill>
                  <a:schemeClr val="tx1"/>
                </a:solidFill>
                <a:latin typeface="+mn-lt"/>
                <a:ea typeface="ＭＳ Ｐゴシック" pitchFamily="1" charset="-128"/>
                <a:cs typeface="+mn-cs"/>
              </a:rPr>
              <a:t>Stress &amp; the Heart</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Elevated blood pressure is just one of the factors which increase the risk of </a:t>
            </a:r>
            <a:r>
              <a:rPr lang="en-US" sz="1200" b="1" kern="1200" dirty="0" smtClean="0">
                <a:solidFill>
                  <a:schemeClr val="tx1"/>
                </a:solidFill>
                <a:latin typeface="+mn-lt"/>
                <a:ea typeface="ＭＳ Ｐゴシック" pitchFamily="1" charset="-128"/>
                <a:cs typeface="+mn-cs"/>
              </a:rPr>
              <a:t>coronary heart disease</a:t>
            </a:r>
            <a:r>
              <a:rPr lang="en-US" sz="1200" kern="1200" dirty="0" smtClean="0">
                <a:solidFill>
                  <a:schemeClr val="tx1"/>
                </a:solidFill>
                <a:latin typeface="+mn-lt"/>
                <a:ea typeface="ＭＳ Ｐゴシック" pitchFamily="1" charset="-128"/>
                <a:cs typeface="+mn-cs"/>
              </a:rPr>
              <a:t> (the closing of the vessels that nourish the heart muscles)</a:t>
            </a:r>
          </a:p>
          <a:p>
            <a:pPr lvl="1">
              <a:buFont typeface="Arial" pitchFamily="34" charset="0"/>
              <a:buChar char="•"/>
            </a:pPr>
            <a:r>
              <a:rPr lang="en-US" sz="1200" kern="1200" dirty="0" smtClean="0">
                <a:solidFill>
                  <a:schemeClr val="tx1"/>
                </a:solidFill>
                <a:latin typeface="+mn-lt"/>
                <a:ea typeface="ＭＳ Ｐゴシック" pitchFamily="1" charset="-128"/>
                <a:cs typeface="+mn-cs"/>
              </a:rPr>
              <a:t>Leading cause of death in North America</a:t>
            </a:r>
          </a:p>
          <a:p>
            <a:pPr lvl="1">
              <a:buFont typeface="Arial" pitchFamily="34" charset="0"/>
              <a:buChar char="•"/>
            </a:pPr>
            <a:r>
              <a:rPr lang="en-US" sz="1200" kern="1200" dirty="0" smtClean="0">
                <a:solidFill>
                  <a:schemeClr val="tx1"/>
                </a:solidFill>
                <a:latin typeface="+mn-lt"/>
                <a:ea typeface="ＭＳ Ｐゴシック" pitchFamily="1" charset="-128"/>
                <a:cs typeface="+mn-cs"/>
              </a:rPr>
              <a:t>Who is at risk?</a:t>
            </a:r>
          </a:p>
          <a:p>
            <a:pPr lvl="2">
              <a:buFont typeface="Arial" pitchFamily="34" charset="0"/>
              <a:buChar char="•"/>
            </a:pPr>
            <a:r>
              <a:rPr lang="en-US" sz="1200" kern="1200" dirty="0" smtClean="0">
                <a:solidFill>
                  <a:schemeClr val="tx1"/>
                </a:solidFill>
                <a:latin typeface="+mn-lt"/>
                <a:ea typeface="ＭＳ Ｐゴシック" pitchFamily="1" charset="-128"/>
                <a:cs typeface="+mn-cs"/>
              </a:rPr>
              <a:t>Hypertension and family history of coronary heart disease</a:t>
            </a:r>
          </a:p>
          <a:p>
            <a:pPr lvl="2">
              <a:buFont typeface="Arial" pitchFamily="34" charset="0"/>
              <a:buChar char="•"/>
            </a:pPr>
            <a:r>
              <a:rPr lang="en-US" sz="1200" kern="1200" dirty="0" smtClean="0">
                <a:solidFill>
                  <a:schemeClr val="tx1"/>
                </a:solidFill>
                <a:latin typeface="+mn-lt"/>
                <a:ea typeface="ＭＳ Ｐゴシック" pitchFamily="1" charset="-128"/>
                <a:cs typeface="+mn-cs"/>
              </a:rPr>
              <a:t>Physiological and behavioral factors (smoking, obesity, high-fat diet, physical inactivity and elevated cholesterol levels) increase the risk</a:t>
            </a:r>
          </a:p>
          <a:p>
            <a:pPr lvl="2">
              <a:buFont typeface="Arial" pitchFamily="34" charset="0"/>
              <a:buChar char="•"/>
            </a:pPr>
            <a:r>
              <a:rPr lang="en-US" sz="1200" kern="1200" dirty="0" smtClean="0">
                <a:solidFill>
                  <a:schemeClr val="tx1"/>
                </a:solidFill>
                <a:latin typeface="+mn-lt"/>
                <a:ea typeface="ＭＳ Ｐゴシック" pitchFamily="1" charset="-128"/>
                <a:cs typeface="+mn-cs"/>
              </a:rPr>
              <a:t>Psychological factors of stress and personality play a large role = heart attack</a:t>
            </a:r>
          </a:p>
          <a:p>
            <a:pPr lvl="0">
              <a:buFont typeface="Arial" pitchFamily="34" charset="0"/>
              <a:buChar char="•"/>
            </a:pPr>
            <a:r>
              <a:rPr lang="en-US" sz="1200" kern="1200" dirty="0" smtClean="0">
                <a:solidFill>
                  <a:schemeClr val="tx1"/>
                </a:solidFill>
                <a:latin typeface="+mn-lt"/>
                <a:ea typeface="ＭＳ Ｐゴシック" pitchFamily="1" charset="-128"/>
                <a:cs typeface="+mn-cs"/>
              </a:rPr>
              <a:t>Type A personality = reactive, competitive, hard-driving, impatient, time-conscious, </a:t>
            </a:r>
            <a:r>
              <a:rPr lang="en-US" sz="1200" kern="1200" dirty="0" err="1" smtClean="0">
                <a:solidFill>
                  <a:schemeClr val="tx1"/>
                </a:solidFill>
                <a:latin typeface="+mn-lt"/>
                <a:ea typeface="ＭＳ Ｐゴシック" pitchFamily="1" charset="-128"/>
                <a:cs typeface="+mn-cs"/>
              </a:rPr>
              <a:t>supermotivated</a:t>
            </a:r>
            <a:r>
              <a:rPr lang="en-US" sz="1200" kern="1200" dirty="0" smtClean="0">
                <a:solidFill>
                  <a:schemeClr val="tx1"/>
                </a:solidFill>
                <a:latin typeface="+mn-lt"/>
                <a:ea typeface="ＭＳ Ｐゴシック" pitchFamily="1" charset="-128"/>
                <a:cs typeface="+mn-cs"/>
              </a:rPr>
              <a:t>, verbally aggressive and easily angered—more vulnerable to heart attacks</a:t>
            </a:r>
          </a:p>
          <a:p>
            <a:pPr lvl="1">
              <a:buFont typeface="Arial" pitchFamily="34" charset="0"/>
              <a:buChar char="•"/>
            </a:pPr>
            <a:r>
              <a:rPr lang="en-US" sz="1200" kern="1200" dirty="0" smtClean="0">
                <a:solidFill>
                  <a:schemeClr val="tx1"/>
                </a:solidFill>
                <a:latin typeface="+mn-lt"/>
                <a:ea typeface="ＭＳ Ｐゴシック" pitchFamily="1" charset="-128"/>
                <a:cs typeface="+mn-cs"/>
              </a:rPr>
              <a:t>Toxic core = negative emotions (anger associated with an aggressive reactive temperament)</a:t>
            </a:r>
          </a:p>
          <a:p>
            <a:pPr lvl="1">
              <a:buFont typeface="Arial" pitchFamily="34" charset="0"/>
              <a:buChar char="•"/>
            </a:pPr>
            <a:r>
              <a:rPr lang="en-US" sz="1200" kern="1200" dirty="0" smtClean="0">
                <a:solidFill>
                  <a:schemeClr val="tx1"/>
                </a:solidFill>
                <a:latin typeface="+mn-lt"/>
                <a:ea typeface="ＭＳ Ｐゴシック" pitchFamily="1" charset="-128"/>
                <a:cs typeface="+mn-cs"/>
              </a:rPr>
              <a:t>Those who reported being hot-tempered were 5x more likely to have a heart attack by age 55</a:t>
            </a:r>
          </a:p>
          <a:p>
            <a:pPr lvl="0">
              <a:buFont typeface="Arial" pitchFamily="34" charset="0"/>
              <a:buChar char="•"/>
            </a:pPr>
            <a:r>
              <a:rPr lang="en-US" sz="1200" kern="1200" dirty="0" smtClean="0">
                <a:solidFill>
                  <a:schemeClr val="tx1"/>
                </a:solidFill>
                <a:latin typeface="+mn-lt"/>
                <a:ea typeface="ＭＳ Ｐゴシック" pitchFamily="1" charset="-128"/>
                <a:cs typeface="+mn-cs"/>
              </a:rPr>
              <a:t>Type B personality = easygoing, relaxed—less risk of heart attack</a:t>
            </a:r>
          </a:p>
          <a:p>
            <a:pPr lvl="0">
              <a:buFont typeface="Arial" pitchFamily="34" charset="0"/>
              <a:buChar char="•"/>
            </a:pPr>
            <a:r>
              <a:rPr lang="en-US" sz="1200" kern="1200" dirty="0" smtClean="0">
                <a:solidFill>
                  <a:schemeClr val="tx1"/>
                </a:solidFill>
                <a:latin typeface="+mn-lt"/>
                <a:ea typeface="ＭＳ Ｐゴシック" pitchFamily="1" charset="-128"/>
                <a:cs typeface="+mn-cs"/>
              </a:rPr>
              <a:t>Pessimists are also vulnerable to heart disease (2x as likely as optimists)</a:t>
            </a:r>
          </a:p>
          <a:p>
            <a:pPr lvl="0">
              <a:buFont typeface="Arial" pitchFamily="34" charset="0"/>
              <a:buChar char="•"/>
            </a:pPr>
            <a:r>
              <a:rPr lang="en-US" sz="1200" kern="1200" dirty="0" smtClean="0">
                <a:solidFill>
                  <a:schemeClr val="tx1"/>
                </a:solidFill>
                <a:latin typeface="+mn-lt"/>
                <a:ea typeface="ＭＳ Ｐゴシック" pitchFamily="1" charset="-128"/>
                <a:cs typeface="+mn-cs"/>
              </a:rPr>
              <a:t>Depression also increases the risk of heart attack/death (4x more likely than happier people)</a:t>
            </a:r>
          </a:p>
          <a:p>
            <a:pPr>
              <a:buFont typeface="Arial" pitchFamily="34" charset="0"/>
              <a:buChar char="•"/>
            </a:pPr>
            <a:endParaRPr lang="en-US" dirty="0" smtClean="0"/>
          </a:p>
          <a:p>
            <a:endParaRPr lang="en-US" altLang="en-US" dirty="0" smtClean="0">
              <a:latin typeface="Arial" charset="0"/>
              <a:cs typeface="Arial"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u="sng" kern="1200" dirty="0" smtClean="0">
                <a:solidFill>
                  <a:schemeClr val="tx1"/>
                </a:solidFill>
                <a:latin typeface="+mn-lt"/>
                <a:ea typeface="ＭＳ Ｐゴシック" pitchFamily="1" charset="-128"/>
                <a:cs typeface="+mn-cs"/>
              </a:rPr>
              <a:t>Stress &amp; the Heart</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Elevated blood pressure is just one of the factors which increase the risk of </a:t>
            </a:r>
            <a:r>
              <a:rPr lang="en-US" sz="1200" b="1" kern="1200" dirty="0" smtClean="0">
                <a:solidFill>
                  <a:schemeClr val="tx1"/>
                </a:solidFill>
                <a:latin typeface="+mn-lt"/>
                <a:ea typeface="ＭＳ Ｐゴシック" pitchFamily="1" charset="-128"/>
                <a:cs typeface="+mn-cs"/>
              </a:rPr>
              <a:t>coronary heart disease</a:t>
            </a:r>
            <a:r>
              <a:rPr lang="en-US" sz="1200" kern="1200" dirty="0" smtClean="0">
                <a:solidFill>
                  <a:schemeClr val="tx1"/>
                </a:solidFill>
                <a:latin typeface="+mn-lt"/>
                <a:ea typeface="ＭＳ Ｐゴシック" pitchFamily="1" charset="-128"/>
                <a:cs typeface="+mn-cs"/>
              </a:rPr>
              <a:t> (the closing of the vessels that nourish the heart muscles)</a:t>
            </a:r>
          </a:p>
          <a:p>
            <a:pPr lvl="1">
              <a:buFont typeface="Arial" pitchFamily="34" charset="0"/>
              <a:buChar char="•"/>
            </a:pPr>
            <a:r>
              <a:rPr lang="en-US" sz="1200" kern="1200" dirty="0" smtClean="0">
                <a:solidFill>
                  <a:schemeClr val="tx1"/>
                </a:solidFill>
                <a:latin typeface="+mn-lt"/>
                <a:ea typeface="ＭＳ Ｐゴシック" pitchFamily="1" charset="-128"/>
                <a:cs typeface="+mn-cs"/>
              </a:rPr>
              <a:t>Leading cause of death in North America</a:t>
            </a:r>
          </a:p>
          <a:p>
            <a:pPr lvl="1">
              <a:buFont typeface="Arial" pitchFamily="34" charset="0"/>
              <a:buChar char="•"/>
            </a:pPr>
            <a:r>
              <a:rPr lang="en-US" sz="1200" kern="1200" dirty="0" smtClean="0">
                <a:solidFill>
                  <a:schemeClr val="tx1"/>
                </a:solidFill>
                <a:latin typeface="+mn-lt"/>
                <a:ea typeface="ＭＳ Ｐゴシック" pitchFamily="1" charset="-128"/>
                <a:cs typeface="+mn-cs"/>
              </a:rPr>
              <a:t>Who is at risk?</a:t>
            </a:r>
          </a:p>
          <a:p>
            <a:pPr lvl="2">
              <a:buFont typeface="Arial" pitchFamily="34" charset="0"/>
              <a:buChar char="•"/>
            </a:pPr>
            <a:r>
              <a:rPr lang="en-US" sz="1200" kern="1200" dirty="0" smtClean="0">
                <a:solidFill>
                  <a:schemeClr val="tx1"/>
                </a:solidFill>
                <a:latin typeface="+mn-lt"/>
                <a:ea typeface="ＭＳ Ｐゴシック" pitchFamily="1" charset="-128"/>
                <a:cs typeface="+mn-cs"/>
              </a:rPr>
              <a:t>Hypertension and family history of coronary heart disease</a:t>
            </a:r>
          </a:p>
          <a:p>
            <a:pPr lvl="2">
              <a:buFont typeface="Arial" pitchFamily="34" charset="0"/>
              <a:buChar char="•"/>
            </a:pPr>
            <a:r>
              <a:rPr lang="en-US" sz="1200" kern="1200" dirty="0" smtClean="0">
                <a:solidFill>
                  <a:schemeClr val="tx1"/>
                </a:solidFill>
                <a:latin typeface="+mn-lt"/>
                <a:ea typeface="ＭＳ Ｐゴシック" pitchFamily="1" charset="-128"/>
                <a:cs typeface="+mn-cs"/>
              </a:rPr>
              <a:t>Physiological and behavioral factors (smoking, obesity, high-fat diet, physical inactivity and elevated cholesterol levels) increase the risk</a:t>
            </a:r>
          </a:p>
          <a:p>
            <a:pPr lvl="2">
              <a:buFont typeface="Arial" pitchFamily="34" charset="0"/>
              <a:buChar char="•"/>
            </a:pPr>
            <a:r>
              <a:rPr lang="en-US" sz="1200" kern="1200" dirty="0" smtClean="0">
                <a:solidFill>
                  <a:schemeClr val="tx1"/>
                </a:solidFill>
                <a:latin typeface="+mn-lt"/>
                <a:ea typeface="ＭＳ Ｐゴシック" pitchFamily="1" charset="-128"/>
                <a:cs typeface="+mn-cs"/>
              </a:rPr>
              <a:t>Psychological factors of stress and personality play a large role = heart attack</a:t>
            </a:r>
          </a:p>
          <a:p>
            <a:pPr lvl="2">
              <a:buFont typeface="Arial" pitchFamily="34" charset="0"/>
              <a:buNone/>
            </a:pP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Type A personality = reactive, competitive, hard-driving, impatient, time-conscious, </a:t>
            </a:r>
            <a:r>
              <a:rPr lang="en-US" sz="1200" kern="1200" dirty="0" err="1" smtClean="0">
                <a:solidFill>
                  <a:schemeClr val="tx1"/>
                </a:solidFill>
                <a:latin typeface="+mn-lt"/>
                <a:ea typeface="ＭＳ Ｐゴシック" pitchFamily="1" charset="-128"/>
                <a:cs typeface="+mn-cs"/>
              </a:rPr>
              <a:t>supermotivated</a:t>
            </a:r>
            <a:r>
              <a:rPr lang="en-US" sz="1200" kern="1200" dirty="0" smtClean="0">
                <a:solidFill>
                  <a:schemeClr val="tx1"/>
                </a:solidFill>
                <a:latin typeface="+mn-lt"/>
                <a:ea typeface="ＭＳ Ｐゴシック" pitchFamily="1" charset="-128"/>
                <a:cs typeface="+mn-cs"/>
              </a:rPr>
              <a:t>, verbally aggressive and easily angered—more vulnerable to heart attacks</a:t>
            </a:r>
          </a:p>
          <a:p>
            <a:pPr lvl="1">
              <a:buFont typeface="Arial" pitchFamily="34" charset="0"/>
              <a:buChar char="•"/>
            </a:pPr>
            <a:r>
              <a:rPr lang="en-US" sz="1200" kern="1200" dirty="0" smtClean="0">
                <a:solidFill>
                  <a:schemeClr val="tx1"/>
                </a:solidFill>
                <a:latin typeface="+mn-lt"/>
                <a:ea typeface="ＭＳ Ｐゴシック" pitchFamily="1" charset="-128"/>
                <a:cs typeface="+mn-cs"/>
              </a:rPr>
              <a:t>Toxic core = negative emotions (anger associated with an aggressive reactive temperament)</a:t>
            </a:r>
          </a:p>
          <a:p>
            <a:pPr lvl="1">
              <a:buFont typeface="Arial" pitchFamily="34" charset="0"/>
              <a:buChar char="•"/>
            </a:pPr>
            <a:r>
              <a:rPr lang="en-US" sz="1200" kern="1200" dirty="0" smtClean="0">
                <a:solidFill>
                  <a:schemeClr val="tx1"/>
                </a:solidFill>
                <a:latin typeface="+mn-lt"/>
                <a:ea typeface="ＭＳ Ｐゴシック" pitchFamily="1" charset="-128"/>
                <a:cs typeface="+mn-cs"/>
              </a:rPr>
              <a:t>Those who reported being hot-tempered were 5x more likely to have a heart attack by age 55</a:t>
            </a:r>
          </a:p>
          <a:p>
            <a:pPr lvl="1">
              <a:buFont typeface="Arial" pitchFamily="34" charset="0"/>
              <a:buNone/>
            </a:pP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Type B personality = easygoing, relaxed—less risk of heart attack</a:t>
            </a:r>
          </a:p>
          <a:p>
            <a:pPr lvl="0">
              <a:buFont typeface="Arial" pitchFamily="34" charset="0"/>
              <a:buNone/>
            </a:pP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Pessimists are also vulnerable to heart disease (2x as likely as optimists)</a:t>
            </a:r>
          </a:p>
          <a:p>
            <a:pPr lvl="0">
              <a:buFont typeface="Arial" pitchFamily="34" charset="0"/>
              <a:buNone/>
            </a:pP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Depression also increases the risk of heart attack/death (4x more likely than happier people)</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3893FDC2-2918-4974-B6BC-8E949CA7D24B}" type="slidenum">
              <a:rPr lang="en-US" smtClean="0"/>
              <a:pPr/>
              <a:t>102</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miter lim="800000"/>
            <a:headEnd/>
            <a:tailEnd/>
          </a:ln>
        </p:spPr>
        <p:txBody>
          <a:bodyPr/>
          <a:lstStyle/>
          <a:p>
            <a:fld id="{EBED5EC8-4647-4112-B745-D5D5B98F24AA}" type="slidenum">
              <a:rPr lang="en-US" altLang="en-US"/>
              <a:pPr/>
              <a:t>104</a:t>
            </a:fld>
            <a:endParaRPr lang="en-US" altLang="en-US"/>
          </a:p>
        </p:txBody>
      </p:sp>
      <p:sp>
        <p:nvSpPr>
          <p:cNvPr id="73731" name="Rectangle 2"/>
          <p:cNvSpPr>
            <a:spLocks noGrp="1" noRot="1" noChangeAspect="1" noChangeArrowheads="1" noTextEdit="1"/>
          </p:cNvSpPr>
          <p:nvPr>
            <p:ph type="sldImg"/>
          </p:nvPr>
        </p:nvSpPr>
        <p:spPr>
          <a:xfrm>
            <a:off x="1119188" y="692150"/>
            <a:ext cx="4621212" cy="3467100"/>
          </a:xfrm>
          <a:ln/>
        </p:spPr>
      </p:sp>
      <p:sp>
        <p:nvSpPr>
          <p:cNvPr id="73732" name="Rectangle 3"/>
          <p:cNvSpPr>
            <a:spLocks noGrp="1" noChangeArrowheads="1"/>
          </p:cNvSpPr>
          <p:nvPr>
            <p:ph type="body" idx="1"/>
          </p:nvPr>
        </p:nvSpPr>
        <p:spPr>
          <a:xfrm>
            <a:off x="685800" y="4389398"/>
            <a:ext cx="5486400" cy="4159982"/>
          </a:xfrm>
          <a:noFill/>
        </p:spPr>
        <p:txBody>
          <a:bodyPr>
            <a:normAutofit fontScale="92500" lnSpcReduction="10000"/>
          </a:bodyPr>
          <a:lstStyle/>
          <a:p>
            <a:r>
              <a:rPr lang="en-US" altLang="en-US" b="1" dirty="0" smtClean="0">
                <a:latin typeface="Arial" charset="0"/>
                <a:cs typeface="Arial" charset="0"/>
              </a:rPr>
              <a:t>OBJECTIVE 7| Describe the effect of stress on immune system functioning.</a:t>
            </a:r>
          </a:p>
          <a:p>
            <a:r>
              <a:rPr lang="en-US" sz="1200" u="sng" kern="1200" dirty="0" smtClean="0">
                <a:solidFill>
                  <a:schemeClr val="tx1"/>
                </a:solidFill>
                <a:latin typeface="+mn-lt"/>
                <a:ea typeface="ＭＳ Ｐゴシック" pitchFamily="1" charset="-128"/>
                <a:cs typeface="+mn-cs"/>
              </a:rPr>
              <a:t>Stress &amp; Susceptibility to Disease</a:t>
            </a:r>
            <a:endParaRPr lang="en-US" sz="1200" kern="1200" dirty="0" smtClean="0">
              <a:solidFill>
                <a:schemeClr val="tx1"/>
              </a:solidFill>
              <a:latin typeface="+mn-lt"/>
              <a:ea typeface="ＭＳ Ｐゴシック" pitchFamily="1" charset="-128"/>
              <a:cs typeface="+mn-cs"/>
            </a:endParaRPr>
          </a:p>
          <a:p>
            <a:pPr lvl="0">
              <a:buFont typeface="Arial" pitchFamily="34" charset="0"/>
              <a:buChar char="•"/>
            </a:pPr>
            <a:r>
              <a:rPr lang="en-US" sz="1200" kern="1200" dirty="0" smtClean="0">
                <a:solidFill>
                  <a:schemeClr val="tx1"/>
                </a:solidFill>
                <a:latin typeface="+mn-lt"/>
                <a:ea typeface="ＭＳ Ｐゴシック" pitchFamily="1" charset="-128"/>
                <a:cs typeface="+mn-cs"/>
              </a:rPr>
              <a:t>Stress disrupts the bodies disease-fighting immune system and triggers persistent inflammation which can produce problems like asthma or clogged arteries and depression</a:t>
            </a:r>
          </a:p>
          <a:p>
            <a:pPr lvl="0">
              <a:buFont typeface="Arial" pitchFamily="34" charset="0"/>
              <a:buChar char="•"/>
            </a:pPr>
            <a:r>
              <a:rPr lang="en-US" sz="1200" kern="1200" dirty="0" smtClean="0">
                <a:solidFill>
                  <a:schemeClr val="tx1"/>
                </a:solidFill>
                <a:latin typeface="+mn-lt"/>
                <a:ea typeface="ＭＳ Ｐゴシック" pitchFamily="1" charset="-128"/>
                <a:cs typeface="+mn-cs"/>
              </a:rPr>
              <a:t>Stress-related </a:t>
            </a:r>
            <a:r>
              <a:rPr lang="en-US" sz="1200" b="1" kern="1200" dirty="0" err="1" smtClean="0">
                <a:solidFill>
                  <a:schemeClr val="tx1"/>
                </a:solidFill>
                <a:latin typeface="+mn-lt"/>
                <a:ea typeface="ＭＳ Ｐゴシック" pitchFamily="1" charset="-128"/>
                <a:cs typeface="+mn-cs"/>
              </a:rPr>
              <a:t>Psychophysiological</a:t>
            </a:r>
            <a:r>
              <a:rPr lang="en-US" sz="1200" b="1" kern="1200" dirty="0" smtClean="0">
                <a:solidFill>
                  <a:schemeClr val="tx1"/>
                </a:solidFill>
                <a:latin typeface="+mn-lt"/>
                <a:ea typeface="ＭＳ Ｐゴシック" pitchFamily="1" charset="-128"/>
                <a:cs typeface="+mn-cs"/>
              </a:rPr>
              <a:t> illness </a:t>
            </a:r>
            <a:r>
              <a:rPr lang="en-US" sz="1200" kern="1200" dirty="0" smtClean="0">
                <a:solidFill>
                  <a:schemeClr val="tx1"/>
                </a:solidFill>
                <a:latin typeface="+mn-lt"/>
                <a:ea typeface="ＭＳ Ｐゴシック" pitchFamily="1" charset="-128"/>
                <a:cs typeface="+mn-cs"/>
              </a:rPr>
              <a:t>= hypertension and some headaches</a:t>
            </a:r>
          </a:p>
          <a:p>
            <a:pPr lvl="0">
              <a:buFont typeface="Arial" pitchFamily="34" charset="0"/>
              <a:buChar char="•"/>
            </a:pPr>
            <a:r>
              <a:rPr lang="en-US" sz="1200" kern="1200" dirty="0" smtClean="0">
                <a:solidFill>
                  <a:schemeClr val="tx1"/>
                </a:solidFill>
                <a:latin typeface="+mn-lt"/>
                <a:ea typeface="ＭＳ Ｐゴシック" pitchFamily="1" charset="-128"/>
                <a:cs typeface="+mn-cs"/>
              </a:rPr>
              <a:t>Stress effects our resistance to disease, which led to the field of </a:t>
            </a:r>
            <a:r>
              <a:rPr lang="en-US" sz="1200" b="1" kern="1200" dirty="0" err="1" smtClean="0">
                <a:solidFill>
                  <a:schemeClr val="tx1"/>
                </a:solidFill>
                <a:latin typeface="+mn-lt"/>
                <a:ea typeface="ＭＳ Ｐゴシック" pitchFamily="1" charset="-128"/>
                <a:cs typeface="+mn-cs"/>
              </a:rPr>
              <a:t>psychoneuroimmunology</a:t>
            </a:r>
            <a:r>
              <a:rPr lang="en-US" sz="1200" b="1" kern="1200" dirty="0" smtClean="0">
                <a:solidFill>
                  <a:schemeClr val="tx1"/>
                </a:solidFill>
                <a:latin typeface="+mn-lt"/>
                <a:ea typeface="ＭＳ Ｐゴシック" pitchFamily="1" charset="-128"/>
                <a:cs typeface="+mn-cs"/>
              </a:rPr>
              <a:t> (PNI)</a:t>
            </a:r>
            <a:r>
              <a:rPr lang="en-US" sz="1200" kern="1200" dirty="0" smtClean="0">
                <a:solidFill>
                  <a:schemeClr val="tx1"/>
                </a:solidFill>
                <a:latin typeface="+mn-lt"/>
                <a:ea typeface="ＭＳ Ｐゴシック" pitchFamily="1" charset="-128"/>
                <a:cs typeface="+mn-cs"/>
              </a:rPr>
              <a:t>—studies how psychological, neural and endocrine processes affect our immune system and how all these factors influence our health and wellness</a:t>
            </a:r>
          </a:p>
          <a:p>
            <a:pPr lvl="0">
              <a:buFont typeface="Arial" pitchFamily="34" charset="0"/>
              <a:buChar char="•"/>
            </a:pPr>
            <a:r>
              <a:rPr lang="en-US" sz="1200" kern="1200" dirty="0" smtClean="0">
                <a:solidFill>
                  <a:schemeClr val="tx1"/>
                </a:solidFill>
                <a:latin typeface="+mn-lt"/>
                <a:ea typeface="ＭＳ Ｐゴシック" pitchFamily="1" charset="-128"/>
                <a:cs typeface="+mn-cs"/>
              </a:rPr>
              <a:t>Our immune system is a complex surveillance system that defends our body by isolating and destroying bacteria, viruses and other foreign substances</a:t>
            </a:r>
          </a:p>
          <a:p>
            <a:pPr lvl="1">
              <a:buFont typeface="Arial" pitchFamily="34" charset="0"/>
              <a:buChar char="•"/>
            </a:pPr>
            <a:r>
              <a:rPr lang="en-US" sz="1200" kern="1200" dirty="0" smtClean="0">
                <a:solidFill>
                  <a:schemeClr val="tx1"/>
                </a:solidFill>
                <a:latin typeface="+mn-lt"/>
                <a:ea typeface="ＭＳ Ｐゴシック" pitchFamily="1" charset="-128"/>
                <a:cs typeface="+mn-cs"/>
              </a:rPr>
              <a:t>Two types of white blood cells (</a:t>
            </a:r>
            <a:r>
              <a:rPr lang="en-US" sz="1200" b="1" kern="1200" dirty="0" smtClean="0">
                <a:solidFill>
                  <a:schemeClr val="tx1"/>
                </a:solidFill>
                <a:latin typeface="+mn-lt"/>
                <a:ea typeface="ＭＳ Ｐゴシック" pitchFamily="1" charset="-128"/>
                <a:cs typeface="+mn-cs"/>
              </a:rPr>
              <a:t>lymphocytes)</a:t>
            </a:r>
            <a:endParaRPr lang="en-US" sz="1200" kern="1200" dirty="0" smtClean="0">
              <a:solidFill>
                <a:schemeClr val="tx1"/>
              </a:solidFill>
              <a:latin typeface="+mn-lt"/>
              <a:ea typeface="ＭＳ Ｐゴシック" pitchFamily="1" charset="-128"/>
              <a:cs typeface="+mn-cs"/>
            </a:endParaRPr>
          </a:p>
          <a:p>
            <a:pPr lvl="2">
              <a:buFont typeface="Arial" pitchFamily="34" charset="0"/>
              <a:buChar char="•"/>
            </a:pPr>
            <a:r>
              <a:rPr lang="en-US" sz="1200" kern="1200" dirty="0" smtClean="0">
                <a:solidFill>
                  <a:schemeClr val="tx1"/>
                </a:solidFill>
                <a:latin typeface="+mn-lt"/>
                <a:ea typeface="ＭＳ Ｐゴシック" pitchFamily="1" charset="-128"/>
                <a:cs typeface="+mn-cs"/>
              </a:rPr>
              <a:t>B lymphocytes from in the bone marrow and release antibodies that fight bacterial infections</a:t>
            </a:r>
          </a:p>
          <a:p>
            <a:pPr lvl="2">
              <a:buFont typeface="Arial" pitchFamily="34" charset="0"/>
              <a:buChar char="•"/>
            </a:pPr>
            <a:r>
              <a:rPr lang="en-US" sz="1200" kern="1200" dirty="0" smtClean="0">
                <a:solidFill>
                  <a:schemeClr val="tx1"/>
                </a:solidFill>
                <a:latin typeface="+mn-lt"/>
                <a:ea typeface="ＭＳ Ｐゴシック" pitchFamily="1" charset="-128"/>
                <a:cs typeface="+mn-cs"/>
              </a:rPr>
              <a:t>T lymphocytes form in the thymus and other lymphatic tissue and attack cancer cells, viruses and foreign substances “even good ones” such as transplanted organs</a:t>
            </a:r>
          </a:p>
          <a:p>
            <a:pPr lvl="1">
              <a:buFont typeface="Arial" pitchFamily="34" charset="0"/>
              <a:buChar char="•"/>
            </a:pPr>
            <a:r>
              <a:rPr lang="en-US" sz="1200" kern="1200" dirty="0" smtClean="0">
                <a:solidFill>
                  <a:schemeClr val="tx1"/>
                </a:solidFill>
                <a:latin typeface="+mn-lt"/>
                <a:ea typeface="ＭＳ Ｐゴシック" pitchFamily="1" charset="-128"/>
                <a:cs typeface="+mn-cs"/>
              </a:rPr>
              <a:t>Age, nutrition, genetics, body temperature and stress all influence the immune system’s activity</a:t>
            </a:r>
          </a:p>
          <a:p>
            <a:pPr lvl="0">
              <a:buFont typeface="Arial" pitchFamily="34" charset="0"/>
              <a:buChar char="•"/>
            </a:pPr>
            <a:r>
              <a:rPr lang="en-US" sz="1200" kern="1200" dirty="0" smtClean="0">
                <a:solidFill>
                  <a:schemeClr val="tx1"/>
                </a:solidFill>
                <a:latin typeface="+mn-lt"/>
                <a:ea typeface="ＭＳ Ｐゴシック" pitchFamily="1" charset="-128"/>
                <a:cs typeface="+mn-cs"/>
              </a:rPr>
              <a:t>It takes energy to fight infections and maintain fevers. Thus, when diseased our bodies reduce muscular energy output by inactivity and increased sleep</a:t>
            </a:r>
          </a:p>
          <a:p>
            <a:pPr lvl="1">
              <a:buFont typeface="Arial" pitchFamily="34" charset="0"/>
              <a:buChar char="•"/>
            </a:pPr>
            <a:r>
              <a:rPr lang="en-US" sz="1200" kern="1200" dirty="0" smtClean="0">
                <a:solidFill>
                  <a:schemeClr val="tx1"/>
                </a:solidFill>
                <a:latin typeface="+mn-lt"/>
                <a:ea typeface="ＭＳ Ｐゴシック" pitchFamily="1" charset="-128"/>
                <a:cs typeface="+mn-cs"/>
              </a:rPr>
              <a:t>Stress triggers an aroused fight or flight response, diverting energy from the disease-fighting immune system to the muscles and the brain, making us more vulnerable to illness</a:t>
            </a:r>
          </a:p>
          <a:p>
            <a:pPr>
              <a:buFont typeface="Arial" pitchFamily="34" charset="0"/>
              <a:buChar char="•"/>
            </a:pPr>
            <a:endParaRPr lang="en-US" dirty="0" smtClean="0"/>
          </a:p>
          <a:p>
            <a:pPr>
              <a:buFont typeface="Arial" pitchFamily="34" charset="0"/>
              <a:buChar char="•"/>
            </a:pPr>
            <a:endParaRPr lang="en-US" dirty="0" smtClean="0"/>
          </a:p>
          <a:p>
            <a:endParaRPr lang="en-US" altLang="en-US" b="1" dirty="0" smtClean="0">
              <a:latin typeface="Arial" charset="0"/>
              <a:cs typeface="Arial"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miter lim="800000"/>
            <a:headEnd/>
            <a:tailEnd/>
          </a:ln>
        </p:spPr>
        <p:txBody>
          <a:bodyPr/>
          <a:lstStyle/>
          <a:p>
            <a:fld id="{D05C924A-DB43-449E-B2E9-84002A46E59A}" type="slidenum">
              <a:rPr lang="en-US" altLang="en-US"/>
              <a:pPr/>
              <a:t>105</a:t>
            </a:fld>
            <a:endParaRPr lang="en-US" altLang="en-US"/>
          </a:p>
        </p:txBody>
      </p:sp>
      <p:sp>
        <p:nvSpPr>
          <p:cNvPr id="75779" name="Rectangle 2"/>
          <p:cNvSpPr>
            <a:spLocks noGrp="1" noRot="1" noChangeAspect="1" noChangeArrowheads="1" noTextEdit="1"/>
          </p:cNvSpPr>
          <p:nvPr>
            <p:ph type="sldImg"/>
          </p:nvPr>
        </p:nvSpPr>
        <p:spPr>
          <a:xfrm>
            <a:off x="1119188" y="692150"/>
            <a:ext cx="4621212" cy="3467100"/>
          </a:xfrm>
          <a:ln/>
        </p:spPr>
      </p:sp>
      <p:sp>
        <p:nvSpPr>
          <p:cNvPr id="75780" name="Rectangle 3"/>
          <p:cNvSpPr>
            <a:spLocks noGrp="1" noChangeArrowheads="1"/>
          </p:cNvSpPr>
          <p:nvPr>
            <p:ph type="body" idx="1"/>
          </p:nvPr>
        </p:nvSpPr>
        <p:spPr>
          <a:xfrm>
            <a:off x="685800" y="4389398"/>
            <a:ext cx="5486400" cy="4159982"/>
          </a:xfrm>
          <a:noFill/>
        </p:spPr>
        <p:txBody>
          <a:bodyPr/>
          <a:lstStyle/>
          <a:p>
            <a:endParaRPr lang="en-US" altLang="en-US" b="1" smtClean="0">
              <a:latin typeface="Arial" charset="0"/>
              <a:cs typeface="Arial"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miter lim="800000"/>
            <a:headEnd/>
            <a:tailEnd/>
          </a:ln>
        </p:spPr>
        <p:txBody>
          <a:bodyPr/>
          <a:lstStyle/>
          <a:p>
            <a:fld id="{6B655F71-06F0-448F-ABF9-BE37991ACB59}" type="slidenum">
              <a:rPr lang="en-US" altLang="en-US"/>
              <a:pPr/>
              <a:t>106</a:t>
            </a:fld>
            <a:endParaRPr lang="en-US" altLang="en-US"/>
          </a:p>
        </p:txBody>
      </p:sp>
      <p:sp>
        <p:nvSpPr>
          <p:cNvPr id="77827" name="Rectangle 2"/>
          <p:cNvSpPr>
            <a:spLocks noGrp="1" noRot="1" noChangeAspect="1" noChangeArrowheads="1" noTextEdit="1"/>
          </p:cNvSpPr>
          <p:nvPr>
            <p:ph type="sldImg"/>
          </p:nvPr>
        </p:nvSpPr>
        <p:spPr>
          <a:xfrm>
            <a:off x="1119188" y="692150"/>
            <a:ext cx="4621212" cy="3467100"/>
          </a:xfrm>
          <a:ln/>
        </p:spPr>
      </p:sp>
      <p:sp>
        <p:nvSpPr>
          <p:cNvPr id="77828" name="Rectangle 3"/>
          <p:cNvSpPr>
            <a:spLocks noGrp="1" noChangeArrowheads="1"/>
          </p:cNvSpPr>
          <p:nvPr>
            <p:ph type="body" idx="1"/>
          </p:nvPr>
        </p:nvSpPr>
        <p:spPr>
          <a:xfrm>
            <a:off x="685800" y="4389398"/>
            <a:ext cx="5486400" cy="4159982"/>
          </a:xfrm>
          <a:noFill/>
        </p:spPr>
        <p:txBody>
          <a:bodyPr>
            <a:normAutofit lnSpcReduction="10000"/>
          </a:bodyPr>
          <a:lstStyle/>
          <a:p>
            <a:r>
              <a:rPr lang="en-US" altLang="en-US" b="1" dirty="0" smtClean="0">
                <a:latin typeface="Arial" charset="0"/>
                <a:cs typeface="Arial" charset="0"/>
              </a:rPr>
              <a:t>OBJECTIVE 8| Discuss the findings on the link between stress and AIDS.</a:t>
            </a:r>
          </a:p>
          <a:p>
            <a:r>
              <a:rPr lang="en-US" sz="1400" u="sng" kern="1200" dirty="0" smtClean="0">
                <a:solidFill>
                  <a:schemeClr val="tx1"/>
                </a:solidFill>
                <a:latin typeface="+mn-lt"/>
                <a:ea typeface="ＭＳ Ｐゴシック" pitchFamily="1" charset="-128"/>
                <a:cs typeface="+mn-cs"/>
              </a:rPr>
              <a:t>Stress &amp; AIDS</a:t>
            </a:r>
            <a:endParaRPr lang="en-US" sz="1400" kern="1200" dirty="0" smtClean="0">
              <a:solidFill>
                <a:schemeClr val="tx1"/>
              </a:solidFill>
              <a:latin typeface="+mn-lt"/>
              <a:ea typeface="ＭＳ Ｐゴシック" pitchFamily="1" charset="-128"/>
              <a:cs typeface="+mn-cs"/>
            </a:endParaRPr>
          </a:p>
          <a:p>
            <a:pPr lvl="0">
              <a:buFont typeface="Arial" pitchFamily="34" charset="0"/>
              <a:buChar char="•"/>
            </a:pPr>
            <a:r>
              <a:rPr lang="en-US" sz="1400" kern="1200" dirty="0" smtClean="0">
                <a:solidFill>
                  <a:schemeClr val="tx1"/>
                </a:solidFill>
                <a:latin typeface="+mn-lt"/>
                <a:ea typeface="ＭＳ Ｐゴシック" pitchFamily="1" charset="-128"/>
                <a:cs typeface="+mn-cs"/>
              </a:rPr>
              <a:t>AIDS is an immune disorder (an acquired immune deficiency syndrome) caused by the Human immunodeficiency virus (HIV) which is spread by the exchange of fluids—primarily blood and semen</a:t>
            </a:r>
          </a:p>
          <a:p>
            <a:pPr lvl="1">
              <a:buFont typeface="Arial" pitchFamily="34" charset="0"/>
              <a:buChar char="•"/>
            </a:pPr>
            <a:r>
              <a:rPr lang="en-US" sz="1400" kern="1200" dirty="0" smtClean="0">
                <a:solidFill>
                  <a:schemeClr val="tx1"/>
                </a:solidFill>
                <a:latin typeface="+mn-lt"/>
                <a:ea typeface="ＭＳ Ｐゴシック" pitchFamily="1" charset="-128"/>
                <a:cs typeface="+mn-cs"/>
              </a:rPr>
              <a:t>When HIV manifests itself as AIDS, the person has difficulty fighting off other diseases (pneumonia)	</a:t>
            </a:r>
          </a:p>
          <a:p>
            <a:pPr lvl="1">
              <a:buFont typeface="Arial" pitchFamily="34" charset="0"/>
              <a:buChar char="•"/>
            </a:pPr>
            <a:r>
              <a:rPr lang="en-US" sz="1400" kern="1200" dirty="0" smtClean="0">
                <a:solidFill>
                  <a:schemeClr val="tx1"/>
                </a:solidFill>
                <a:latin typeface="+mn-lt"/>
                <a:ea typeface="ＭＳ Ｐゴシック" pitchFamily="1" charset="-128"/>
                <a:cs typeface="+mn-cs"/>
                <a:sym typeface="Wingdings"/>
              </a:rPr>
              <a:t></a:t>
            </a:r>
            <a:r>
              <a:rPr lang="en-US" sz="1400" kern="1200" dirty="0" smtClean="0">
                <a:solidFill>
                  <a:schemeClr val="tx1"/>
                </a:solidFill>
                <a:latin typeface="+mn-lt"/>
                <a:ea typeface="ＭＳ Ｐゴシック" pitchFamily="1" charset="-128"/>
                <a:cs typeface="+mn-cs"/>
              </a:rPr>
              <a:t> Being HIV positive means that one is infected with the virus that causes AIDS.  Having AIDS means that one has symptoms of diseases that result from a deficient immune system</a:t>
            </a:r>
          </a:p>
          <a:p>
            <a:pPr lvl="0">
              <a:buFont typeface="Arial" pitchFamily="34" charset="0"/>
              <a:buChar char="•"/>
            </a:pPr>
            <a:r>
              <a:rPr lang="en-US" sz="1400" kern="1200" dirty="0" smtClean="0">
                <a:solidFill>
                  <a:schemeClr val="tx1"/>
                </a:solidFill>
                <a:latin typeface="+mn-lt"/>
                <a:ea typeface="ＭＳ Ｐゴシック" pitchFamily="1" charset="-128"/>
                <a:cs typeface="+mn-cs"/>
              </a:rPr>
              <a:t>Stress &amp; negative emotions do correlate with:</a:t>
            </a:r>
          </a:p>
          <a:p>
            <a:pPr lvl="1">
              <a:buFont typeface="Arial" pitchFamily="34" charset="0"/>
              <a:buChar char="•"/>
            </a:pPr>
            <a:r>
              <a:rPr lang="en-US" sz="1400" kern="1200" dirty="0" smtClean="0">
                <a:solidFill>
                  <a:schemeClr val="tx1"/>
                </a:solidFill>
                <a:latin typeface="+mn-lt"/>
                <a:ea typeface="ＭＳ Ｐゴシック" pitchFamily="1" charset="-128"/>
                <a:cs typeface="+mn-cs"/>
              </a:rPr>
              <a:t>A progression from HIV infections to AIDS</a:t>
            </a:r>
          </a:p>
          <a:p>
            <a:pPr lvl="1">
              <a:buFont typeface="Arial" pitchFamily="34" charset="0"/>
              <a:buChar char="•"/>
            </a:pPr>
            <a:r>
              <a:rPr lang="en-US" sz="1400" kern="1200" dirty="0" smtClean="0">
                <a:solidFill>
                  <a:schemeClr val="tx1"/>
                </a:solidFill>
                <a:latin typeface="+mn-lt"/>
                <a:ea typeface="ＭＳ Ｐゴシック" pitchFamily="1" charset="-128"/>
                <a:cs typeface="+mn-cs"/>
              </a:rPr>
              <a:t>The speed of decline in those infected</a:t>
            </a:r>
          </a:p>
          <a:p>
            <a:pPr lvl="0">
              <a:buFont typeface="Arial" pitchFamily="34" charset="0"/>
              <a:buChar char="•"/>
            </a:pPr>
            <a:r>
              <a:rPr lang="en-US" sz="1400" kern="1200" dirty="0" smtClean="0">
                <a:solidFill>
                  <a:schemeClr val="tx1"/>
                </a:solidFill>
                <a:latin typeface="+mn-lt"/>
                <a:ea typeface="ＭＳ Ｐゴシック" pitchFamily="1" charset="-128"/>
                <a:cs typeface="+mn-cs"/>
              </a:rPr>
              <a:t>If an HIV-infected person who is under high levels of stress can participate in cognitive therapy, support groups, relaxation training, it may help to reduce the distress and help control the disease</a:t>
            </a:r>
          </a:p>
          <a:p>
            <a:pPr lvl="1">
              <a:buFont typeface="Arial" pitchFamily="34" charset="0"/>
              <a:buChar char="•"/>
            </a:pPr>
            <a:r>
              <a:rPr lang="en-US" sz="1400" kern="1200" dirty="0" smtClean="0">
                <a:solidFill>
                  <a:schemeClr val="tx1"/>
                </a:solidFill>
                <a:latin typeface="+mn-lt"/>
                <a:ea typeface="ＭＳ Ｐゴシック" pitchFamily="1" charset="-128"/>
                <a:cs typeface="+mn-cs"/>
              </a:rPr>
              <a:t>Help stop the spread of HIV/AIDS with the ABCs (abstinence, being faithful and condom use)</a:t>
            </a:r>
          </a:p>
          <a:p>
            <a:endParaRPr lang="en-US" altLang="en-US" b="1" dirty="0" smtClean="0">
              <a:latin typeface="Arial" charset="0"/>
              <a:cs typeface="Arial"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miter lim="800000"/>
            <a:headEnd/>
            <a:tailEnd/>
          </a:ln>
        </p:spPr>
        <p:txBody>
          <a:bodyPr/>
          <a:lstStyle/>
          <a:p>
            <a:fld id="{6FCBC605-003B-4BF7-86F4-11E32E355A92}" type="slidenum">
              <a:rPr lang="en-US" altLang="en-US"/>
              <a:pPr/>
              <a:t>107</a:t>
            </a:fld>
            <a:endParaRPr lang="en-US" altLang="en-US"/>
          </a:p>
        </p:txBody>
      </p:sp>
      <p:sp>
        <p:nvSpPr>
          <p:cNvPr id="79875" name="Rectangle 2"/>
          <p:cNvSpPr>
            <a:spLocks noGrp="1" noRot="1" noChangeAspect="1" noChangeArrowheads="1" noTextEdit="1"/>
          </p:cNvSpPr>
          <p:nvPr>
            <p:ph type="sldImg"/>
          </p:nvPr>
        </p:nvSpPr>
        <p:spPr>
          <a:xfrm>
            <a:off x="1119188" y="692150"/>
            <a:ext cx="4621212" cy="3467100"/>
          </a:xfrm>
          <a:ln/>
        </p:spPr>
      </p:sp>
      <p:sp>
        <p:nvSpPr>
          <p:cNvPr id="79876" name="Rectangle 3"/>
          <p:cNvSpPr>
            <a:spLocks noGrp="1" noChangeArrowheads="1"/>
          </p:cNvSpPr>
          <p:nvPr>
            <p:ph type="body" idx="1"/>
          </p:nvPr>
        </p:nvSpPr>
        <p:spPr>
          <a:xfrm>
            <a:off x="685800" y="4389398"/>
            <a:ext cx="5486400" cy="4159982"/>
          </a:xfrm>
          <a:noFill/>
        </p:spPr>
        <p:txBody>
          <a:bodyPr>
            <a:normAutofit fontScale="92500" lnSpcReduction="10000"/>
          </a:bodyPr>
          <a:lstStyle/>
          <a:p>
            <a:r>
              <a:rPr lang="en-US" altLang="en-US" b="1" dirty="0" smtClean="0">
                <a:latin typeface="Arial" charset="0"/>
                <a:cs typeface="Arial" charset="0"/>
              </a:rPr>
              <a:t>OBJECTIVE 9| Discuss the findings on the link between stress and cancer.</a:t>
            </a:r>
          </a:p>
          <a:p>
            <a:r>
              <a:rPr lang="en-US" sz="1400" u="sng" kern="1200" dirty="0" smtClean="0">
                <a:solidFill>
                  <a:schemeClr val="tx1"/>
                </a:solidFill>
                <a:latin typeface="+mn-lt"/>
                <a:ea typeface="ＭＳ Ｐゴシック" pitchFamily="1" charset="-128"/>
                <a:cs typeface="+mn-cs"/>
              </a:rPr>
              <a:t>Stress &amp; Cancer</a:t>
            </a:r>
            <a:endParaRPr lang="en-US" sz="1400" kern="1200" dirty="0" smtClean="0">
              <a:solidFill>
                <a:schemeClr val="tx1"/>
              </a:solidFill>
              <a:latin typeface="+mn-lt"/>
              <a:ea typeface="ＭＳ Ｐゴシック" pitchFamily="1" charset="-128"/>
              <a:cs typeface="+mn-cs"/>
            </a:endParaRPr>
          </a:p>
          <a:p>
            <a:pPr lvl="0">
              <a:buFont typeface="Arial" pitchFamily="34" charset="0"/>
              <a:buChar char="•"/>
            </a:pPr>
            <a:r>
              <a:rPr lang="en-US" sz="1400" kern="1200" dirty="0" smtClean="0">
                <a:solidFill>
                  <a:schemeClr val="tx1"/>
                </a:solidFill>
                <a:latin typeface="+mn-lt"/>
                <a:ea typeface="ＭＳ Ｐゴシック" pitchFamily="1" charset="-128"/>
                <a:cs typeface="+mn-cs"/>
              </a:rPr>
              <a:t>Stress &amp; negative emotions has been linked to cancer’s rate of progression</a:t>
            </a:r>
          </a:p>
          <a:p>
            <a:pPr lvl="0">
              <a:buFont typeface="Arial" pitchFamily="34" charset="0"/>
              <a:buChar char="•"/>
            </a:pPr>
            <a:r>
              <a:rPr lang="en-US" sz="1400" kern="1200" dirty="0" smtClean="0">
                <a:solidFill>
                  <a:schemeClr val="tx1"/>
                </a:solidFill>
                <a:latin typeface="+mn-lt"/>
                <a:ea typeface="ＭＳ Ｐゴシック" pitchFamily="1" charset="-128"/>
                <a:cs typeface="+mn-cs"/>
              </a:rPr>
              <a:t>People are at an increased risk for cancer within a year after experiencing depression, helplessness and bereavement</a:t>
            </a:r>
          </a:p>
          <a:p>
            <a:pPr lvl="0">
              <a:buFont typeface="Arial" pitchFamily="34" charset="0"/>
              <a:buChar char="•"/>
            </a:pPr>
            <a:r>
              <a:rPr lang="en-US" sz="1400" kern="1200" dirty="0" smtClean="0">
                <a:solidFill>
                  <a:schemeClr val="tx1"/>
                </a:solidFill>
                <a:latin typeface="+mn-lt"/>
                <a:ea typeface="ＭＳ Ｐゴシック" pitchFamily="1" charset="-128"/>
                <a:cs typeface="+mn-cs"/>
              </a:rPr>
              <a:t>Although other researchers have found no link between stress and human cancer</a:t>
            </a:r>
          </a:p>
          <a:p>
            <a:pPr lvl="0">
              <a:buFont typeface="Arial" pitchFamily="34" charset="0"/>
              <a:buChar char="•"/>
            </a:pPr>
            <a:r>
              <a:rPr lang="en-US" sz="1400" kern="1200" dirty="0" smtClean="0">
                <a:solidFill>
                  <a:schemeClr val="tx1"/>
                </a:solidFill>
                <a:latin typeface="+mn-lt"/>
                <a:ea typeface="ＭＳ Ｐゴシック" pitchFamily="1" charset="-128"/>
                <a:cs typeface="+mn-cs"/>
              </a:rPr>
              <a:t>Stress DOES NOT create cancer cells.  At worst it may affect the growth by weakening the body’s natural defenses against cancerous cells</a:t>
            </a:r>
          </a:p>
          <a:p>
            <a:pPr lvl="1">
              <a:buFont typeface="Arial" pitchFamily="34" charset="0"/>
              <a:buChar char="•"/>
            </a:pPr>
            <a:r>
              <a:rPr lang="en-US" sz="1400" kern="1200" dirty="0" smtClean="0">
                <a:solidFill>
                  <a:schemeClr val="tx1"/>
                </a:solidFill>
                <a:latin typeface="+mn-lt"/>
                <a:ea typeface="ＭＳ Ｐゴシック" pitchFamily="1" charset="-128"/>
                <a:cs typeface="+mn-cs"/>
              </a:rPr>
              <a:t>Biological processes of cancer or AIDS are not likely to be completed stopped by avoiding stress or maintaining a relaxed but determined spirit, but it will keep the self-esteem and mental state of a person in a higher well-being</a:t>
            </a:r>
          </a:p>
          <a:p>
            <a:r>
              <a:rPr lang="en-US" sz="1400" kern="1200" dirty="0" smtClean="0">
                <a:solidFill>
                  <a:schemeClr val="tx1"/>
                </a:solidFill>
                <a:latin typeface="+mn-lt"/>
                <a:ea typeface="ＭＳ Ｐゴシック" pitchFamily="1" charset="-128"/>
                <a:cs typeface="+mn-cs"/>
              </a:rPr>
              <a:t> </a:t>
            </a:r>
          </a:p>
          <a:p>
            <a:r>
              <a:rPr lang="en-US" sz="1400" kern="1200" dirty="0" smtClean="0">
                <a:solidFill>
                  <a:schemeClr val="tx1"/>
                </a:solidFill>
                <a:latin typeface="+mn-lt"/>
                <a:ea typeface="ＭＳ Ｐゴシック" pitchFamily="1" charset="-128"/>
                <a:cs typeface="+mn-cs"/>
              </a:rPr>
              <a:t>Conclusions:</a:t>
            </a:r>
          </a:p>
          <a:p>
            <a:pPr lvl="0">
              <a:buFont typeface="Arial" pitchFamily="34" charset="0"/>
              <a:buChar char="•"/>
            </a:pPr>
            <a:r>
              <a:rPr lang="en-US" sz="1400" kern="1200" dirty="0" smtClean="0">
                <a:solidFill>
                  <a:schemeClr val="tx1"/>
                </a:solidFill>
                <a:latin typeface="+mn-lt"/>
                <a:ea typeface="ＭＳ Ｐゴシック" pitchFamily="1" charset="-128"/>
                <a:cs typeface="+mn-cs"/>
              </a:rPr>
              <a:t>Stress invigorates our lives by arousing and motivating us—an unstressed life would not be challenging or productive</a:t>
            </a:r>
          </a:p>
          <a:p>
            <a:pPr lvl="0">
              <a:buFont typeface="Arial" pitchFamily="34" charset="0"/>
              <a:buChar char="•"/>
            </a:pPr>
            <a:r>
              <a:rPr lang="en-US" sz="1400" kern="1200" dirty="0" smtClean="0">
                <a:solidFill>
                  <a:schemeClr val="tx1"/>
                </a:solidFill>
                <a:latin typeface="+mn-lt"/>
                <a:ea typeface="ＭＳ Ｐゴシック" pitchFamily="1" charset="-128"/>
                <a:cs typeface="+mn-cs"/>
              </a:rPr>
              <a:t>Behavioral medicine suggests that the mind and body interact; everything psychological is simultaneously physiological</a:t>
            </a:r>
          </a:p>
          <a:p>
            <a:pPr>
              <a:buFont typeface="Arial" pitchFamily="34" charset="0"/>
              <a:buChar char="•"/>
            </a:pPr>
            <a:endParaRPr lang="en-US" dirty="0" smtClean="0"/>
          </a:p>
          <a:p>
            <a:endParaRPr lang="en-US" dirty="0" smtClean="0"/>
          </a:p>
          <a:p>
            <a:endParaRPr lang="en-US" dirty="0" smtClean="0"/>
          </a:p>
          <a:p>
            <a:endParaRPr lang="en-US" altLang="en-US" b="1" dirty="0" smtClean="0">
              <a:latin typeface="Arial" charset="0"/>
              <a:cs typeface="Arial"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miter lim="800000"/>
            <a:headEnd/>
            <a:tailEnd/>
          </a:ln>
        </p:spPr>
        <p:txBody>
          <a:bodyPr/>
          <a:lstStyle/>
          <a:p>
            <a:fld id="{824E2332-1972-4608-8EBF-1972C9BABA6D}" type="slidenum">
              <a:rPr lang="en-US" altLang="en-US"/>
              <a:pPr/>
              <a:t>108</a:t>
            </a:fld>
            <a:endParaRPr lang="en-US" altLang="en-US"/>
          </a:p>
        </p:txBody>
      </p:sp>
      <p:sp>
        <p:nvSpPr>
          <p:cNvPr id="81923" name="Rectangle 2"/>
          <p:cNvSpPr>
            <a:spLocks noGrp="1" noRot="1" noChangeAspect="1" noChangeArrowheads="1" noTextEdit="1"/>
          </p:cNvSpPr>
          <p:nvPr>
            <p:ph type="sldImg"/>
          </p:nvPr>
        </p:nvSpPr>
        <p:spPr>
          <a:xfrm>
            <a:off x="1119188" y="692150"/>
            <a:ext cx="4621212" cy="3467100"/>
          </a:xfrm>
          <a:ln/>
        </p:spPr>
      </p:sp>
      <p:sp>
        <p:nvSpPr>
          <p:cNvPr id="81924" name="Rectangle 3"/>
          <p:cNvSpPr>
            <a:spLocks noGrp="1" noChangeArrowheads="1"/>
          </p:cNvSpPr>
          <p:nvPr>
            <p:ph type="body" idx="1"/>
          </p:nvPr>
        </p:nvSpPr>
        <p:spPr>
          <a:xfrm>
            <a:off x="685800" y="4389398"/>
            <a:ext cx="5486400" cy="4159982"/>
          </a:xfrm>
          <a:noFill/>
        </p:spPr>
        <p:txBody>
          <a:bodyPr/>
          <a:lstStyle/>
          <a:p>
            <a:endParaRPr lang="en-US" altLang="en-US"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0EB04273-62F8-40D7-AA8D-D3E6D6AFDE53}" type="datetime1">
              <a:rPr lang="en-US" smtClean="0"/>
              <a:pPr/>
              <a:t>2/21/2017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C1350DFD-02F5-4524-B8EA-428512EC6F7B}"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ED7B77B-52D4-49E8-8D48-163B25591358}" type="datetime1">
              <a:rPr lang="en-US" smtClean="0"/>
              <a:pPr/>
              <a:t>2/21/2017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7BF203C-9D1D-48B4-9DBA-3060EFADDEF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1ED09BE-2F99-4D58-8EE0-0DAC00E08D76}" type="datetime1">
              <a:rPr lang="en-US" smtClean="0"/>
              <a:pPr/>
              <a:t>2/21/2017</a:t>
            </a:fld>
            <a:endParaRPr lang="en-US"/>
          </a:p>
        </p:txBody>
      </p:sp>
      <p:sp>
        <p:nvSpPr>
          <p:cNvPr id="5" name="Footer Placeholder 4"/>
          <p:cNvSpPr>
            <a:spLocks noGrp="1"/>
          </p:cNvSpPr>
          <p:nvPr>
            <p:ph type="ftr" sz="quarter" idx="11"/>
          </p:nvPr>
        </p:nvSpPr>
        <p:spPr>
          <a:xfrm>
            <a:off x="2640597" y="6377459"/>
            <a:ext cx="3836404" cy="365125"/>
          </a:xfrm>
        </p:spPr>
        <p:txBody>
          <a:bodyPr/>
          <a:lstStyle/>
          <a:p>
            <a:pPr>
              <a:defRPr/>
            </a:pPr>
            <a:endParaRPr lang="en-US"/>
          </a:p>
        </p:txBody>
      </p:sp>
      <p:sp>
        <p:nvSpPr>
          <p:cNvPr id="6" name="Slide Number Placeholder 5"/>
          <p:cNvSpPr>
            <a:spLocks noGrp="1"/>
          </p:cNvSpPr>
          <p:nvPr>
            <p:ph type="sldNum" sz="quarter" idx="12"/>
          </p:nvPr>
        </p:nvSpPr>
        <p:spPr/>
        <p:txBody>
          <a:bodyPr/>
          <a:lstStyle/>
          <a:p>
            <a:fld id="{CA43C571-94DE-4202-93C2-15629546F59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lt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89C41BFC-E68E-4A7A-92B7-117707A3921B}" type="slidenum">
              <a:rPr lang="en-US" altLang="en-US"/>
              <a:pPr>
                <a:defRPr/>
              </a:pPr>
              <a:t>‹#›</a:t>
            </a:fld>
            <a:endParaRPr lang="en-US" altLang="en-US"/>
          </a:p>
        </p:txBody>
      </p:sp>
    </p:spTree>
    <p:extLst>
      <p:ext uri="{BB962C8B-B14F-4D97-AF65-F5344CB8AC3E}">
        <p14:creationId xmlns:p14="http://schemas.microsoft.com/office/powerpoint/2010/main" val="1321512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8" name="Slide Number Placeholder 7"/>
          <p:cNvSpPr>
            <a:spLocks noGrp="1"/>
          </p:cNvSpPr>
          <p:nvPr>
            <p:ph type="sldNum" sz="quarter" idx="12"/>
          </p:nvPr>
        </p:nvSpPr>
        <p:spPr>
          <a:xfrm>
            <a:off x="6553200" y="6245225"/>
            <a:ext cx="2133600" cy="4762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fld id="{036B340C-BBC6-4248-89B4-2567A270F077}"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F3786AB-F4D1-42EF-A2C1-01BCF4694A0F}" type="datetime1">
              <a:rPr lang="en-US" smtClean="0"/>
              <a:pPr/>
              <a:t>2/21/2017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1B7571F5-6AEB-4BFC-AB74-FEDFEBA13C6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6950416-8BE4-4B0D-A528-2D2C57774337}" type="datetime1">
              <a:rPr lang="en-US" smtClean="0"/>
              <a:pPr/>
              <a:t>2/21/2017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0CC81C7-B79F-4A0E-AC60-D822BE88B3E3}"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AC0B901-1604-4A17-82AF-37DB1D93C668}" type="datetime1">
              <a:rPr lang="en-US" smtClean="0"/>
              <a:pPr/>
              <a:t>2/21/2017</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CD5C24D3-1E04-4028-B88A-A9B1AF6C19D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9BB5EEC-37CB-497F-95AF-7CD96730C3A7}" type="datetime1">
              <a:rPr lang="en-US" smtClean="0"/>
              <a:pPr/>
              <a:t>2/21/2017</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421E6944-2F2B-48F7-A8B9-41E3CB6A451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8915C86-89AF-40B3-84BC-F673E6C8A153}" type="datetime1">
              <a:rPr lang="en-US" smtClean="0"/>
              <a:pPr/>
              <a:t>2/21/2017</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ED4F668F-F9BE-4A21-8ED8-771B6FA0CEF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8FC2B9-DDBD-4F42-A4BD-0669D750AB75}" type="datetime1">
              <a:rPr lang="en-US" smtClean="0"/>
              <a:pPr/>
              <a:t>2/21/2017</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8EF77927-7EFD-41C0-99D2-03DF45E0554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201C826-7872-4548-877B-DB40D4103163}" type="datetime1">
              <a:rPr lang="en-US" smtClean="0"/>
              <a:pPr/>
              <a:t>2/21/2017</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8A50D623-78CB-4572-908D-0D2453BB215D}"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23B0D951-5529-46D9-B4B2-FC76C00C7560}" type="datetime1">
              <a:rPr lang="en-US" smtClean="0"/>
              <a:pPr/>
              <a:t>2/21/2017</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pPr>
              <a:defRPr/>
            </a:pPr>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E1A5B294-7E59-444C-B43D-9E0508EF832A}"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2F9FBE56-8243-450C-B781-0C1584C10D21}" type="datetime1">
              <a:rPr lang="en-US" smtClean="0"/>
              <a:pPr/>
              <a:t>2/21/2017</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pPr>
              <a:defRPr/>
            </a:pPr>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B2B33A50-F3C5-463D-B1F0-342BADF7E70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1.xml"/><Relationship Id="rId1" Type="http://schemas.openxmlformats.org/officeDocument/2006/relationships/slideLayout" Target="../slideLayouts/slideLayout13.xml"/><Relationship Id="rId4" Type="http://schemas.openxmlformats.org/officeDocument/2006/relationships/image" Target="../media/image97.jpe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4.xml"/><Relationship Id="rId1" Type="http://schemas.openxmlformats.org/officeDocument/2006/relationships/slideLayout" Target="../slideLayouts/slideLayout13.xml"/><Relationship Id="rId4" Type="http://schemas.openxmlformats.org/officeDocument/2006/relationships/image" Target="../media/image100.jpeg"/></Relationships>
</file>

<file path=ppt/slides/_rels/slide10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 Target="slide78.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 Target="slide78.xml"/><Relationship Id="rId7"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78.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 Target="slide78.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78.xml"/><Relationship Id="rId7"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5.png"/><Relationship Id="rId9"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74.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slide" Target="slide63.xml"/><Relationship Id="rId5" Type="http://schemas.openxmlformats.org/officeDocument/2006/relationships/slide" Target="slide40.xml"/><Relationship Id="rId4" Type="http://schemas.openxmlformats.org/officeDocument/2006/relationships/slide" Target="slide30.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88.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4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 Target="slide89.xm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66.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58.jpeg"/></Relationships>
</file>

<file path=ppt/slides/_rels/slide67.xml.rels><?xml version="1.0" encoding="UTF-8" standalone="yes"?>
<Relationships xmlns="http://schemas.openxmlformats.org/package/2006/relationships"><Relationship Id="rId3" Type="http://schemas.openxmlformats.org/officeDocument/2006/relationships/slide" Target="slide92.xm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74.gif"/><Relationship Id="rId4" Type="http://schemas.openxmlformats.org/officeDocument/2006/relationships/image" Target="../media/image73.jpeg"/></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77.gif"/><Relationship Id="rId5" Type="http://schemas.openxmlformats.org/officeDocument/2006/relationships/slide" Target="slide87.xml"/><Relationship Id="rId4" Type="http://schemas.openxmlformats.org/officeDocument/2006/relationships/slide" Target="slide102.xml"/></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www.psychologytoday.com/blog/the-playing-field/200803/the-addicitve-nature-adrenaline-sport"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4"/>
          <p:cNvSpPr>
            <a:spLocks noGrp="1"/>
          </p:cNvSpPr>
          <p:nvPr>
            <p:ph type="ctrTitle"/>
          </p:nvPr>
        </p:nvSpPr>
        <p:spPr>
          <a:xfrm>
            <a:off x="609600" y="457200"/>
            <a:ext cx="8077200" cy="1673352"/>
          </a:xfrm>
        </p:spPr>
        <p:txBody>
          <a:bodyPr>
            <a:normAutofit fontScale="90000"/>
          </a:bodyPr>
          <a:lstStyle/>
          <a:p>
            <a:pPr eaLnBrk="1" hangingPunct="1"/>
            <a:r>
              <a:rPr lang="en-US" sz="4800" b="1" dirty="0" smtClean="0">
                <a:cs typeface="Arial" charset="0"/>
              </a:rPr>
              <a:t>UNIT 8B: MOTIVATION AND EMOTION: EMOTIONS, STRESS AND HEALTH</a:t>
            </a:r>
          </a:p>
        </p:txBody>
      </p:sp>
      <p:pic>
        <p:nvPicPr>
          <p:cNvPr id="14339" name="Picture 4"/>
          <p:cNvPicPr>
            <a:picLocks noChangeAspect="1" noChangeArrowheads="1"/>
          </p:cNvPicPr>
          <p:nvPr/>
        </p:nvPicPr>
        <p:blipFill>
          <a:blip r:embed="rId3" cstate="print"/>
          <a:srcRect/>
          <a:stretch>
            <a:fillRect/>
          </a:stretch>
        </p:blipFill>
        <p:spPr bwMode="auto">
          <a:xfrm>
            <a:off x="2971800" y="2590800"/>
            <a:ext cx="3405188" cy="37820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81000" y="228600"/>
            <a:ext cx="7072313" cy="1143000"/>
          </a:xfrm>
        </p:spPr>
        <p:txBody>
          <a:bodyPr>
            <a:normAutofit/>
          </a:bodyPr>
          <a:lstStyle/>
          <a:p>
            <a:r>
              <a:rPr lang="en-US" altLang="en-US" dirty="0" smtClean="0">
                <a:cs typeface="Arial" charset="0"/>
              </a:rPr>
              <a:t>JAMES LANGE THEORY</a:t>
            </a:r>
            <a:endParaRPr lang="en-US" altLang="en-US" dirty="0" smtClean="0">
              <a:solidFill>
                <a:srgbClr val="00B0F0"/>
              </a:solidFill>
            </a:endParaRPr>
          </a:p>
        </p:txBody>
      </p:sp>
      <p:sp>
        <p:nvSpPr>
          <p:cNvPr id="23555" name="Rectangle 3"/>
          <p:cNvSpPr>
            <a:spLocks noGrp="1" noChangeArrowheads="1"/>
          </p:cNvSpPr>
          <p:nvPr>
            <p:ph type="body" sz="half" idx="1"/>
          </p:nvPr>
        </p:nvSpPr>
        <p:spPr>
          <a:xfrm>
            <a:off x="533400" y="1905000"/>
            <a:ext cx="3962400" cy="4648200"/>
          </a:xfrm>
        </p:spPr>
        <p:txBody>
          <a:bodyPr/>
          <a:lstStyle/>
          <a:p>
            <a:pPr marL="0" indent="0" algn="ctr">
              <a:buFont typeface="Wingdings" panose="05000000000000000000" pitchFamily="2" charset="2"/>
              <a:buNone/>
            </a:pPr>
            <a:r>
              <a:rPr lang="en-US" altLang="en-US" sz="2800" dirty="0" smtClean="0">
                <a:latin typeface="+mj-lt"/>
              </a:rPr>
              <a:t>William James and Carl Lange proposed an idea that was diametrically opposed to the common-sense view.  The James-Lange Theory proposes that physiological activity precedes the emotional experience.</a:t>
            </a:r>
          </a:p>
        </p:txBody>
      </p:sp>
      <p:pic>
        <p:nvPicPr>
          <p:cNvPr id="23556" name="Picture 4" descr="figure-37-01-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964113" y="2032000"/>
            <a:ext cx="34798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86684312"/>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381000" y="261938"/>
            <a:ext cx="8062913" cy="1143000"/>
          </a:xfrm>
        </p:spPr>
        <p:txBody>
          <a:bodyPr>
            <a:normAutofit/>
          </a:bodyPr>
          <a:lstStyle/>
          <a:p>
            <a:r>
              <a:rPr lang="en-US" altLang="en-US" dirty="0" smtClean="0">
                <a:latin typeface="+mn-lt"/>
              </a:rPr>
              <a:t>STRESS AND CAUSE OF DEATH</a:t>
            </a:r>
          </a:p>
        </p:txBody>
      </p:sp>
      <p:sp>
        <p:nvSpPr>
          <p:cNvPr id="63491" name="Rectangle 3"/>
          <p:cNvSpPr>
            <a:spLocks noGrp="1" noChangeArrowheads="1"/>
          </p:cNvSpPr>
          <p:nvPr>
            <p:ph type="body" sz="half" idx="1"/>
          </p:nvPr>
        </p:nvSpPr>
        <p:spPr>
          <a:xfrm>
            <a:off x="685800" y="1600200"/>
            <a:ext cx="7848600" cy="1446213"/>
          </a:xfrm>
        </p:spPr>
        <p:txBody>
          <a:bodyPr/>
          <a:lstStyle/>
          <a:p>
            <a:pPr marL="0" indent="0" algn="ctr">
              <a:buFontTx/>
              <a:buNone/>
            </a:pPr>
            <a:r>
              <a:rPr lang="en-US" altLang="en-US" sz="2800" dirty="0" smtClean="0"/>
              <a:t>Prolonged stress combined with unhealthy behaviors may increase our risk for one of today's four leading diseases.</a:t>
            </a:r>
          </a:p>
        </p:txBody>
      </p:sp>
      <p:pic>
        <p:nvPicPr>
          <p:cNvPr id="63492" name="Picture 4" descr="Stress 1900"/>
          <p:cNvPicPr>
            <a:picLocks noGrp="1" noChangeAspect="1" noChangeArrowheads="1"/>
          </p:cNvPicPr>
          <p:nvPr>
            <p:ph sz="quarter" idx="2"/>
          </p:nvPr>
        </p:nvPicPr>
        <p:blipFill>
          <a:blip r:embed="rId3" cstate="print"/>
          <a:srcRect/>
          <a:stretch>
            <a:fillRect/>
          </a:stretch>
        </p:blipFill>
        <p:spPr>
          <a:xfrm>
            <a:off x="2717800" y="2971800"/>
            <a:ext cx="3609975" cy="3659188"/>
          </a:xfrm>
          <a:noFill/>
        </p:spPr>
      </p:pic>
      <p:pic>
        <p:nvPicPr>
          <p:cNvPr id="5125" name="Picture 5" descr="Stress 2000"/>
          <p:cNvPicPr>
            <a:picLocks noGrp="1" noChangeAspect="1" noChangeArrowheads="1"/>
          </p:cNvPicPr>
          <p:nvPr>
            <p:ph sz="quarter" idx="3"/>
          </p:nvPr>
        </p:nvPicPr>
        <p:blipFill>
          <a:blip r:embed="rId4" cstate="print"/>
          <a:srcRect/>
          <a:stretch>
            <a:fillRect/>
          </a:stretch>
        </p:blipFill>
        <p:spPr>
          <a:xfrm>
            <a:off x="2549525" y="2986088"/>
            <a:ext cx="3775075" cy="3654425"/>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5125"/>
                                        </p:tgtEl>
                                      </p:cBhvr>
                                    </p:animEffect>
                                    <p:set>
                                      <p:cBhvr>
                                        <p:cTn id="7" dur="1" fill="hold">
                                          <p:stCondLst>
                                            <p:cond delay="499"/>
                                          </p:stCondLst>
                                        </p:cTn>
                                        <p:tgtEl>
                                          <p:spTgt spid="51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tLang="en-US" dirty="0" smtClean="0"/>
              <a:t>STRESS AND HEART DISEASE</a:t>
            </a:r>
          </a:p>
        </p:txBody>
      </p:sp>
      <p:sp>
        <p:nvSpPr>
          <p:cNvPr id="69635" name="Rectangle 3"/>
          <p:cNvSpPr>
            <a:spLocks noGrp="1" noChangeArrowheads="1"/>
          </p:cNvSpPr>
          <p:nvPr>
            <p:ph type="body" idx="1"/>
          </p:nvPr>
        </p:nvSpPr>
        <p:spPr/>
        <p:txBody>
          <a:bodyPr/>
          <a:lstStyle/>
          <a:p>
            <a:r>
              <a:rPr lang="en-US" altLang="en-US" sz="2800" smtClean="0"/>
              <a:t>Frequent or chronic stress can cause damage to the heart and blood vessels</a:t>
            </a:r>
          </a:p>
          <a:p>
            <a:r>
              <a:rPr lang="en-US" altLang="en-US" sz="2800" smtClean="0"/>
              <a:t>Type A personality</a:t>
            </a:r>
          </a:p>
          <a:p>
            <a:pPr lvl="1"/>
            <a:r>
              <a:rPr lang="en-US" altLang="en-US" sz="2400" smtClean="0"/>
              <a:t>Competitive, hard-driving, impatient, verbally aggressive, and anger-prone people</a:t>
            </a:r>
          </a:p>
          <a:p>
            <a:pPr lvl="1"/>
            <a:r>
              <a:rPr lang="en-US" altLang="en-US" sz="2400" smtClean="0"/>
              <a:t>Respond to life events with impatience and hostility</a:t>
            </a:r>
          </a:p>
          <a:p>
            <a:pPr lvl="1"/>
            <a:r>
              <a:rPr lang="en-US" altLang="en-US" sz="2400" smtClean="0"/>
              <a:t>Correlated with development of heart disease</a:t>
            </a:r>
          </a:p>
          <a:p>
            <a:r>
              <a:rPr lang="en-US" altLang="en-US" sz="2800" smtClean="0"/>
              <a:t>Type B personality</a:t>
            </a:r>
          </a:p>
          <a:p>
            <a:pPr lvl="1"/>
            <a:r>
              <a:rPr lang="en-US" altLang="en-US" sz="2400" smtClean="0"/>
              <a:t>Relaxed and easygoing</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0" y="274638"/>
            <a:ext cx="9144000" cy="1143000"/>
          </a:xfrm>
        </p:spPr>
        <p:txBody>
          <a:bodyPr>
            <a:normAutofit/>
          </a:bodyPr>
          <a:lstStyle/>
          <a:p>
            <a:pPr eaLnBrk="1" hangingPunct="1"/>
            <a:r>
              <a:rPr lang="en-US" dirty="0" smtClean="0">
                <a:cs typeface="Arial" charset="0"/>
              </a:rPr>
              <a:t>STRESS AND THE HEART</a:t>
            </a:r>
            <a:endParaRPr lang="en-US" sz="4000" i="1" dirty="0" smtClean="0">
              <a:cs typeface="Arial" charset="0"/>
            </a:endParaRPr>
          </a:p>
        </p:txBody>
      </p:sp>
      <p:sp>
        <p:nvSpPr>
          <p:cNvPr id="65539" name="Content Placeholder 2"/>
          <p:cNvSpPr>
            <a:spLocks noGrp="1"/>
          </p:cNvSpPr>
          <p:nvPr>
            <p:ph idx="1"/>
          </p:nvPr>
        </p:nvSpPr>
        <p:spPr/>
        <p:txBody>
          <a:bodyPr/>
          <a:lstStyle/>
          <a:p>
            <a:pPr eaLnBrk="1" hangingPunct="1"/>
            <a:r>
              <a:rPr lang="en-US" sz="4000" smtClean="0">
                <a:latin typeface="+mj-lt"/>
                <a:cs typeface="Arial" charset="0"/>
                <a:hlinkClick r:id="" action="ppaction://noaction"/>
              </a:rPr>
              <a:t>Coronary heart disease</a:t>
            </a:r>
            <a:endParaRPr lang="en-US" sz="4000" smtClean="0">
              <a:latin typeface="+mj-lt"/>
              <a:cs typeface="Arial" charset="0"/>
            </a:endParaRPr>
          </a:p>
          <a:p>
            <a:pPr eaLnBrk="1" hangingPunct="1"/>
            <a:r>
              <a:rPr lang="en-US" sz="4000" smtClean="0">
                <a:latin typeface="+mj-lt"/>
                <a:cs typeface="Arial" charset="0"/>
              </a:rPr>
              <a:t>Type A versus Type B</a:t>
            </a:r>
          </a:p>
          <a:p>
            <a:pPr lvl="1" eaLnBrk="1" hangingPunct="1"/>
            <a:r>
              <a:rPr lang="en-US" sz="3600" smtClean="0">
                <a:latin typeface="+mj-lt"/>
                <a:cs typeface="Arial" charset="0"/>
                <a:hlinkClick r:id="" action="ppaction://noaction"/>
              </a:rPr>
              <a:t>Type A</a:t>
            </a:r>
            <a:endParaRPr lang="en-US" sz="3600" smtClean="0">
              <a:latin typeface="+mj-lt"/>
              <a:cs typeface="Arial" charset="0"/>
            </a:endParaRPr>
          </a:p>
          <a:p>
            <a:pPr lvl="1" eaLnBrk="1" hangingPunct="1"/>
            <a:r>
              <a:rPr lang="en-US" sz="3600" smtClean="0">
                <a:latin typeface="+mj-lt"/>
                <a:cs typeface="Arial" charset="0"/>
                <a:hlinkClick r:id="" action="ppaction://noaction"/>
              </a:rPr>
              <a:t>Type B</a:t>
            </a:r>
            <a:endParaRPr lang="en-US" smtClean="0">
              <a:latin typeface="+mj-lt"/>
              <a:cs typeface="Arial" charset="0"/>
            </a:endParaRPr>
          </a:p>
        </p:txBody>
      </p:sp>
      <p:pic>
        <p:nvPicPr>
          <p:cNvPr id="65540" name="Picture 3" descr="MyAP1e_8bUN19.jpg"/>
          <p:cNvPicPr>
            <a:picLocks noChangeAspect="1"/>
          </p:cNvPicPr>
          <p:nvPr/>
        </p:nvPicPr>
        <p:blipFill>
          <a:blip r:embed="rId3" cstate="print"/>
          <a:srcRect/>
          <a:stretch>
            <a:fillRect/>
          </a:stretch>
        </p:blipFill>
        <p:spPr bwMode="auto">
          <a:xfrm>
            <a:off x="4648200" y="3125788"/>
            <a:ext cx="4267200" cy="3563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Content Placeholder 3"/>
          <p:cNvPicPr>
            <a:picLocks noGrp="1" noChangeAspect="1"/>
          </p:cNvPicPr>
          <p:nvPr>
            <p:ph idx="4294967295"/>
          </p:nvPr>
        </p:nvPicPr>
        <p:blipFill>
          <a:blip r:embed="rId2" cstate="print"/>
          <a:srcRect/>
          <a:stretch>
            <a:fillRect/>
          </a:stretch>
        </p:blipFill>
        <p:spPr>
          <a:xfrm>
            <a:off x="685800" y="12700"/>
            <a:ext cx="7848600" cy="6845300"/>
          </a:xfr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52400" y="261938"/>
            <a:ext cx="8839200" cy="1143000"/>
          </a:xfrm>
        </p:spPr>
        <p:txBody>
          <a:bodyPr>
            <a:normAutofit/>
          </a:bodyPr>
          <a:lstStyle/>
          <a:p>
            <a:r>
              <a:rPr lang="en-US" dirty="0" smtClean="0">
                <a:cs typeface="Arial" charset="0"/>
              </a:rPr>
              <a:t>STRESS AND THE IMMUNE SYSTEM</a:t>
            </a:r>
            <a:endParaRPr lang="en-US" altLang="en-US" dirty="0" smtClean="0">
              <a:solidFill>
                <a:schemeClr val="tx1"/>
              </a:solidFill>
              <a:latin typeface="+mn-lt"/>
            </a:endParaRPr>
          </a:p>
        </p:txBody>
      </p:sp>
      <p:sp>
        <p:nvSpPr>
          <p:cNvPr id="72707" name="Rectangle 3"/>
          <p:cNvSpPr>
            <a:spLocks noGrp="1" noChangeArrowheads="1"/>
          </p:cNvSpPr>
          <p:nvPr>
            <p:ph type="body" sz="half" idx="1"/>
          </p:nvPr>
        </p:nvSpPr>
        <p:spPr>
          <a:xfrm>
            <a:off x="685800" y="1530350"/>
            <a:ext cx="7924800" cy="2435225"/>
          </a:xfrm>
        </p:spPr>
        <p:txBody>
          <a:bodyPr/>
          <a:lstStyle/>
          <a:p>
            <a:pPr marL="0" indent="0" algn="ctr">
              <a:buFont typeface="Wingdings" pitchFamily="2" charset="2"/>
              <a:buNone/>
            </a:pPr>
            <a:r>
              <a:rPr lang="en-US" altLang="en-US" sz="2800" dirty="0" smtClean="0">
                <a:solidFill>
                  <a:srgbClr val="0000FF"/>
                </a:solidFill>
              </a:rPr>
              <a:t>B lymphocytes</a:t>
            </a:r>
            <a:r>
              <a:rPr lang="en-US" altLang="en-US" sz="2800" dirty="0" smtClean="0"/>
              <a:t> fight bacterial infections, </a:t>
            </a:r>
            <a:r>
              <a:rPr lang="en-US" altLang="en-US" sz="2800" dirty="0" smtClean="0">
                <a:solidFill>
                  <a:srgbClr val="0000FF"/>
                </a:solidFill>
              </a:rPr>
              <a:t>T lymphocytes</a:t>
            </a:r>
            <a:r>
              <a:rPr lang="en-US" altLang="en-US" sz="2800" dirty="0" smtClean="0"/>
              <a:t> attack cancer cells and viruses, and </a:t>
            </a:r>
            <a:r>
              <a:rPr lang="en-US" altLang="en-US" sz="2800" dirty="0" smtClean="0">
                <a:solidFill>
                  <a:srgbClr val="0000FF"/>
                </a:solidFill>
              </a:rPr>
              <a:t>microphages</a:t>
            </a:r>
            <a:r>
              <a:rPr lang="en-US" altLang="en-US" sz="2800" dirty="0" smtClean="0"/>
              <a:t> ingest foreign substances. During stress, energy is mobilized away from the immune system making it vulnerable.</a:t>
            </a:r>
          </a:p>
        </p:txBody>
      </p:sp>
      <p:pic>
        <p:nvPicPr>
          <p:cNvPr id="72708" name="Picture 4" descr="Lymphocytes"/>
          <p:cNvPicPr>
            <a:picLocks noGrp="1" noChangeAspect="1" noChangeArrowheads="1"/>
          </p:cNvPicPr>
          <p:nvPr>
            <p:ph sz="quarter" idx="2"/>
          </p:nvPr>
        </p:nvPicPr>
        <p:blipFill>
          <a:blip r:embed="rId3" cstate="print"/>
          <a:srcRect t="5759" b="4607"/>
          <a:stretch>
            <a:fillRect/>
          </a:stretch>
        </p:blipFill>
        <p:spPr>
          <a:xfrm>
            <a:off x="976313" y="3968750"/>
            <a:ext cx="3443287" cy="2514600"/>
          </a:xfrm>
          <a:noFill/>
        </p:spPr>
      </p:pic>
      <p:pic>
        <p:nvPicPr>
          <p:cNvPr id="72709" name="Picture 5" descr="MyersPsy8e_fig"/>
          <p:cNvPicPr>
            <a:picLocks noGrp="1" noChangeAspect="1" noChangeArrowheads="1"/>
          </p:cNvPicPr>
          <p:nvPr>
            <p:ph sz="quarter" idx="3"/>
          </p:nvPr>
        </p:nvPicPr>
        <p:blipFill>
          <a:blip r:embed="rId4" cstate="print"/>
          <a:srcRect/>
          <a:stretch>
            <a:fillRect/>
          </a:stretch>
        </p:blipFill>
        <p:spPr>
          <a:xfrm>
            <a:off x="5334000" y="4038600"/>
            <a:ext cx="2587625" cy="2514600"/>
          </a:xfrm>
          <a:noFill/>
        </p:spPr>
      </p:pic>
      <p:sp>
        <p:nvSpPr>
          <p:cNvPr id="72710" name="Text Box 6"/>
          <p:cNvSpPr txBox="1">
            <a:spLocks noChangeArrowheads="1"/>
          </p:cNvSpPr>
          <p:nvPr/>
        </p:nvSpPr>
        <p:spPr bwMode="auto">
          <a:xfrm rot="5400000">
            <a:off x="6650008" y="5077053"/>
            <a:ext cx="2763898" cy="215444"/>
          </a:xfrm>
          <a:prstGeom prst="rect">
            <a:avLst/>
          </a:prstGeom>
          <a:noFill/>
          <a:ln w="9525">
            <a:noFill/>
            <a:miter lim="800000"/>
            <a:headEnd/>
            <a:tailEnd/>
          </a:ln>
          <a:effectLst/>
        </p:spPr>
        <p:txBody>
          <a:bodyPr wrap="none">
            <a:spAutoFit/>
          </a:bodyPr>
          <a:lstStyle/>
          <a:p>
            <a:r>
              <a:rPr lang="en-US" altLang="en-US" sz="800">
                <a:latin typeface="+mn-lt"/>
              </a:rPr>
              <a:t>Lennart Nilsson/ Boehringer Ingelhein International GmbH</a:t>
            </a: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273050"/>
            <a:ext cx="6996113" cy="1146175"/>
          </a:xfrm>
        </p:spPr>
        <p:txBody>
          <a:bodyPr>
            <a:normAutofit/>
          </a:bodyPr>
          <a:lstStyle/>
          <a:p>
            <a:r>
              <a:rPr lang="en-US" dirty="0" smtClean="0">
                <a:cs typeface="Arial" charset="0"/>
              </a:rPr>
              <a:t>STRESS AND COLDS</a:t>
            </a:r>
            <a:endParaRPr lang="en-US" altLang="en-US" dirty="0" smtClean="0">
              <a:solidFill>
                <a:schemeClr val="tx1"/>
              </a:solidFill>
              <a:latin typeface="Palatino Linotype" pitchFamily="18" charset="0"/>
            </a:endParaRPr>
          </a:p>
        </p:txBody>
      </p:sp>
      <p:sp>
        <p:nvSpPr>
          <p:cNvPr id="74755" name="Rectangle 3"/>
          <p:cNvSpPr>
            <a:spLocks noGrp="1" noChangeArrowheads="1"/>
          </p:cNvSpPr>
          <p:nvPr>
            <p:ph type="body" sz="half" idx="1"/>
          </p:nvPr>
        </p:nvSpPr>
        <p:spPr>
          <a:xfrm>
            <a:off x="304800" y="1447800"/>
            <a:ext cx="8534400" cy="1676400"/>
          </a:xfrm>
        </p:spPr>
        <p:txBody>
          <a:bodyPr/>
          <a:lstStyle/>
          <a:p>
            <a:pPr marL="0" indent="0" algn="ctr">
              <a:buFont typeface="Wingdings" pitchFamily="2" charset="2"/>
              <a:buNone/>
            </a:pPr>
            <a:r>
              <a:rPr lang="en-US" altLang="en-US" sz="2800" dirty="0" smtClean="0"/>
              <a:t>People with the highest life stress scores were also the most vulnerable when exposed to an </a:t>
            </a:r>
          </a:p>
          <a:p>
            <a:pPr marL="0" indent="0" algn="ctr">
              <a:buFont typeface="Wingdings" pitchFamily="2" charset="2"/>
              <a:buNone/>
            </a:pPr>
            <a:r>
              <a:rPr lang="en-US" altLang="en-US" sz="2800" dirty="0" smtClean="0"/>
              <a:t>experimental cold virus.</a:t>
            </a:r>
          </a:p>
        </p:txBody>
      </p:sp>
      <p:pic>
        <p:nvPicPr>
          <p:cNvPr id="74756" name="Picture 4" descr="MyersPsy8e_fig"/>
          <p:cNvPicPr>
            <a:picLocks noGrp="1" noChangeAspect="1" noChangeArrowheads="1"/>
          </p:cNvPicPr>
          <p:nvPr>
            <p:ph sz="half" idx="2"/>
          </p:nvPr>
        </p:nvPicPr>
        <p:blipFill>
          <a:blip r:embed="rId3" cstate="print"/>
          <a:srcRect/>
          <a:stretch>
            <a:fillRect/>
          </a:stretch>
        </p:blipFill>
        <p:spPr>
          <a:xfrm>
            <a:off x="2286000" y="3184525"/>
            <a:ext cx="4343400" cy="3368675"/>
          </a:xfrm>
          <a:noFill/>
        </p:spPr>
      </p:pic>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09600" y="228600"/>
            <a:ext cx="6878849" cy="1146175"/>
          </a:xfrm>
        </p:spPr>
        <p:txBody>
          <a:bodyPr>
            <a:normAutofit/>
          </a:bodyPr>
          <a:lstStyle/>
          <a:p>
            <a:r>
              <a:rPr lang="en-US" dirty="0" smtClean="0">
                <a:cs typeface="Arial" charset="0"/>
              </a:rPr>
              <a:t>STRESS AND AIDS</a:t>
            </a:r>
            <a:endParaRPr lang="en-US" altLang="en-US" dirty="0" smtClean="0">
              <a:solidFill>
                <a:schemeClr val="tx1"/>
              </a:solidFill>
              <a:latin typeface="+mn-lt"/>
            </a:endParaRPr>
          </a:p>
        </p:txBody>
      </p:sp>
      <p:sp>
        <p:nvSpPr>
          <p:cNvPr id="76803" name="Rectangle 3"/>
          <p:cNvSpPr>
            <a:spLocks noGrp="1" noChangeArrowheads="1"/>
          </p:cNvSpPr>
          <p:nvPr>
            <p:ph type="body" sz="half" idx="1"/>
          </p:nvPr>
        </p:nvSpPr>
        <p:spPr>
          <a:xfrm>
            <a:off x="0" y="1676400"/>
            <a:ext cx="3733800" cy="4953000"/>
          </a:xfrm>
        </p:spPr>
        <p:txBody>
          <a:bodyPr>
            <a:normAutofit/>
          </a:bodyPr>
          <a:lstStyle/>
          <a:p>
            <a:pPr marL="0" indent="0" algn="ctr">
              <a:buFont typeface="Wingdings" pitchFamily="2" charset="2"/>
              <a:buNone/>
            </a:pPr>
            <a:r>
              <a:rPr lang="en-US" altLang="en-US" sz="2800" dirty="0" smtClean="0"/>
              <a:t>Stress and negative emotions may accelerate the progression from human immunodeficiency virus (HIV) to acquired immune deficiency syndrome (AIDS).</a:t>
            </a:r>
          </a:p>
        </p:txBody>
      </p:sp>
      <p:pic>
        <p:nvPicPr>
          <p:cNvPr id="8194" name="Picture 2" descr="Image result for aids virus"/>
          <p:cNvPicPr>
            <a:picLocks noChangeAspect="1" noChangeArrowheads="1"/>
          </p:cNvPicPr>
          <p:nvPr/>
        </p:nvPicPr>
        <p:blipFill>
          <a:blip r:embed="rId3" cstate="print"/>
          <a:srcRect/>
          <a:stretch>
            <a:fillRect/>
          </a:stretch>
        </p:blipFill>
        <p:spPr bwMode="auto">
          <a:xfrm>
            <a:off x="3429000" y="1447800"/>
            <a:ext cx="5773234" cy="5164423"/>
          </a:xfrm>
          <a:prstGeom prst="rect">
            <a:avLst/>
          </a:prstGeom>
          <a:noFill/>
        </p:spPr>
      </p:pic>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609600" y="273050"/>
            <a:ext cx="6919913" cy="1146175"/>
          </a:xfrm>
        </p:spPr>
        <p:txBody>
          <a:bodyPr>
            <a:normAutofit/>
          </a:bodyPr>
          <a:lstStyle/>
          <a:p>
            <a:r>
              <a:rPr lang="en-US" dirty="0" smtClean="0">
                <a:cs typeface="Arial" charset="0"/>
              </a:rPr>
              <a:t>STRESS AND CANCER</a:t>
            </a:r>
            <a:endParaRPr lang="en-US" altLang="en-US" dirty="0" smtClean="0">
              <a:solidFill>
                <a:schemeClr val="tx1"/>
              </a:solidFill>
              <a:latin typeface="Palatino Linotype" pitchFamily="18" charset="0"/>
            </a:endParaRPr>
          </a:p>
        </p:txBody>
      </p:sp>
      <p:sp>
        <p:nvSpPr>
          <p:cNvPr id="78851" name="Rectangle 3"/>
          <p:cNvSpPr>
            <a:spLocks noGrp="1" noChangeArrowheads="1"/>
          </p:cNvSpPr>
          <p:nvPr>
            <p:ph type="body" sz="half" idx="1"/>
          </p:nvPr>
        </p:nvSpPr>
        <p:spPr>
          <a:xfrm>
            <a:off x="609600" y="1447800"/>
            <a:ext cx="7986713" cy="2667000"/>
          </a:xfrm>
        </p:spPr>
        <p:txBody>
          <a:bodyPr>
            <a:normAutofit/>
          </a:bodyPr>
          <a:lstStyle/>
          <a:p>
            <a:pPr marL="0" indent="0" algn="ctr">
              <a:buFont typeface="Wingdings" pitchFamily="2" charset="2"/>
              <a:buNone/>
            </a:pPr>
            <a:r>
              <a:rPr lang="en-US" altLang="en-US" sz="2800" dirty="0" smtClean="0"/>
              <a:t>Stress does not create cancer cells. Researchers disagree on whether stress influences the progression of cancer. However, they do agree that avoiding stress and having a hopeful attitude cannot reverse advanced cancer.</a:t>
            </a:r>
          </a:p>
        </p:txBody>
      </p:sp>
      <p:sp>
        <p:nvSpPr>
          <p:cNvPr id="6146" name="AutoShape 2" descr="Image result for STRESS AND CANC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8" name="AutoShape 4" descr="Image result for STRESS AND CANC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228600" y="257175"/>
            <a:ext cx="8915400" cy="1143000"/>
          </a:xfrm>
        </p:spPr>
        <p:txBody>
          <a:bodyPr>
            <a:noAutofit/>
          </a:bodyPr>
          <a:lstStyle/>
          <a:p>
            <a:r>
              <a:rPr lang="en-US" altLang="en-US" dirty="0" smtClean="0">
                <a:latin typeface="+mn-lt"/>
              </a:rPr>
              <a:t>HEALTH-RELATED CONSEQUENCES</a:t>
            </a:r>
          </a:p>
        </p:txBody>
      </p:sp>
      <p:sp>
        <p:nvSpPr>
          <p:cNvPr id="80899" name="Rectangle 3"/>
          <p:cNvSpPr>
            <a:spLocks noChangeArrowheads="1"/>
          </p:cNvSpPr>
          <p:nvPr/>
        </p:nvSpPr>
        <p:spPr bwMode="auto">
          <a:xfrm>
            <a:off x="671513" y="1600200"/>
            <a:ext cx="7772400" cy="1447800"/>
          </a:xfrm>
          <a:prstGeom prst="rect">
            <a:avLst/>
          </a:prstGeom>
          <a:noFill/>
          <a:ln w="9525">
            <a:noFill/>
            <a:miter lim="800000"/>
            <a:headEnd/>
            <a:tailEnd/>
          </a:ln>
          <a:effectLst/>
        </p:spPr>
        <p:txBody>
          <a:bodyPr/>
          <a:lstStyle/>
          <a:p>
            <a:pPr algn="ctr">
              <a:spcBef>
                <a:spcPct val="20000"/>
              </a:spcBef>
              <a:buFont typeface="Wingdings" pitchFamily="2" charset="2"/>
              <a:buNone/>
            </a:pPr>
            <a:r>
              <a:rPr lang="en-US" altLang="en-US" sz="2800">
                <a:latin typeface="+mn-lt"/>
              </a:rPr>
              <a:t>Stress can have a variety of health-related consequences.</a:t>
            </a:r>
          </a:p>
        </p:txBody>
      </p:sp>
      <p:pic>
        <p:nvPicPr>
          <p:cNvPr id="80900" name="Picture 4" descr="MyersPsy8e_fig"/>
          <p:cNvPicPr>
            <a:picLocks noGrp="1" noChangeAspect="1" noChangeArrowheads="1"/>
          </p:cNvPicPr>
          <p:nvPr>
            <p:ph idx="1"/>
          </p:nvPr>
        </p:nvPicPr>
        <p:blipFill>
          <a:blip r:embed="rId3" cstate="print"/>
          <a:srcRect/>
          <a:stretch>
            <a:fillRect/>
          </a:stretch>
        </p:blipFill>
        <p:spPr>
          <a:xfrm>
            <a:off x="-20188" y="2743200"/>
            <a:ext cx="9265130" cy="3657600"/>
          </a:xfrm>
          <a:noFill/>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0" y="274638"/>
            <a:ext cx="9144000" cy="1143000"/>
          </a:xfrm>
        </p:spPr>
        <p:txBody>
          <a:bodyPr>
            <a:normAutofit/>
          </a:bodyPr>
          <a:lstStyle/>
          <a:p>
            <a:r>
              <a:rPr lang="en-US" sz="4400" dirty="0" smtClean="0">
                <a:cs typeface="Arial" charset="0"/>
              </a:rPr>
              <a:t>THEORIES OF EMOTION</a:t>
            </a:r>
            <a:endParaRPr lang="en-US" sz="4000" i="1" dirty="0" smtClean="0">
              <a:cs typeface="Arial" charset="0"/>
            </a:endParaRPr>
          </a:p>
        </p:txBody>
      </p:sp>
      <p:sp>
        <p:nvSpPr>
          <p:cNvPr id="18435" name="Content Placeholder 2"/>
          <p:cNvSpPr>
            <a:spLocks noGrp="1"/>
          </p:cNvSpPr>
          <p:nvPr>
            <p:ph idx="1"/>
          </p:nvPr>
        </p:nvSpPr>
        <p:spPr/>
        <p:txBody>
          <a:bodyPr/>
          <a:lstStyle/>
          <a:p>
            <a:pPr eaLnBrk="1" hangingPunct="1"/>
            <a:r>
              <a:rPr lang="en-US" sz="4000" smtClean="0">
                <a:latin typeface="+mj-lt"/>
                <a:cs typeface="Arial" charset="0"/>
                <a:hlinkClick r:id="rId3" action="ppaction://hlinksldjump"/>
              </a:rPr>
              <a:t>James-Lange theory</a:t>
            </a:r>
            <a:endParaRPr lang="en-US" smtClean="0">
              <a:latin typeface="+mj-lt"/>
              <a:cs typeface="Arial" charset="0"/>
            </a:endParaRPr>
          </a:p>
        </p:txBody>
      </p:sp>
      <p:pic>
        <p:nvPicPr>
          <p:cNvPr id="18436" name="Picture 6"/>
          <p:cNvPicPr>
            <a:picLocks noChangeAspect="1" noChangeArrowheads="1"/>
          </p:cNvPicPr>
          <p:nvPr/>
        </p:nvPicPr>
        <p:blipFill>
          <a:blip r:embed="rId4" cstate="print"/>
          <a:srcRect/>
          <a:stretch>
            <a:fillRect/>
          </a:stretch>
        </p:blipFill>
        <p:spPr bwMode="auto">
          <a:xfrm>
            <a:off x="484188" y="2743200"/>
            <a:ext cx="1954212"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0" y="274638"/>
            <a:ext cx="9144000" cy="1143000"/>
          </a:xfrm>
        </p:spPr>
        <p:txBody>
          <a:bodyPr>
            <a:normAutofit/>
          </a:bodyPr>
          <a:lstStyle/>
          <a:p>
            <a:r>
              <a:rPr lang="en-US" sz="4400" dirty="0" smtClean="0">
                <a:cs typeface="Arial" charset="0"/>
              </a:rPr>
              <a:t>THEORIES OF EMOTION</a:t>
            </a:r>
            <a:endParaRPr lang="en-US" sz="4000" i="1" dirty="0" smtClean="0">
              <a:cs typeface="Arial" charset="0"/>
            </a:endParaRPr>
          </a:p>
        </p:txBody>
      </p:sp>
      <p:sp>
        <p:nvSpPr>
          <p:cNvPr id="19459" name="Content Placeholder 2"/>
          <p:cNvSpPr>
            <a:spLocks noGrp="1"/>
          </p:cNvSpPr>
          <p:nvPr>
            <p:ph idx="1"/>
          </p:nvPr>
        </p:nvSpPr>
        <p:spPr/>
        <p:txBody>
          <a:bodyPr/>
          <a:lstStyle/>
          <a:p>
            <a:pPr eaLnBrk="1" hangingPunct="1"/>
            <a:r>
              <a:rPr lang="en-US" sz="4000" smtClean="0">
                <a:latin typeface="+mj-lt"/>
                <a:cs typeface="Arial" charset="0"/>
                <a:hlinkClick r:id="rId3" action="ppaction://hlinksldjump"/>
              </a:rPr>
              <a:t>James-Lange theory</a:t>
            </a:r>
            <a:endParaRPr lang="en-US" smtClean="0">
              <a:latin typeface="+mj-lt"/>
              <a:cs typeface="Arial" charset="0"/>
            </a:endParaRPr>
          </a:p>
        </p:txBody>
      </p:sp>
      <p:pic>
        <p:nvPicPr>
          <p:cNvPr id="19460" name="Picture 6"/>
          <p:cNvPicPr>
            <a:picLocks noChangeAspect="1" noChangeArrowheads="1"/>
          </p:cNvPicPr>
          <p:nvPr/>
        </p:nvPicPr>
        <p:blipFill>
          <a:blip r:embed="rId4" cstate="print"/>
          <a:srcRect/>
          <a:stretch>
            <a:fillRect/>
          </a:stretch>
        </p:blipFill>
        <p:spPr bwMode="auto">
          <a:xfrm>
            <a:off x="484188" y="2743200"/>
            <a:ext cx="1954212" cy="2590800"/>
          </a:xfrm>
          <a:prstGeom prst="rect">
            <a:avLst/>
          </a:prstGeom>
          <a:noFill/>
          <a:ln w="9525">
            <a:noFill/>
            <a:miter lim="800000"/>
            <a:headEnd/>
            <a:tailEnd/>
          </a:ln>
        </p:spPr>
      </p:pic>
      <p:pic>
        <p:nvPicPr>
          <p:cNvPr id="19461" name="Picture 7"/>
          <p:cNvPicPr>
            <a:picLocks noChangeAspect="1" noChangeArrowheads="1"/>
          </p:cNvPicPr>
          <p:nvPr/>
        </p:nvPicPr>
        <p:blipFill>
          <a:blip r:embed="rId5" cstate="print"/>
          <a:srcRect/>
          <a:stretch>
            <a:fillRect/>
          </a:stretch>
        </p:blipFill>
        <p:spPr bwMode="auto">
          <a:xfrm>
            <a:off x="3276600" y="2743200"/>
            <a:ext cx="2057400" cy="2517775"/>
          </a:xfrm>
          <a:prstGeom prst="rect">
            <a:avLst/>
          </a:prstGeom>
          <a:noFill/>
          <a:ln w="9525">
            <a:noFill/>
            <a:miter lim="800000"/>
            <a:headEnd/>
            <a:tailEnd/>
          </a:ln>
        </p:spPr>
      </p:pic>
      <p:pic>
        <p:nvPicPr>
          <p:cNvPr id="19462" name="Picture 10"/>
          <p:cNvPicPr>
            <a:picLocks noChangeAspect="1" noChangeArrowheads="1"/>
          </p:cNvPicPr>
          <p:nvPr/>
        </p:nvPicPr>
        <p:blipFill>
          <a:blip r:embed="rId6" cstate="print"/>
          <a:srcRect/>
          <a:stretch>
            <a:fillRect/>
          </a:stretch>
        </p:blipFill>
        <p:spPr bwMode="auto">
          <a:xfrm>
            <a:off x="2590800" y="3824288"/>
            <a:ext cx="579438" cy="366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0" y="274638"/>
            <a:ext cx="9144000" cy="1143000"/>
          </a:xfrm>
        </p:spPr>
        <p:txBody>
          <a:bodyPr>
            <a:normAutofit/>
          </a:bodyPr>
          <a:lstStyle/>
          <a:p>
            <a:r>
              <a:rPr lang="en-US" sz="4400" dirty="0" smtClean="0">
                <a:cs typeface="Arial" charset="0"/>
              </a:rPr>
              <a:t>THEORIES OF EMOTION</a:t>
            </a:r>
            <a:endParaRPr lang="en-US" sz="4000" i="1" dirty="0" smtClean="0">
              <a:latin typeface="+mn-lt"/>
              <a:cs typeface="Arial" charset="0"/>
            </a:endParaRPr>
          </a:p>
        </p:txBody>
      </p:sp>
      <p:sp>
        <p:nvSpPr>
          <p:cNvPr id="20483" name="Content Placeholder 2"/>
          <p:cNvSpPr>
            <a:spLocks noGrp="1"/>
          </p:cNvSpPr>
          <p:nvPr>
            <p:ph idx="1"/>
          </p:nvPr>
        </p:nvSpPr>
        <p:spPr/>
        <p:txBody>
          <a:bodyPr/>
          <a:lstStyle/>
          <a:p>
            <a:pPr eaLnBrk="1" hangingPunct="1"/>
            <a:r>
              <a:rPr lang="en-US" sz="4000" smtClean="0">
                <a:cs typeface="Arial" charset="0"/>
                <a:hlinkClick r:id="rId3" action="ppaction://hlinksldjump"/>
              </a:rPr>
              <a:t>James-Lange theory</a:t>
            </a:r>
            <a:endParaRPr lang="en-US" smtClean="0">
              <a:cs typeface="Arial" charset="0"/>
            </a:endParaRPr>
          </a:p>
        </p:txBody>
      </p:sp>
      <p:pic>
        <p:nvPicPr>
          <p:cNvPr id="20484" name="Picture 6"/>
          <p:cNvPicPr>
            <a:picLocks noChangeAspect="1" noChangeArrowheads="1"/>
          </p:cNvPicPr>
          <p:nvPr/>
        </p:nvPicPr>
        <p:blipFill>
          <a:blip r:embed="rId4" cstate="print"/>
          <a:srcRect/>
          <a:stretch>
            <a:fillRect/>
          </a:stretch>
        </p:blipFill>
        <p:spPr bwMode="auto">
          <a:xfrm>
            <a:off x="484188" y="2743200"/>
            <a:ext cx="1954212" cy="2590800"/>
          </a:xfrm>
          <a:prstGeom prst="rect">
            <a:avLst/>
          </a:prstGeom>
          <a:noFill/>
          <a:ln w="9525">
            <a:noFill/>
            <a:miter lim="800000"/>
            <a:headEnd/>
            <a:tailEnd/>
          </a:ln>
        </p:spPr>
      </p:pic>
      <p:pic>
        <p:nvPicPr>
          <p:cNvPr id="20485" name="Picture 7"/>
          <p:cNvPicPr>
            <a:picLocks noChangeAspect="1" noChangeArrowheads="1"/>
          </p:cNvPicPr>
          <p:nvPr/>
        </p:nvPicPr>
        <p:blipFill>
          <a:blip r:embed="rId5" cstate="print"/>
          <a:srcRect/>
          <a:stretch>
            <a:fillRect/>
          </a:stretch>
        </p:blipFill>
        <p:spPr bwMode="auto">
          <a:xfrm>
            <a:off x="3276600" y="2743200"/>
            <a:ext cx="2057400" cy="2517775"/>
          </a:xfrm>
          <a:prstGeom prst="rect">
            <a:avLst/>
          </a:prstGeom>
          <a:noFill/>
          <a:ln w="9525">
            <a:noFill/>
            <a:miter lim="800000"/>
            <a:headEnd/>
            <a:tailEnd/>
          </a:ln>
        </p:spPr>
      </p:pic>
      <p:pic>
        <p:nvPicPr>
          <p:cNvPr id="20486" name="Picture 8"/>
          <p:cNvPicPr>
            <a:picLocks noChangeAspect="1" noChangeArrowheads="1"/>
          </p:cNvPicPr>
          <p:nvPr/>
        </p:nvPicPr>
        <p:blipFill>
          <a:blip r:embed="rId6" cstate="print"/>
          <a:srcRect/>
          <a:stretch>
            <a:fillRect/>
          </a:stretch>
        </p:blipFill>
        <p:spPr bwMode="auto">
          <a:xfrm>
            <a:off x="6149975" y="2743200"/>
            <a:ext cx="2003425" cy="2514600"/>
          </a:xfrm>
          <a:prstGeom prst="rect">
            <a:avLst/>
          </a:prstGeom>
          <a:noFill/>
          <a:ln w="9525">
            <a:noFill/>
            <a:miter lim="800000"/>
            <a:headEnd/>
            <a:tailEnd/>
          </a:ln>
        </p:spPr>
      </p:pic>
      <p:pic>
        <p:nvPicPr>
          <p:cNvPr id="20487" name="Picture 10"/>
          <p:cNvPicPr>
            <a:picLocks noChangeAspect="1" noChangeArrowheads="1"/>
          </p:cNvPicPr>
          <p:nvPr/>
        </p:nvPicPr>
        <p:blipFill>
          <a:blip r:embed="rId7" cstate="print"/>
          <a:srcRect/>
          <a:stretch>
            <a:fillRect/>
          </a:stretch>
        </p:blipFill>
        <p:spPr bwMode="auto">
          <a:xfrm>
            <a:off x="2590800" y="3824288"/>
            <a:ext cx="579438" cy="366712"/>
          </a:xfrm>
          <a:prstGeom prst="rect">
            <a:avLst/>
          </a:prstGeom>
          <a:noFill/>
          <a:ln w="9525">
            <a:noFill/>
            <a:miter lim="800000"/>
            <a:headEnd/>
            <a:tailEnd/>
          </a:ln>
        </p:spPr>
      </p:pic>
      <p:pic>
        <p:nvPicPr>
          <p:cNvPr id="20488" name="Picture 10"/>
          <p:cNvPicPr>
            <a:picLocks noChangeAspect="1" noChangeArrowheads="1"/>
          </p:cNvPicPr>
          <p:nvPr/>
        </p:nvPicPr>
        <p:blipFill>
          <a:blip r:embed="rId7" cstate="print"/>
          <a:srcRect/>
          <a:stretch>
            <a:fillRect/>
          </a:stretch>
        </p:blipFill>
        <p:spPr bwMode="auto">
          <a:xfrm>
            <a:off x="5440363" y="3810000"/>
            <a:ext cx="579437" cy="366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p:spPr>
        <p:txBody>
          <a:bodyPr wrap="none" anchor="ctr"/>
          <a:lstStyle/>
          <a:p>
            <a:pPr eaLnBrk="1" hangingPunct="1"/>
            <a:endParaRPr lang="en-US" altLang="en-US">
              <a:latin typeface="+mj-lt"/>
            </a:endParaRPr>
          </a:p>
        </p:txBody>
      </p:sp>
      <p:sp>
        <p:nvSpPr>
          <p:cNvPr id="7171" name="Rectangle 56"/>
          <p:cNvSpPr>
            <a:spLocks noChangeArrowheads="1"/>
          </p:cNvSpPr>
          <p:nvPr/>
        </p:nvSpPr>
        <p:spPr bwMode="auto">
          <a:xfrm>
            <a:off x="1339850" y="5697536"/>
            <a:ext cx="1889125" cy="931864"/>
          </a:xfrm>
          <a:prstGeom prst="rect">
            <a:avLst/>
          </a:prstGeom>
          <a:solidFill>
            <a:srgbClr val="FFFF00">
              <a:alpha val="39999"/>
            </a:srgbClr>
          </a:solidFill>
          <a:ln w="9525">
            <a:solidFill>
              <a:schemeClr val="tx1"/>
            </a:solidFill>
            <a:miter lim="800000"/>
            <a:headEnd/>
            <a:tailEnd/>
          </a:ln>
          <a:effectLst/>
        </p:spPr>
        <p:txBody>
          <a:bodyPr wrap="none" anchor="ctr"/>
          <a:lstStyle/>
          <a:p>
            <a:pPr eaLnBrk="1" hangingPunct="1"/>
            <a:endParaRPr lang="en-US" altLang="en-US">
              <a:latin typeface="+mj-lt"/>
            </a:endParaRPr>
          </a:p>
        </p:txBody>
      </p:sp>
      <p:grpSp>
        <p:nvGrpSpPr>
          <p:cNvPr id="3" name="Group 10"/>
          <p:cNvGrpSpPr>
            <a:grpSpLocks/>
          </p:cNvGrpSpPr>
          <p:nvPr/>
        </p:nvGrpSpPr>
        <p:grpSpPr bwMode="auto">
          <a:xfrm>
            <a:off x="28575" y="76200"/>
            <a:ext cx="9072563" cy="6489700"/>
            <a:chOff x="70660" y="99352"/>
            <a:chExt cx="8914847" cy="5975296"/>
          </a:xfrm>
        </p:grpSpPr>
        <p:sp>
          <p:nvSpPr>
            <p:cNvPr id="12" name="Oval 11"/>
            <p:cNvSpPr/>
            <p:nvPr/>
          </p:nvSpPr>
          <p:spPr>
            <a:xfrm>
              <a:off x="3908022" y="1961516"/>
              <a:ext cx="1524026" cy="989549"/>
            </a:xfrm>
            <a:prstGeom prst="ellipse">
              <a:avLst/>
            </a:prstGeom>
          </p:spPr>
          <p:style>
            <a:lnRef idx="1">
              <a:schemeClr val="accent4"/>
            </a:lnRef>
            <a:fillRef idx="2">
              <a:schemeClr val="accent4"/>
            </a:fillRef>
            <a:effectRef idx="1">
              <a:schemeClr val="accent4"/>
            </a:effectRef>
            <a:fontRef idx="minor">
              <a:schemeClr val="dk1"/>
            </a:fontRef>
          </p:style>
          <p:txBody>
            <a:bodyPr lIns="0" tIns="0" rIns="0" bIns="0" anchor="ctr"/>
            <a:lstStyle/>
            <a:p>
              <a:pPr algn="ctr" eaLnBrk="1" hangingPunct="1">
                <a:defRPr/>
              </a:pPr>
              <a:r>
                <a:rPr lang="en-US" b="1" dirty="0">
                  <a:latin typeface="+mj-lt"/>
                </a:rPr>
                <a:t>Motivation</a:t>
              </a:r>
              <a:r>
                <a:rPr lang="en-US" dirty="0">
                  <a:latin typeface="+mj-lt"/>
                </a:rPr>
                <a:t> </a:t>
              </a:r>
              <a:r>
                <a:rPr lang="en-US" b="1" dirty="0">
                  <a:latin typeface="+mj-lt"/>
                </a:rPr>
                <a:t>&amp;</a:t>
              </a:r>
              <a:r>
                <a:rPr lang="en-US" dirty="0">
                  <a:latin typeface="+mj-lt"/>
                </a:rPr>
                <a:t> </a:t>
              </a:r>
              <a:r>
                <a:rPr lang="en-US" b="1" dirty="0">
                  <a:latin typeface="+mj-lt"/>
                </a:rPr>
                <a:t>Emotion</a:t>
              </a:r>
            </a:p>
          </p:txBody>
        </p:sp>
        <p:sp>
          <p:nvSpPr>
            <p:cNvPr id="13" name="Rounded Rectangle 12"/>
            <p:cNvSpPr/>
            <p:nvPr/>
          </p:nvSpPr>
          <p:spPr>
            <a:xfrm>
              <a:off x="6828160" y="2171996"/>
              <a:ext cx="1294720" cy="533509"/>
            </a:xfrm>
            <a:prstGeom prst="roundRect">
              <a:avLst/>
            </a:prstGeom>
          </p:spPr>
          <p:style>
            <a:lnRef idx="1">
              <a:schemeClr val="accent4"/>
            </a:lnRef>
            <a:fillRef idx="3">
              <a:schemeClr val="accent4"/>
            </a:fillRef>
            <a:effectRef idx="2">
              <a:schemeClr val="accent4"/>
            </a:effectRef>
            <a:fontRef idx="minor">
              <a:schemeClr val="lt1"/>
            </a:fontRef>
          </p:style>
          <p:txBody>
            <a:bodyPr lIns="0" tIns="0" rIns="0" bIns="0" anchor="ctr"/>
            <a:lstStyle/>
            <a:p>
              <a:pPr algn="ctr" eaLnBrk="1" hangingPunct="1">
                <a:defRPr/>
              </a:pPr>
              <a:r>
                <a:rPr lang="en-US" sz="2000" b="1" dirty="0">
                  <a:latin typeface="+mj-lt"/>
                </a:rPr>
                <a:t>Stress</a:t>
              </a:r>
              <a:endParaRPr lang="en-US" b="1" dirty="0">
                <a:latin typeface="+mj-lt"/>
              </a:endParaRPr>
            </a:p>
          </p:txBody>
        </p:sp>
        <p:cxnSp>
          <p:nvCxnSpPr>
            <p:cNvPr id="14" name="Straight Arrow Connector 13"/>
            <p:cNvCxnSpPr>
              <a:stCxn id="12" idx="6"/>
              <a:endCxn id="13" idx="1"/>
            </p:cNvCxnSpPr>
            <p:nvPr/>
          </p:nvCxnSpPr>
          <p:spPr>
            <a:xfrm flipV="1">
              <a:off x="5432048" y="2438020"/>
              <a:ext cx="1396113" cy="19002"/>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5895338" y="1242376"/>
              <a:ext cx="1143410" cy="457502"/>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Sources</a:t>
              </a:r>
            </a:p>
          </p:txBody>
        </p:sp>
        <p:sp>
          <p:nvSpPr>
            <p:cNvPr id="16" name="Rounded Rectangle 15"/>
            <p:cNvSpPr/>
            <p:nvPr/>
          </p:nvSpPr>
          <p:spPr>
            <a:xfrm>
              <a:off x="7792181" y="1220451"/>
              <a:ext cx="1193326" cy="457501"/>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Measures</a:t>
              </a:r>
            </a:p>
          </p:txBody>
        </p:sp>
        <p:sp>
          <p:nvSpPr>
            <p:cNvPr id="17" name="Rounded Rectangle 16"/>
            <p:cNvSpPr/>
            <p:nvPr/>
          </p:nvSpPr>
          <p:spPr>
            <a:xfrm>
              <a:off x="6851559" y="466231"/>
              <a:ext cx="1230763" cy="457501"/>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Theories</a:t>
              </a:r>
            </a:p>
          </p:txBody>
        </p:sp>
        <p:sp>
          <p:nvSpPr>
            <p:cNvPr id="18" name="Rounded Rectangle 17"/>
            <p:cNvSpPr/>
            <p:nvPr/>
          </p:nvSpPr>
          <p:spPr>
            <a:xfrm>
              <a:off x="6246317" y="3084077"/>
              <a:ext cx="990538" cy="457502"/>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Effects</a:t>
              </a:r>
            </a:p>
          </p:txBody>
        </p:sp>
        <p:cxnSp>
          <p:nvCxnSpPr>
            <p:cNvPr id="19" name="Straight Arrow Connector 18"/>
            <p:cNvCxnSpPr>
              <a:stCxn id="13" idx="0"/>
              <a:endCxn id="17" idx="2"/>
            </p:cNvCxnSpPr>
            <p:nvPr/>
          </p:nvCxnSpPr>
          <p:spPr>
            <a:xfrm flipH="1" flipV="1">
              <a:off x="7466161" y="923732"/>
              <a:ext cx="9359" cy="124826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3" idx="0"/>
              <a:endCxn id="16" idx="2"/>
            </p:cNvCxnSpPr>
            <p:nvPr/>
          </p:nvCxnSpPr>
          <p:spPr>
            <a:xfrm flipV="1">
              <a:off x="7475521" y="1677953"/>
              <a:ext cx="914103" cy="49404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7857697" y="3097232"/>
              <a:ext cx="928143" cy="457501"/>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Coping</a:t>
              </a:r>
            </a:p>
          </p:txBody>
        </p:sp>
        <p:cxnSp>
          <p:nvCxnSpPr>
            <p:cNvPr id="22" name="Straight Arrow Connector 21"/>
            <p:cNvCxnSpPr>
              <a:stCxn id="13" idx="2"/>
              <a:endCxn id="21" idx="0"/>
            </p:cNvCxnSpPr>
            <p:nvPr/>
          </p:nvCxnSpPr>
          <p:spPr>
            <a:xfrm>
              <a:off x="7475521" y="2705505"/>
              <a:ext cx="847027" cy="39172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1494852" y="2133993"/>
              <a:ext cx="1294720" cy="571512"/>
            </a:xfrm>
            <a:prstGeom prst="roundRect">
              <a:avLst/>
            </a:prstGeom>
          </p:spPr>
          <p:style>
            <a:lnRef idx="1">
              <a:schemeClr val="accent6"/>
            </a:lnRef>
            <a:fillRef idx="3">
              <a:schemeClr val="accent6"/>
            </a:fillRef>
            <a:effectRef idx="2">
              <a:schemeClr val="accent6"/>
            </a:effectRef>
            <a:fontRef idx="minor">
              <a:schemeClr val="lt1"/>
            </a:fontRef>
          </p:style>
          <p:txBody>
            <a:bodyPr anchor="ctr"/>
            <a:lstStyle/>
            <a:p>
              <a:pPr algn="ctr" eaLnBrk="1" hangingPunct="1">
                <a:defRPr/>
              </a:pPr>
              <a:r>
                <a:rPr lang="en-US" b="1" dirty="0">
                  <a:latin typeface="+mj-lt"/>
                </a:rPr>
                <a:t>Motivation</a:t>
              </a:r>
            </a:p>
          </p:txBody>
        </p:sp>
        <p:sp>
          <p:nvSpPr>
            <p:cNvPr id="24" name="Rounded Rectangle 23"/>
            <p:cNvSpPr/>
            <p:nvPr/>
          </p:nvSpPr>
          <p:spPr>
            <a:xfrm>
              <a:off x="2822329" y="748332"/>
              <a:ext cx="1006138" cy="74398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1400" b="1" dirty="0">
                  <a:latin typeface="+mj-lt"/>
                </a:rPr>
                <a:t>Maslow’s Hierarchy of Needs</a:t>
              </a:r>
            </a:p>
          </p:txBody>
        </p:sp>
        <p:sp>
          <p:nvSpPr>
            <p:cNvPr id="25" name="Rounded Rectangle 24"/>
            <p:cNvSpPr/>
            <p:nvPr/>
          </p:nvSpPr>
          <p:spPr>
            <a:xfrm>
              <a:off x="81580" y="99352"/>
              <a:ext cx="1277560" cy="732296"/>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latin typeface="+mj-lt"/>
                </a:rPr>
                <a:t>Drive Reduction Theory</a:t>
              </a:r>
            </a:p>
          </p:txBody>
        </p:sp>
        <p:sp>
          <p:nvSpPr>
            <p:cNvPr id="26" name="Rounded Rectangle 25"/>
            <p:cNvSpPr/>
            <p:nvPr/>
          </p:nvSpPr>
          <p:spPr>
            <a:xfrm>
              <a:off x="1649282" y="309832"/>
              <a:ext cx="968700" cy="54520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latin typeface="+mj-lt"/>
                </a:rPr>
                <a:t>Arousal Theory</a:t>
              </a:r>
            </a:p>
          </p:txBody>
        </p:sp>
        <p:sp>
          <p:nvSpPr>
            <p:cNvPr id="27" name="Rounded Rectangle 26"/>
            <p:cNvSpPr/>
            <p:nvPr/>
          </p:nvSpPr>
          <p:spPr>
            <a:xfrm>
              <a:off x="70660" y="2063833"/>
              <a:ext cx="1102852" cy="63290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1400" b="1" dirty="0">
                  <a:latin typeface="+mj-lt"/>
                </a:rPr>
                <a:t>Intrinsic/</a:t>
              </a:r>
            </a:p>
            <a:p>
              <a:pPr algn="ctr" eaLnBrk="1" hangingPunct="1">
                <a:defRPr/>
              </a:pPr>
              <a:r>
                <a:rPr lang="en-US" sz="1400" b="1" dirty="0">
                  <a:latin typeface="+mj-lt"/>
                </a:rPr>
                <a:t>Extrinsic Motivation</a:t>
              </a:r>
            </a:p>
          </p:txBody>
        </p:sp>
        <p:cxnSp>
          <p:nvCxnSpPr>
            <p:cNvPr id="28" name="Straight Arrow Connector 27"/>
            <p:cNvCxnSpPr>
              <a:stCxn id="23" idx="0"/>
              <a:endCxn id="26" idx="2"/>
            </p:cNvCxnSpPr>
            <p:nvPr/>
          </p:nvCxnSpPr>
          <p:spPr>
            <a:xfrm flipH="1" flipV="1">
              <a:off x="2132852" y="855034"/>
              <a:ext cx="9359" cy="127895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3" idx="1"/>
              <a:endCxn id="27" idx="3"/>
            </p:cNvCxnSpPr>
            <p:nvPr/>
          </p:nvCxnSpPr>
          <p:spPr>
            <a:xfrm flipH="1" flipV="1">
              <a:off x="1173512" y="2379553"/>
              <a:ext cx="321340" cy="4092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3" idx="0"/>
              <a:endCxn id="24" idx="2"/>
            </p:cNvCxnSpPr>
            <p:nvPr/>
          </p:nvCxnSpPr>
          <p:spPr>
            <a:xfrm flipV="1">
              <a:off x="2142211" y="1492321"/>
              <a:ext cx="1183967" cy="641671"/>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33" idx="0"/>
              <a:endCxn id="25" idx="2"/>
            </p:cNvCxnSpPr>
            <p:nvPr/>
          </p:nvCxnSpPr>
          <p:spPr>
            <a:xfrm flipH="1" flipV="1">
              <a:off x="719580" y="831648"/>
              <a:ext cx="15599" cy="23386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3" idx="0"/>
              <a:endCxn id="33" idx="3"/>
            </p:cNvCxnSpPr>
            <p:nvPr/>
          </p:nvCxnSpPr>
          <p:spPr>
            <a:xfrm flipH="1" flipV="1">
              <a:off x="1251507" y="1360771"/>
              <a:ext cx="890704" cy="773222"/>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218851" y="1065515"/>
              <a:ext cx="1032656" cy="590514"/>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latin typeface="+mj-lt"/>
                </a:rPr>
                <a:t>Human</a:t>
              </a:r>
              <a:r>
                <a:rPr lang="en-US" dirty="0">
                  <a:latin typeface="+mj-lt"/>
                </a:rPr>
                <a:t> </a:t>
              </a:r>
              <a:r>
                <a:rPr lang="en-US" b="1" dirty="0">
                  <a:latin typeface="+mj-lt"/>
                </a:rPr>
                <a:t>Drives</a:t>
              </a:r>
            </a:p>
          </p:txBody>
        </p:sp>
        <p:sp>
          <p:nvSpPr>
            <p:cNvPr id="34" name="Rounded Rectangle 33"/>
            <p:cNvSpPr/>
            <p:nvPr/>
          </p:nvSpPr>
          <p:spPr>
            <a:xfrm>
              <a:off x="3981338" y="3931844"/>
              <a:ext cx="1371154" cy="457502"/>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en-US" b="1" dirty="0">
                  <a:latin typeface="+mj-lt"/>
                </a:rPr>
                <a:t>Theories</a:t>
              </a:r>
              <a:r>
                <a:rPr lang="en-US" dirty="0">
                  <a:latin typeface="+mj-lt"/>
                </a:rPr>
                <a:t> </a:t>
              </a:r>
              <a:r>
                <a:rPr lang="en-US" b="1" dirty="0">
                  <a:latin typeface="+mj-lt"/>
                </a:rPr>
                <a:t>of</a:t>
              </a:r>
              <a:r>
                <a:rPr lang="en-US" dirty="0">
                  <a:latin typeface="+mj-lt"/>
                </a:rPr>
                <a:t> </a:t>
              </a:r>
              <a:r>
                <a:rPr lang="en-US" b="1" dirty="0">
                  <a:latin typeface="+mj-lt"/>
                </a:rPr>
                <a:t>Emotion</a:t>
              </a:r>
            </a:p>
          </p:txBody>
        </p:sp>
        <p:cxnSp>
          <p:nvCxnSpPr>
            <p:cNvPr id="35" name="Straight Arrow Connector 34"/>
            <p:cNvCxnSpPr>
              <a:stCxn id="12" idx="4"/>
              <a:endCxn id="34" idx="0"/>
            </p:cNvCxnSpPr>
            <p:nvPr/>
          </p:nvCxnSpPr>
          <p:spPr>
            <a:xfrm flipH="1">
              <a:off x="4667695" y="2951065"/>
              <a:ext cx="3120" cy="98077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619746" y="4675833"/>
              <a:ext cx="1662857" cy="39903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a:latin typeface="+mj-lt"/>
                </a:rPr>
                <a:t>James-Lange </a:t>
              </a:r>
            </a:p>
          </p:txBody>
        </p:sp>
        <p:sp>
          <p:nvSpPr>
            <p:cNvPr id="37" name="Rounded Rectangle 36"/>
            <p:cNvSpPr/>
            <p:nvPr/>
          </p:nvSpPr>
          <p:spPr>
            <a:xfrm>
              <a:off x="5764307" y="4860003"/>
              <a:ext cx="1372715" cy="60951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a:latin typeface="+mj-lt"/>
                </a:rPr>
                <a:t>Cognitive</a:t>
              </a:r>
              <a:r>
                <a:rPr lang="en-US" dirty="0">
                  <a:latin typeface="+mj-lt"/>
                </a:rPr>
                <a:t> </a:t>
              </a:r>
              <a:r>
                <a:rPr lang="en-US" b="1" dirty="0">
                  <a:latin typeface="+mj-lt"/>
                </a:rPr>
                <a:t>Appraisal</a:t>
              </a:r>
              <a:r>
                <a:rPr lang="en-US" dirty="0">
                  <a:latin typeface="+mj-lt"/>
                </a:rPr>
                <a:t> </a:t>
              </a:r>
            </a:p>
          </p:txBody>
        </p:sp>
        <p:sp>
          <p:nvSpPr>
            <p:cNvPr id="38" name="Rounded Rectangle 37"/>
            <p:cNvSpPr/>
            <p:nvPr/>
          </p:nvSpPr>
          <p:spPr>
            <a:xfrm>
              <a:off x="4010975" y="5472441"/>
              <a:ext cx="1358676" cy="602207"/>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err="1">
                  <a:latin typeface="+mj-lt"/>
                </a:rPr>
                <a:t>Schachter</a:t>
              </a:r>
              <a:r>
                <a:rPr lang="en-US" dirty="0">
                  <a:latin typeface="+mj-lt"/>
                </a:rPr>
                <a:t> </a:t>
              </a:r>
              <a:r>
                <a:rPr lang="en-US" b="1" dirty="0">
                  <a:latin typeface="+mj-lt"/>
                </a:rPr>
                <a:t>two-factor</a:t>
              </a:r>
            </a:p>
          </p:txBody>
        </p:sp>
        <p:sp>
          <p:nvSpPr>
            <p:cNvPr id="39" name="Rounded Rectangle 38"/>
            <p:cNvSpPr/>
            <p:nvPr/>
          </p:nvSpPr>
          <p:spPr>
            <a:xfrm>
              <a:off x="1536969" y="5430053"/>
              <a:ext cx="1491267" cy="533508"/>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a:latin typeface="+mj-lt"/>
                </a:rPr>
                <a:t>Cannon-Bard</a:t>
              </a:r>
              <a:r>
                <a:rPr lang="en-US" dirty="0">
                  <a:latin typeface="+mj-lt"/>
                </a:rPr>
                <a:t> </a:t>
              </a:r>
            </a:p>
          </p:txBody>
        </p:sp>
        <p:sp>
          <p:nvSpPr>
            <p:cNvPr id="40" name="Rounded Rectangle 39"/>
            <p:cNvSpPr/>
            <p:nvPr/>
          </p:nvSpPr>
          <p:spPr>
            <a:xfrm>
              <a:off x="6723647" y="3933306"/>
              <a:ext cx="1449150" cy="49550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a:latin typeface="+mj-lt"/>
                </a:rPr>
                <a:t>Opponent Process</a:t>
              </a:r>
            </a:p>
          </p:txBody>
        </p:sp>
        <p:cxnSp>
          <p:nvCxnSpPr>
            <p:cNvPr id="41" name="Straight Arrow Connector 40"/>
            <p:cNvCxnSpPr>
              <a:stCxn id="34" idx="2"/>
              <a:endCxn id="36" idx="0"/>
            </p:cNvCxnSpPr>
            <p:nvPr/>
          </p:nvCxnSpPr>
          <p:spPr>
            <a:xfrm flipH="1">
              <a:off x="1451175" y="4389346"/>
              <a:ext cx="3216520" cy="28648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4" idx="2"/>
              <a:endCxn id="37" idx="0"/>
            </p:cNvCxnSpPr>
            <p:nvPr/>
          </p:nvCxnSpPr>
          <p:spPr>
            <a:xfrm>
              <a:off x="4667695" y="4389346"/>
              <a:ext cx="1782969" cy="47065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4" idx="2"/>
              <a:endCxn id="38" idx="0"/>
            </p:cNvCxnSpPr>
            <p:nvPr/>
          </p:nvCxnSpPr>
          <p:spPr>
            <a:xfrm>
              <a:off x="4667695" y="4389346"/>
              <a:ext cx="23398" cy="108309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4" idx="2"/>
              <a:endCxn id="39" idx="0"/>
            </p:cNvCxnSpPr>
            <p:nvPr/>
          </p:nvCxnSpPr>
          <p:spPr>
            <a:xfrm flipH="1">
              <a:off x="2282603" y="4389346"/>
              <a:ext cx="2385092" cy="104070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34" idx="3"/>
              <a:endCxn id="40" idx="1"/>
            </p:cNvCxnSpPr>
            <p:nvPr/>
          </p:nvCxnSpPr>
          <p:spPr>
            <a:xfrm>
              <a:off x="5352492" y="4159864"/>
              <a:ext cx="1371155" cy="2046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13" idx="0"/>
              <a:endCxn id="15" idx="2"/>
            </p:cNvCxnSpPr>
            <p:nvPr/>
          </p:nvCxnSpPr>
          <p:spPr>
            <a:xfrm flipH="1" flipV="1">
              <a:off x="6466263" y="1699878"/>
              <a:ext cx="1009258" cy="47211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3" idx="2"/>
              <a:endCxn id="18" idx="0"/>
            </p:cNvCxnSpPr>
            <p:nvPr/>
          </p:nvCxnSpPr>
          <p:spPr>
            <a:xfrm flipH="1">
              <a:off x="6742366" y="2705505"/>
              <a:ext cx="733154" cy="378571"/>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grpSp>
      <p:cxnSp>
        <p:nvCxnSpPr>
          <p:cNvPr id="136" name="Straight Arrow Connector 135"/>
          <p:cNvCxnSpPr>
            <a:stCxn id="12" idx="2"/>
            <a:endCxn id="23" idx="3"/>
          </p:cNvCxnSpPr>
          <p:nvPr/>
        </p:nvCxnSpPr>
        <p:spPr bwMode="auto">
          <a:xfrm flipH="1" flipV="1">
            <a:off x="2795588" y="2595563"/>
            <a:ext cx="1138237" cy="4127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a:stCxn id="23" idx="2"/>
            <a:endCxn id="170" idx="0"/>
          </p:cNvCxnSpPr>
          <p:nvPr/>
        </p:nvCxnSpPr>
        <p:spPr bwMode="auto">
          <a:xfrm>
            <a:off x="2136775" y="2906713"/>
            <a:ext cx="11113" cy="46513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70" name="Rounded Rectangle 169"/>
          <p:cNvSpPr/>
          <p:nvPr/>
        </p:nvSpPr>
        <p:spPr bwMode="auto">
          <a:xfrm>
            <a:off x="1066800" y="3371850"/>
            <a:ext cx="2162175" cy="59372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1400" b="1" dirty="0">
                <a:latin typeface="+mj-lt"/>
              </a:rPr>
              <a:t>Explain complex motives</a:t>
            </a:r>
            <a:r>
              <a:rPr lang="en-US" b="1" dirty="0">
                <a:latin typeface="+mj-lt"/>
              </a:rPr>
              <a:t> </a:t>
            </a:r>
            <a:r>
              <a:rPr lang="en-US" sz="1200" b="1" dirty="0">
                <a:latin typeface="+mj-lt"/>
              </a:rPr>
              <a:t>(eating, aggression, achievement and sex)</a:t>
            </a:r>
            <a:endParaRPr lang="en-US" b="1" dirty="0">
              <a:latin typeface="+mj-lt"/>
            </a:endParaRPr>
          </a:p>
        </p:txBody>
      </p:sp>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1202">
            <a:off x="426969" y="5860656"/>
            <a:ext cx="963825" cy="986441"/>
          </a:xfrm>
          <a:prstGeom prst="ellipse">
            <a:avLst/>
          </a:prstGeom>
        </p:spPr>
      </p:pic>
      <p:sp>
        <p:nvSpPr>
          <p:cNvPr id="51" name="AutoShape 55"/>
          <p:cNvSpPr>
            <a:spLocks noChangeArrowheads="1"/>
          </p:cNvSpPr>
          <p:nvPr/>
        </p:nvSpPr>
        <p:spPr bwMode="auto">
          <a:xfrm>
            <a:off x="-52387" y="5048250"/>
            <a:ext cx="990600" cy="609600"/>
          </a:xfrm>
          <a:prstGeom prst="wedgeRoundRectCallout">
            <a:avLst>
              <a:gd name="adj1" fmla="val 49869"/>
              <a:gd name="adj2" fmla="val 93654"/>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Franklin Gothic Medium" panose="020B0603020102020204" pitchFamily="34" charset="0"/>
              </a:rPr>
              <a:t>We are here</a:t>
            </a:r>
          </a:p>
        </p:txBody>
      </p:sp>
    </p:spTree>
    <p:extLst>
      <p:ext uri="{BB962C8B-B14F-4D97-AF65-F5344CB8AC3E}">
        <p14:creationId xmlns:p14="http://schemas.microsoft.com/office/powerpoint/2010/main" val="17482970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81000" y="228600"/>
            <a:ext cx="7772400" cy="1143000"/>
          </a:xfrm>
        </p:spPr>
        <p:txBody>
          <a:bodyPr>
            <a:normAutofit/>
          </a:bodyPr>
          <a:lstStyle/>
          <a:p>
            <a:r>
              <a:rPr lang="en-US" dirty="0" smtClean="0">
                <a:cs typeface="Arial" charset="0"/>
              </a:rPr>
              <a:t>CANNON-BARD THEORY</a:t>
            </a:r>
            <a:endParaRPr lang="en-US" altLang="en-US" dirty="0" smtClean="0">
              <a:solidFill>
                <a:schemeClr val="tx1"/>
              </a:solidFill>
            </a:endParaRPr>
          </a:p>
        </p:txBody>
      </p:sp>
      <p:sp>
        <p:nvSpPr>
          <p:cNvPr id="46083" name="Rectangle 3"/>
          <p:cNvSpPr>
            <a:spLocks noGrp="1" noChangeArrowheads="1"/>
          </p:cNvSpPr>
          <p:nvPr>
            <p:ph type="body" sz="half" idx="1"/>
          </p:nvPr>
        </p:nvSpPr>
        <p:spPr>
          <a:xfrm>
            <a:off x="381000" y="2057400"/>
            <a:ext cx="3810000" cy="4419600"/>
          </a:xfrm>
        </p:spPr>
        <p:txBody>
          <a:bodyPr/>
          <a:lstStyle/>
          <a:p>
            <a:pPr marL="0" indent="0" algn="ctr">
              <a:buFont typeface="Wingdings" panose="05000000000000000000" pitchFamily="2" charset="2"/>
              <a:buNone/>
            </a:pPr>
            <a:r>
              <a:rPr lang="en-US" altLang="en-US" sz="2800" dirty="0" smtClean="0">
                <a:latin typeface="+mj-lt"/>
              </a:rPr>
              <a:t>Walter Cannon and Phillip Bard questioned the James-Lange Theory and proposed that an emotion-triggering stimulus and the body's arousal take place simultaneously.</a:t>
            </a:r>
          </a:p>
        </p:txBody>
      </p:sp>
      <p:pic>
        <p:nvPicPr>
          <p:cNvPr id="46084" name="Picture 4" descr="figure-37-01-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257800" y="1930400"/>
            <a:ext cx="282575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029209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0" y="274638"/>
            <a:ext cx="9144000" cy="1143000"/>
          </a:xfrm>
        </p:spPr>
        <p:txBody>
          <a:bodyPr>
            <a:normAutofit/>
          </a:bodyPr>
          <a:lstStyle/>
          <a:p>
            <a:r>
              <a:rPr lang="en-US" sz="4400" dirty="0" smtClean="0">
                <a:cs typeface="Arial" charset="0"/>
              </a:rPr>
              <a:t>THEORIES OF EMOTION</a:t>
            </a:r>
            <a:endParaRPr lang="en-US" sz="4000" i="1" dirty="0" smtClean="0">
              <a:cs typeface="Arial" charset="0"/>
            </a:endParaRPr>
          </a:p>
        </p:txBody>
      </p:sp>
      <p:sp>
        <p:nvSpPr>
          <p:cNvPr id="21507" name="Content Placeholder 2"/>
          <p:cNvSpPr>
            <a:spLocks noGrp="1"/>
          </p:cNvSpPr>
          <p:nvPr>
            <p:ph idx="1"/>
          </p:nvPr>
        </p:nvSpPr>
        <p:spPr/>
        <p:txBody>
          <a:bodyPr/>
          <a:lstStyle/>
          <a:p>
            <a:pPr eaLnBrk="1" hangingPunct="1"/>
            <a:r>
              <a:rPr lang="en-US" sz="4000" smtClean="0">
                <a:latin typeface="+mj-lt"/>
                <a:cs typeface="Arial" charset="0"/>
                <a:hlinkClick r:id="rId3" action="ppaction://hlinksldjump"/>
              </a:rPr>
              <a:t>Cannon-Bard theory</a:t>
            </a:r>
            <a:endParaRPr lang="en-US" smtClean="0">
              <a:latin typeface="+mj-lt"/>
              <a:cs typeface="Arial" charset="0"/>
            </a:endParaRPr>
          </a:p>
        </p:txBody>
      </p:sp>
      <p:pic>
        <p:nvPicPr>
          <p:cNvPr id="21508" name="Picture 6"/>
          <p:cNvPicPr>
            <a:picLocks noChangeAspect="1" noChangeArrowheads="1"/>
          </p:cNvPicPr>
          <p:nvPr/>
        </p:nvPicPr>
        <p:blipFill>
          <a:blip r:embed="rId4" cstate="print"/>
          <a:srcRect/>
          <a:stretch>
            <a:fillRect/>
          </a:stretch>
        </p:blipFill>
        <p:spPr bwMode="auto">
          <a:xfrm>
            <a:off x="685800" y="2590800"/>
            <a:ext cx="2278063" cy="3019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0" y="274638"/>
            <a:ext cx="9144000" cy="1143000"/>
          </a:xfrm>
        </p:spPr>
        <p:txBody>
          <a:bodyPr>
            <a:normAutofit/>
          </a:bodyPr>
          <a:lstStyle/>
          <a:p>
            <a:r>
              <a:rPr lang="en-US" sz="4400" dirty="0" smtClean="0">
                <a:cs typeface="Arial" charset="0"/>
              </a:rPr>
              <a:t>THEORIES OF EMOTION</a:t>
            </a:r>
            <a:endParaRPr lang="en-US" sz="4000" i="1" dirty="0" smtClean="0">
              <a:cs typeface="Arial" charset="0"/>
            </a:endParaRPr>
          </a:p>
        </p:txBody>
      </p:sp>
      <p:sp>
        <p:nvSpPr>
          <p:cNvPr id="22531" name="Content Placeholder 2"/>
          <p:cNvSpPr>
            <a:spLocks noGrp="1"/>
          </p:cNvSpPr>
          <p:nvPr>
            <p:ph idx="1"/>
          </p:nvPr>
        </p:nvSpPr>
        <p:spPr/>
        <p:txBody>
          <a:bodyPr/>
          <a:lstStyle/>
          <a:p>
            <a:pPr eaLnBrk="1" hangingPunct="1"/>
            <a:r>
              <a:rPr lang="en-US" sz="4000" smtClean="0">
                <a:latin typeface="+mj-lt"/>
                <a:cs typeface="Arial" charset="0"/>
                <a:hlinkClick r:id="rId3" action="ppaction://hlinksldjump"/>
              </a:rPr>
              <a:t>Cannon-Bard theory</a:t>
            </a:r>
            <a:endParaRPr lang="en-US" smtClean="0">
              <a:latin typeface="+mj-lt"/>
              <a:cs typeface="Arial" charset="0"/>
            </a:endParaRPr>
          </a:p>
        </p:txBody>
      </p:sp>
      <p:pic>
        <p:nvPicPr>
          <p:cNvPr id="22532" name="Picture 6"/>
          <p:cNvPicPr>
            <a:picLocks noChangeAspect="1" noChangeArrowheads="1"/>
          </p:cNvPicPr>
          <p:nvPr/>
        </p:nvPicPr>
        <p:blipFill>
          <a:blip r:embed="rId4" cstate="print"/>
          <a:srcRect/>
          <a:stretch>
            <a:fillRect/>
          </a:stretch>
        </p:blipFill>
        <p:spPr bwMode="auto">
          <a:xfrm>
            <a:off x="685800" y="2590800"/>
            <a:ext cx="2278063" cy="3019425"/>
          </a:xfrm>
          <a:prstGeom prst="rect">
            <a:avLst/>
          </a:prstGeom>
          <a:noFill/>
          <a:ln w="9525">
            <a:noFill/>
            <a:miter lim="800000"/>
            <a:headEnd/>
            <a:tailEnd/>
          </a:ln>
        </p:spPr>
      </p:pic>
      <p:pic>
        <p:nvPicPr>
          <p:cNvPr id="22533" name="Picture 7"/>
          <p:cNvPicPr>
            <a:picLocks noChangeAspect="1" noChangeArrowheads="1"/>
          </p:cNvPicPr>
          <p:nvPr/>
        </p:nvPicPr>
        <p:blipFill>
          <a:blip r:embed="rId5" cstate="print"/>
          <a:srcRect/>
          <a:stretch>
            <a:fillRect/>
          </a:stretch>
        </p:blipFill>
        <p:spPr bwMode="auto">
          <a:xfrm>
            <a:off x="6694488" y="4343400"/>
            <a:ext cx="1992312" cy="2438400"/>
          </a:xfrm>
          <a:prstGeom prst="rect">
            <a:avLst/>
          </a:prstGeom>
          <a:noFill/>
          <a:ln w="9525">
            <a:noFill/>
            <a:miter lim="800000"/>
            <a:headEnd/>
            <a:tailEnd/>
          </a:ln>
        </p:spPr>
      </p:pic>
      <p:pic>
        <p:nvPicPr>
          <p:cNvPr id="22534" name="Picture 8"/>
          <p:cNvPicPr>
            <a:picLocks noChangeAspect="1" noChangeArrowheads="1"/>
          </p:cNvPicPr>
          <p:nvPr/>
        </p:nvPicPr>
        <p:blipFill>
          <a:blip r:embed="rId6" cstate="print"/>
          <a:srcRect/>
          <a:stretch>
            <a:fillRect/>
          </a:stretch>
        </p:blipFill>
        <p:spPr bwMode="auto">
          <a:xfrm>
            <a:off x="6697663" y="1314450"/>
            <a:ext cx="1989137" cy="2495550"/>
          </a:xfrm>
          <a:prstGeom prst="rect">
            <a:avLst/>
          </a:prstGeom>
          <a:noFill/>
          <a:ln w="9525">
            <a:noFill/>
            <a:miter lim="800000"/>
            <a:headEnd/>
            <a:tailEnd/>
          </a:ln>
        </p:spPr>
      </p:pic>
      <p:pic>
        <p:nvPicPr>
          <p:cNvPr id="22535" name="Picture 4"/>
          <p:cNvPicPr>
            <a:picLocks noChangeAspect="1" noChangeArrowheads="1"/>
          </p:cNvPicPr>
          <p:nvPr/>
        </p:nvPicPr>
        <p:blipFill>
          <a:blip r:embed="rId7" cstate="print"/>
          <a:srcRect/>
          <a:stretch>
            <a:fillRect/>
          </a:stretch>
        </p:blipFill>
        <p:spPr bwMode="auto">
          <a:xfrm>
            <a:off x="3124200" y="4419600"/>
            <a:ext cx="3417888" cy="1219200"/>
          </a:xfrm>
          <a:prstGeom prst="rect">
            <a:avLst/>
          </a:prstGeom>
          <a:noFill/>
          <a:ln w="9525">
            <a:noFill/>
            <a:miter lim="800000"/>
            <a:headEnd/>
            <a:tailEnd/>
          </a:ln>
        </p:spPr>
      </p:pic>
      <p:pic>
        <p:nvPicPr>
          <p:cNvPr id="22536" name="Picture 5"/>
          <p:cNvPicPr>
            <a:picLocks noChangeAspect="1" noChangeArrowheads="1"/>
          </p:cNvPicPr>
          <p:nvPr/>
        </p:nvPicPr>
        <p:blipFill>
          <a:blip r:embed="rId8" cstate="print"/>
          <a:srcRect/>
          <a:stretch>
            <a:fillRect/>
          </a:stretch>
        </p:blipFill>
        <p:spPr bwMode="auto">
          <a:xfrm>
            <a:off x="3124200" y="2590800"/>
            <a:ext cx="3429000" cy="1223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p:spPr>
        <p:txBody>
          <a:bodyPr wrap="none" anchor="ctr"/>
          <a:lstStyle/>
          <a:p>
            <a:pPr eaLnBrk="1" hangingPunct="1"/>
            <a:endParaRPr lang="en-US" altLang="en-US">
              <a:latin typeface="+mj-lt"/>
            </a:endParaRPr>
          </a:p>
        </p:txBody>
      </p:sp>
      <p:sp>
        <p:nvSpPr>
          <p:cNvPr id="7171" name="Rectangle 56"/>
          <p:cNvSpPr>
            <a:spLocks noChangeArrowheads="1"/>
          </p:cNvSpPr>
          <p:nvPr/>
        </p:nvSpPr>
        <p:spPr bwMode="auto">
          <a:xfrm>
            <a:off x="3852862" y="5657851"/>
            <a:ext cx="1700213" cy="1149350"/>
          </a:xfrm>
          <a:prstGeom prst="rect">
            <a:avLst/>
          </a:prstGeom>
          <a:solidFill>
            <a:srgbClr val="FFFF00">
              <a:alpha val="39999"/>
            </a:srgbClr>
          </a:solidFill>
          <a:ln w="9525">
            <a:solidFill>
              <a:schemeClr val="tx1"/>
            </a:solidFill>
            <a:miter lim="800000"/>
            <a:headEnd/>
            <a:tailEnd/>
          </a:ln>
          <a:effectLst/>
        </p:spPr>
        <p:txBody>
          <a:bodyPr wrap="none" anchor="ctr"/>
          <a:lstStyle/>
          <a:p>
            <a:pPr eaLnBrk="1" hangingPunct="1"/>
            <a:endParaRPr lang="en-US" altLang="en-US">
              <a:latin typeface="+mj-lt"/>
            </a:endParaRPr>
          </a:p>
        </p:txBody>
      </p:sp>
      <p:grpSp>
        <p:nvGrpSpPr>
          <p:cNvPr id="3" name="Group 10"/>
          <p:cNvGrpSpPr>
            <a:grpSpLocks/>
          </p:cNvGrpSpPr>
          <p:nvPr/>
        </p:nvGrpSpPr>
        <p:grpSpPr bwMode="auto">
          <a:xfrm>
            <a:off x="28575" y="76200"/>
            <a:ext cx="9072563" cy="6489700"/>
            <a:chOff x="70660" y="99352"/>
            <a:chExt cx="8914847" cy="5975296"/>
          </a:xfrm>
        </p:grpSpPr>
        <p:sp>
          <p:nvSpPr>
            <p:cNvPr id="12" name="Oval 11"/>
            <p:cNvSpPr/>
            <p:nvPr/>
          </p:nvSpPr>
          <p:spPr>
            <a:xfrm>
              <a:off x="3908022" y="1961516"/>
              <a:ext cx="1524026" cy="989549"/>
            </a:xfrm>
            <a:prstGeom prst="ellipse">
              <a:avLst/>
            </a:prstGeom>
          </p:spPr>
          <p:style>
            <a:lnRef idx="1">
              <a:schemeClr val="accent4"/>
            </a:lnRef>
            <a:fillRef idx="2">
              <a:schemeClr val="accent4"/>
            </a:fillRef>
            <a:effectRef idx="1">
              <a:schemeClr val="accent4"/>
            </a:effectRef>
            <a:fontRef idx="minor">
              <a:schemeClr val="dk1"/>
            </a:fontRef>
          </p:style>
          <p:txBody>
            <a:bodyPr lIns="0" tIns="0" rIns="0" bIns="0" anchor="ctr"/>
            <a:lstStyle/>
            <a:p>
              <a:pPr algn="ctr" eaLnBrk="1" hangingPunct="1">
                <a:defRPr/>
              </a:pPr>
              <a:r>
                <a:rPr lang="en-US" b="1" dirty="0">
                  <a:latin typeface="+mj-lt"/>
                </a:rPr>
                <a:t>Motivation</a:t>
              </a:r>
              <a:r>
                <a:rPr lang="en-US" dirty="0">
                  <a:latin typeface="+mj-lt"/>
                </a:rPr>
                <a:t> </a:t>
              </a:r>
              <a:r>
                <a:rPr lang="en-US" b="1" dirty="0">
                  <a:latin typeface="+mj-lt"/>
                </a:rPr>
                <a:t>&amp;</a:t>
              </a:r>
              <a:r>
                <a:rPr lang="en-US" dirty="0">
                  <a:latin typeface="+mj-lt"/>
                </a:rPr>
                <a:t> </a:t>
              </a:r>
              <a:r>
                <a:rPr lang="en-US" b="1" dirty="0">
                  <a:latin typeface="+mj-lt"/>
                </a:rPr>
                <a:t>Emotion</a:t>
              </a:r>
            </a:p>
          </p:txBody>
        </p:sp>
        <p:sp>
          <p:nvSpPr>
            <p:cNvPr id="13" name="Rounded Rectangle 12"/>
            <p:cNvSpPr/>
            <p:nvPr/>
          </p:nvSpPr>
          <p:spPr>
            <a:xfrm>
              <a:off x="6828160" y="2171996"/>
              <a:ext cx="1294720" cy="533509"/>
            </a:xfrm>
            <a:prstGeom prst="roundRect">
              <a:avLst/>
            </a:prstGeom>
          </p:spPr>
          <p:style>
            <a:lnRef idx="1">
              <a:schemeClr val="accent4"/>
            </a:lnRef>
            <a:fillRef idx="3">
              <a:schemeClr val="accent4"/>
            </a:fillRef>
            <a:effectRef idx="2">
              <a:schemeClr val="accent4"/>
            </a:effectRef>
            <a:fontRef idx="minor">
              <a:schemeClr val="lt1"/>
            </a:fontRef>
          </p:style>
          <p:txBody>
            <a:bodyPr lIns="0" tIns="0" rIns="0" bIns="0" anchor="ctr"/>
            <a:lstStyle/>
            <a:p>
              <a:pPr algn="ctr" eaLnBrk="1" hangingPunct="1">
                <a:defRPr/>
              </a:pPr>
              <a:r>
                <a:rPr lang="en-US" sz="2000" b="1" dirty="0">
                  <a:latin typeface="+mj-lt"/>
                </a:rPr>
                <a:t>Stress</a:t>
              </a:r>
              <a:endParaRPr lang="en-US" b="1" dirty="0">
                <a:latin typeface="+mj-lt"/>
              </a:endParaRPr>
            </a:p>
          </p:txBody>
        </p:sp>
        <p:cxnSp>
          <p:nvCxnSpPr>
            <p:cNvPr id="14" name="Straight Arrow Connector 13"/>
            <p:cNvCxnSpPr>
              <a:stCxn id="12" idx="6"/>
              <a:endCxn id="13" idx="1"/>
            </p:cNvCxnSpPr>
            <p:nvPr/>
          </p:nvCxnSpPr>
          <p:spPr>
            <a:xfrm flipV="1">
              <a:off x="5432048" y="2438020"/>
              <a:ext cx="1396113" cy="19002"/>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5895338" y="1242376"/>
              <a:ext cx="1143410" cy="457502"/>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Sources</a:t>
              </a:r>
            </a:p>
          </p:txBody>
        </p:sp>
        <p:sp>
          <p:nvSpPr>
            <p:cNvPr id="16" name="Rounded Rectangle 15"/>
            <p:cNvSpPr/>
            <p:nvPr/>
          </p:nvSpPr>
          <p:spPr>
            <a:xfrm>
              <a:off x="7792181" y="1220451"/>
              <a:ext cx="1193326" cy="457501"/>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Measures</a:t>
              </a:r>
            </a:p>
          </p:txBody>
        </p:sp>
        <p:sp>
          <p:nvSpPr>
            <p:cNvPr id="17" name="Rounded Rectangle 16"/>
            <p:cNvSpPr/>
            <p:nvPr/>
          </p:nvSpPr>
          <p:spPr>
            <a:xfrm>
              <a:off x="6851559" y="466231"/>
              <a:ext cx="1230763" cy="457501"/>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Theories</a:t>
              </a:r>
            </a:p>
          </p:txBody>
        </p:sp>
        <p:sp>
          <p:nvSpPr>
            <p:cNvPr id="18" name="Rounded Rectangle 17"/>
            <p:cNvSpPr/>
            <p:nvPr/>
          </p:nvSpPr>
          <p:spPr>
            <a:xfrm>
              <a:off x="6246317" y="3084077"/>
              <a:ext cx="990538" cy="457502"/>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Effects</a:t>
              </a:r>
            </a:p>
          </p:txBody>
        </p:sp>
        <p:cxnSp>
          <p:nvCxnSpPr>
            <p:cNvPr id="19" name="Straight Arrow Connector 18"/>
            <p:cNvCxnSpPr>
              <a:stCxn id="13" idx="0"/>
              <a:endCxn id="17" idx="2"/>
            </p:cNvCxnSpPr>
            <p:nvPr/>
          </p:nvCxnSpPr>
          <p:spPr>
            <a:xfrm flipH="1" flipV="1">
              <a:off x="7466161" y="923732"/>
              <a:ext cx="9359" cy="124826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3" idx="0"/>
              <a:endCxn id="16" idx="2"/>
            </p:cNvCxnSpPr>
            <p:nvPr/>
          </p:nvCxnSpPr>
          <p:spPr>
            <a:xfrm flipV="1">
              <a:off x="7475521" y="1677953"/>
              <a:ext cx="914103" cy="49404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7857697" y="3097232"/>
              <a:ext cx="928143" cy="457501"/>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Coping</a:t>
              </a:r>
            </a:p>
          </p:txBody>
        </p:sp>
        <p:cxnSp>
          <p:nvCxnSpPr>
            <p:cNvPr id="22" name="Straight Arrow Connector 21"/>
            <p:cNvCxnSpPr>
              <a:stCxn id="13" idx="2"/>
              <a:endCxn id="21" idx="0"/>
            </p:cNvCxnSpPr>
            <p:nvPr/>
          </p:nvCxnSpPr>
          <p:spPr>
            <a:xfrm>
              <a:off x="7475521" y="2705505"/>
              <a:ext cx="847027" cy="39172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1494852" y="2133993"/>
              <a:ext cx="1294720" cy="571512"/>
            </a:xfrm>
            <a:prstGeom prst="roundRect">
              <a:avLst/>
            </a:prstGeom>
          </p:spPr>
          <p:style>
            <a:lnRef idx="1">
              <a:schemeClr val="accent6"/>
            </a:lnRef>
            <a:fillRef idx="3">
              <a:schemeClr val="accent6"/>
            </a:fillRef>
            <a:effectRef idx="2">
              <a:schemeClr val="accent6"/>
            </a:effectRef>
            <a:fontRef idx="minor">
              <a:schemeClr val="lt1"/>
            </a:fontRef>
          </p:style>
          <p:txBody>
            <a:bodyPr anchor="ctr"/>
            <a:lstStyle/>
            <a:p>
              <a:pPr algn="ctr" eaLnBrk="1" hangingPunct="1">
                <a:defRPr/>
              </a:pPr>
              <a:r>
                <a:rPr lang="en-US" b="1" dirty="0">
                  <a:latin typeface="+mj-lt"/>
                </a:rPr>
                <a:t>Motivation</a:t>
              </a:r>
            </a:p>
          </p:txBody>
        </p:sp>
        <p:sp>
          <p:nvSpPr>
            <p:cNvPr id="24" name="Rounded Rectangle 23"/>
            <p:cNvSpPr/>
            <p:nvPr/>
          </p:nvSpPr>
          <p:spPr>
            <a:xfrm>
              <a:off x="2822329" y="748332"/>
              <a:ext cx="1006138" cy="74398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1400" b="1" dirty="0">
                  <a:latin typeface="+mj-lt"/>
                </a:rPr>
                <a:t>Maslow’s Hierarchy of Needs</a:t>
              </a:r>
            </a:p>
          </p:txBody>
        </p:sp>
        <p:sp>
          <p:nvSpPr>
            <p:cNvPr id="25" name="Rounded Rectangle 24"/>
            <p:cNvSpPr/>
            <p:nvPr/>
          </p:nvSpPr>
          <p:spPr>
            <a:xfrm>
              <a:off x="81580" y="99352"/>
              <a:ext cx="1277560" cy="732296"/>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latin typeface="+mj-lt"/>
                </a:rPr>
                <a:t>Drive Reduction Theory</a:t>
              </a:r>
            </a:p>
          </p:txBody>
        </p:sp>
        <p:sp>
          <p:nvSpPr>
            <p:cNvPr id="26" name="Rounded Rectangle 25"/>
            <p:cNvSpPr/>
            <p:nvPr/>
          </p:nvSpPr>
          <p:spPr>
            <a:xfrm>
              <a:off x="1649282" y="309832"/>
              <a:ext cx="968700" cy="54520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latin typeface="+mj-lt"/>
                </a:rPr>
                <a:t>Arousal Theory</a:t>
              </a:r>
            </a:p>
          </p:txBody>
        </p:sp>
        <p:sp>
          <p:nvSpPr>
            <p:cNvPr id="27" name="Rounded Rectangle 26"/>
            <p:cNvSpPr/>
            <p:nvPr/>
          </p:nvSpPr>
          <p:spPr>
            <a:xfrm>
              <a:off x="70660" y="2063833"/>
              <a:ext cx="1102852" cy="63290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1400" b="1" dirty="0">
                  <a:latin typeface="+mj-lt"/>
                </a:rPr>
                <a:t>Intrinsic/</a:t>
              </a:r>
            </a:p>
            <a:p>
              <a:pPr algn="ctr" eaLnBrk="1" hangingPunct="1">
                <a:defRPr/>
              </a:pPr>
              <a:r>
                <a:rPr lang="en-US" sz="1400" b="1" dirty="0">
                  <a:latin typeface="+mj-lt"/>
                </a:rPr>
                <a:t>Extrinsic Motivation</a:t>
              </a:r>
            </a:p>
          </p:txBody>
        </p:sp>
        <p:cxnSp>
          <p:nvCxnSpPr>
            <p:cNvPr id="28" name="Straight Arrow Connector 27"/>
            <p:cNvCxnSpPr>
              <a:stCxn id="23" idx="0"/>
              <a:endCxn id="26" idx="2"/>
            </p:cNvCxnSpPr>
            <p:nvPr/>
          </p:nvCxnSpPr>
          <p:spPr>
            <a:xfrm flipH="1" flipV="1">
              <a:off x="2132852" y="855034"/>
              <a:ext cx="9359" cy="127895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3" idx="1"/>
              <a:endCxn id="27" idx="3"/>
            </p:cNvCxnSpPr>
            <p:nvPr/>
          </p:nvCxnSpPr>
          <p:spPr>
            <a:xfrm flipH="1" flipV="1">
              <a:off x="1173512" y="2379553"/>
              <a:ext cx="321340" cy="4092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3" idx="0"/>
              <a:endCxn id="24" idx="2"/>
            </p:cNvCxnSpPr>
            <p:nvPr/>
          </p:nvCxnSpPr>
          <p:spPr>
            <a:xfrm flipV="1">
              <a:off x="2142211" y="1492321"/>
              <a:ext cx="1183967" cy="641671"/>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33" idx="0"/>
              <a:endCxn id="25" idx="2"/>
            </p:cNvCxnSpPr>
            <p:nvPr/>
          </p:nvCxnSpPr>
          <p:spPr>
            <a:xfrm flipH="1" flipV="1">
              <a:off x="719580" y="831648"/>
              <a:ext cx="15599" cy="23386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3" idx="0"/>
              <a:endCxn id="33" idx="3"/>
            </p:cNvCxnSpPr>
            <p:nvPr/>
          </p:nvCxnSpPr>
          <p:spPr>
            <a:xfrm flipH="1" flipV="1">
              <a:off x="1251507" y="1360771"/>
              <a:ext cx="890704" cy="773222"/>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218851" y="1065515"/>
              <a:ext cx="1032656" cy="590514"/>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latin typeface="+mj-lt"/>
                </a:rPr>
                <a:t>Human</a:t>
              </a:r>
              <a:r>
                <a:rPr lang="en-US" dirty="0">
                  <a:latin typeface="+mj-lt"/>
                </a:rPr>
                <a:t> </a:t>
              </a:r>
              <a:r>
                <a:rPr lang="en-US" b="1" dirty="0">
                  <a:latin typeface="+mj-lt"/>
                </a:rPr>
                <a:t>Drives</a:t>
              </a:r>
            </a:p>
          </p:txBody>
        </p:sp>
        <p:sp>
          <p:nvSpPr>
            <p:cNvPr id="34" name="Rounded Rectangle 33"/>
            <p:cNvSpPr/>
            <p:nvPr/>
          </p:nvSpPr>
          <p:spPr>
            <a:xfrm>
              <a:off x="3981338" y="3931844"/>
              <a:ext cx="1371154" cy="457502"/>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en-US" b="1" dirty="0">
                  <a:latin typeface="+mj-lt"/>
                </a:rPr>
                <a:t>Theories</a:t>
              </a:r>
              <a:r>
                <a:rPr lang="en-US" dirty="0">
                  <a:latin typeface="+mj-lt"/>
                </a:rPr>
                <a:t> </a:t>
              </a:r>
              <a:r>
                <a:rPr lang="en-US" b="1" dirty="0">
                  <a:latin typeface="+mj-lt"/>
                </a:rPr>
                <a:t>of</a:t>
              </a:r>
              <a:r>
                <a:rPr lang="en-US" dirty="0">
                  <a:latin typeface="+mj-lt"/>
                </a:rPr>
                <a:t> </a:t>
              </a:r>
              <a:r>
                <a:rPr lang="en-US" b="1" dirty="0">
                  <a:latin typeface="+mj-lt"/>
                </a:rPr>
                <a:t>Emotion</a:t>
              </a:r>
            </a:p>
          </p:txBody>
        </p:sp>
        <p:cxnSp>
          <p:nvCxnSpPr>
            <p:cNvPr id="35" name="Straight Arrow Connector 34"/>
            <p:cNvCxnSpPr>
              <a:stCxn id="12" idx="4"/>
              <a:endCxn id="34" idx="0"/>
            </p:cNvCxnSpPr>
            <p:nvPr/>
          </p:nvCxnSpPr>
          <p:spPr>
            <a:xfrm flipH="1">
              <a:off x="4667695" y="2951065"/>
              <a:ext cx="3120" cy="98077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619746" y="4675833"/>
              <a:ext cx="1662857" cy="39903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a:latin typeface="+mj-lt"/>
                </a:rPr>
                <a:t>James-Lange </a:t>
              </a:r>
            </a:p>
          </p:txBody>
        </p:sp>
        <p:sp>
          <p:nvSpPr>
            <p:cNvPr id="37" name="Rounded Rectangle 36"/>
            <p:cNvSpPr/>
            <p:nvPr/>
          </p:nvSpPr>
          <p:spPr>
            <a:xfrm>
              <a:off x="5764307" y="4860003"/>
              <a:ext cx="1372715" cy="60951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a:latin typeface="+mj-lt"/>
                </a:rPr>
                <a:t>Cognitive</a:t>
              </a:r>
              <a:r>
                <a:rPr lang="en-US" dirty="0">
                  <a:latin typeface="+mj-lt"/>
                </a:rPr>
                <a:t> </a:t>
              </a:r>
              <a:r>
                <a:rPr lang="en-US" b="1" dirty="0">
                  <a:latin typeface="+mj-lt"/>
                </a:rPr>
                <a:t>Appraisal</a:t>
              </a:r>
              <a:r>
                <a:rPr lang="en-US" dirty="0">
                  <a:latin typeface="+mj-lt"/>
                </a:rPr>
                <a:t> </a:t>
              </a:r>
            </a:p>
          </p:txBody>
        </p:sp>
        <p:sp>
          <p:nvSpPr>
            <p:cNvPr id="38" name="Rounded Rectangle 37"/>
            <p:cNvSpPr/>
            <p:nvPr/>
          </p:nvSpPr>
          <p:spPr>
            <a:xfrm>
              <a:off x="4010975" y="5472441"/>
              <a:ext cx="1358676" cy="602207"/>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err="1">
                  <a:latin typeface="+mj-lt"/>
                </a:rPr>
                <a:t>Schachter</a:t>
              </a:r>
              <a:r>
                <a:rPr lang="en-US" dirty="0">
                  <a:latin typeface="+mj-lt"/>
                </a:rPr>
                <a:t> </a:t>
              </a:r>
              <a:r>
                <a:rPr lang="en-US" b="1" dirty="0">
                  <a:latin typeface="+mj-lt"/>
                </a:rPr>
                <a:t>two-factor</a:t>
              </a:r>
            </a:p>
          </p:txBody>
        </p:sp>
        <p:sp>
          <p:nvSpPr>
            <p:cNvPr id="39" name="Rounded Rectangle 38"/>
            <p:cNvSpPr/>
            <p:nvPr/>
          </p:nvSpPr>
          <p:spPr>
            <a:xfrm>
              <a:off x="1536969" y="5430053"/>
              <a:ext cx="1491267" cy="533508"/>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a:latin typeface="+mj-lt"/>
                </a:rPr>
                <a:t>Cannon-Bard</a:t>
              </a:r>
              <a:r>
                <a:rPr lang="en-US" dirty="0">
                  <a:latin typeface="+mj-lt"/>
                </a:rPr>
                <a:t> </a:t>
              </a:r>
            </a:p>
          </p:txBody>
        </p:sp>
        <p:sp>
          <p:nvSpPr>
            <p:cNvPr id="40" name="Rounded Rectangle 39"/>
            <p:cNvSpPr/>
            <p:nvPr/>
          </p:nvSpPr>
          <p:spPr>
            <a:xfrm>
              <a:off x="6723647" y="3933306"/>
              <a:ext cx="1449150" cy="49550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a:latin typeface="+mj-lt"/>
                </a:rPr>
                <a:t>Opponent Process</a:t>
              </a:r>
            </a:p>
          </p:txBody>
        </p:sp>
        <p:cxnSp>
          <p:nvCxnSpPr>
            <p:cNvPr id="41" name="Straight Arrow Connector 40"/>
            <p:cNvCxnSpPr>
              <a:stCxn id="34" idx="2"/>
              <a:endCxn id="36" idx="0"/>
            </p:cNvCxnSpPr>
            <p:nvPr/>
          </p:nvCxnSpPr>
          <p:spPr>
            <a:xfrm flipH="1">
              <a:off x="1451175" y="4389346"/>
              <a:ext cx="3216520" cy="28648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4" idx="2"/>
              <a:endCxn id="37" idx="0"/>
            </p:cNvCxnSpPr>
            <p:nvPr/>
          </p:nvCxnSpPr>
          <p:spPr>
            <a:xfrm>
              <a:off x="4667695" y="4389346"/>
              <a:ext cx="1782969" cy="47065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4" idx="2"/>
              <a:endCxn id="38" idx="0"/>
            </p:cNvCxnSpPr>
            <p:nvPr/>
          </p:nvCxnSpPr>
          <p:spPr>
            <a:xfrm>
              <a:off x="4667695" y="4389346"/>
              <a:ext cx="23398" cy="108309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4" idx="2"/>
              <a:endCxn id="39" idx="0"/>
            </p:cNvCxnSpPr>
            <p:nvPr/>
          </p:nvCxnSpPr>
          <p:spPr>
            <a:xfrm flipH="1">
              <a:off x="2282603" y="4389346"/>
              <a:ext cx="2385092" cy="104070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34" idx="3"/>
              <a:endCxn id="40" idx="1"/>
            </p:cNvCxnSpPr>
            <p:nvPr/>
          </p:nvCxnSpPr>
          <p:spPr>
            <a:xfrm>
              <a:off x="5352492" y="4159864"/>
              <a:ext cx="1371155" cy="2046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13" idx="0"/>
              <a:endCxn id="15" idx="2"/>
            </p:cNvCxnSpPr>
            <p:nvPr/>
          </p:nvCxnSpPr>
          <p:spPr>
            <a:xfrm flipH="1" flipV="1">
              <a:off x="6466263" y="1699878"/>
              <a:ext cx="1009258" cy="47211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3" idx="2"/>
              <a:endCxn id="18" idx="0"/>
            </p:cNvCxnSpPr>
            <p:nvPr/>
          </p:nvCxnSpPr>
          <p:spPr>
            <a:xfrm flipH="1">
              <a:off x="6742366" y="2705505"/>
              <a:ext cx="733154" cy="378571"/>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grpSp>
      <p:cxnSp>
        <p:nvCxnSpPr>
          <p:cNvPr id="136" name="Straight Arrow Connector 135"/>
          <p:cNvCxnSpPr>
            <a:stCxn id="12" idx="2"/>
            <a:endCxn id="23" idx="3"/>
          </p:cNvCxnSpPr>
          <p:nvPr/>
        </p:nvCxnSpPr>
        <p:spPr bwMode="auto">
          <a:xfrm flipH="1" flipV="1">
            <a:off x="2795588" y="2595563"/>
            <a:ext cx="1138237" cy="4127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a:stCxn id="23" idx="2"/>
            <a:endCxn id="170" idx="0"/>
          </p:cNvCxnSpPr>
          <p:nvPr/>
        </p:nvCxnSpPr>
        <p:spPr bwMode="auto">
          <a:xfrm>
            <a:off x="2136775" y="2906713"/>
            <a:ext cx="11113" cy="46513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70" name="Rounded Rectangle 169"/>
          <p:cNvSpPr/>
          <p:nvPr/>
        </p:nvSpPr>
        <p:spPr bwMode="auto">
          <a:xfrm>
            <a:off x="1066800" y="3371850"/>
            <a:ext cx="2162175" cy="59372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1400" b="1" dirty="0">
                <a:latin typeface="+mj-lt"/>
              </a:rPr>
              <a:t>Explain complex motives</a:t>
            </a:r>
            <a:r>
              <a:rPr lang="en-US" b="1" dirty="0">
                <a:latin typeface="+mj-lt"/>
              </a:rPr>
              <a:t> </a:t>
            </a:r>
            <a:r>
              <a:rPr lang="en-US" sz="1200" b="1" dirty="0">
                <a:latin typeface="+mj-lt"/>
              </a:rPr>
              <a:t>(eating, aggression, achievement and sex)</a:t>
            </a:r>
            <a:endParaRPr lang="en-US" b="1" dirty="0">
              <a:latin typeface="+mj-lt"/>
            </a:endParaRPr>
          </a:p>
        </p:txBody>
      </p:sp>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1202">
            <a:off x="3157468" y="5316143"/>
            <a:ext cx="963825" cy="986441"/>
          </a:xfrm>
          <a:prstGeom prst="ellipse">
            <a:avLst/>
          </a:prstGeom>
        </p:spPr>
      </p:pic>
      <p:sp>
        <p:nvSpPr>
          <p:cNvPr id="51" name="AutoShape 55"/>
          <p:cNvSpPr>
            <a:spLocks noChangeArrowheads="1"/>
          </p:cNvSpPr>
          <p:nvPr/>
        </p:nvSpPr>
        <p:spPr bwMode="auto">
          <a:xfrm>
            <a:off x="2374106" y="4651982"/>
            <a:ext cx="990600" cy="609600"/>
          </a:xfrm>
          <a:prstGeom prst="wedgeRoundRectCallout">
            <a:avLst>
              <a:gd name="adj1" fmla="val 49869"/>
              <a:gd name="adj2" fmla="val 93654"/>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Franklin Gothic Medium" panose="020B0603020102020204" pitchFamily="34" charset="0"/>
              </a:rPr>
              <a:t>We are here</a:t>
            </a:r>
          </a:p>
        </p:txBody>
      </p:sp>
    </p:spTree>
    <p:extLst>
      <p:ext uri="{BB962C8B-B14F-4D97-AF65-F5344CB8AC3E}">
        <p14:creationId xmlns:p14="http://schemas.microsoft.com/office/powerpoint/2010/main" val="36500398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0" y="321252"/>
            <a:ext cx="9372600" cy="1143000"/>
          </a:xfrm>
        </p:spPr>
        <p:txBody>
          <a:bodyPr>
            <a:normAutofit fontScale="90000"/>
          </a:bodyPr>
          <a:lstStyle/>
          <a:p>
            <a:r>
              <a:rPr lang="en-US" altLang="en-US" sz="4000" dirty="0" smtClean="0"/>
              <a:t>SCHACTER-SINGER </a:t>
            </a:r>
            <a:br>
              <a:rPr lang="en-US" altLang="en-US" sz="4000" dirty="0" smtClean="0"/>
            </a:br>
            <a:r>
              <a:rPr lang="en-US" altLang="en-US" sz="4000" dirty="0" smtClean="0"/>
              <a:t>TWO FACTOR THEORY </a:t>
            </a:r>
            <a:r>
              <a:rPr lang="en-US" altLang="en-US" sz="4000" dirty="0" smtClean="0">
                <a:solidFill>
                  <a:schemeClr val="tx1"/>
                </a:solidFill>
              </a:rPr>
              <a:t/>
            </a:r>
            <a:br>
              <a:rPr lang="en-US" altLang="en-US" sz="4000" dirty="0" smtClean="0">
                <a:solidFill>
                  <a:schemeClr val="tx1"/>
                </a:solidFill>
              </a:rPr>
            </a:br>
            <a:endParaRPr lang="en-US" altLang="en-US" sz="4000" dirty="0" smtClean="0">
              <a:solidFill>
                <a:schemeClr val="tx1"/>
              </a:solidFill>
            </a:endParaRPr>
          </a:p>
        </p:txBody>
      </p:sp>
      <p:sp>
        <p:nvSpPr>
          <p:cNvPr id="54275" name="Rectangle 3"/>
          <p:cNvSpPr>
            <a:spLocks noGrp="1" noChangeArrowheads="1"/>
          </p:cNvSpPr>
          <p:nvPr>
            <p:ph type="body" sz="half" idx="1"/>
          </p:nvPr>
        </p:nvSpPr>
        <p:spPr>
          <a:xfrm>
            <a:off x="228600" y="1676400"/>
            <a:ext cx="3886200" cy="5143500"/>
          </a:xfrm>
        </p:spPr>
        <p:txBody>
          <a:bodyPr/>
          <a:lstStyle/>
          <a:p>
            <a:pPr marL="0" indent="0" algn="ctr">
              <a:buFont typeface="Wingdings" panose="05000000000000000000" pitchFamily="2" charset="2"/>
              <a:buNone/>
            </a:pPr>
            <a:r>
              <a:rPr lang="en-US" altLang="en-US" sz="2800" dirty="0" smtClean="0">
                <a:latin typeface="+mj-lt"/>
              </a:rPr>
              <a:t>Stanley </a:t>
            </a:r>
            <a:r>
              <a:rPr lang="en-US" altLang="en-US" sz="2800" dirty="0" err="1" smtClean="0">
                <a:latin typeface="+mj-lt"/>
              </a:rPr>
              <a:t>Schachter</a:t>
            </a:r>
            <a:r>
              <a:rPr lang="en-US" altLang="en-US" sz="2800" dirty="0" smtClean="0">
                <a:latin typeface="+mj-lt"/>
              </a:rPr>
              <a:t> and Jerome Singer proposed yet another theory which suggests our physiology and cognitions create emotions. Emotions have two factors–physical arousal and cognitive label.</a:t>
            </a:r>
          </a:p>
        </p:txBody>
      </p:sp>
      <p:pic>
        <p:nvPicPr>
          <p:cNvPr id="54276" name="Picture 4" descr="figure-37-01-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114800" y="1866900"/>
            <a:ext cx="4664075" cy="44741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0233115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8"/>
          <p:cNvSpPr>
            <a:spLocks noChangeArrowheads="1"/>
          </p:cNvSpPr>
          <p:nvPr/>
        </p:nvSpPr>
        <p:spPr bwMode="auto">
          <a:xfrm>
            <a:off x="-19050" y="0"/>
            <a:ext cx="9144000" cy="6858000"/>
          </a:xfrm>
          <a:prstGeom prst="rect">
            <a:avLst/>
          </a:prstGeom>
          <a:solidFill>
            <a:schemeClr val="bg1"/>
          </a:solidFill>
          <a:ln w="9525">
            <a:solidFill>
              <a:schemeClr val="tx1"/>
            </a:solidFill>
            <a:miter lim="800000"/>
            <a:headEnd/>
            <a:tailEnd/>
          </a:ln>
          <a:effectLst/>
        </p:spPr>
        <p:txBody>
          <a:bodyPr wrap="none" anchor="ctr"/>
          <a:lstStyle/>
          <a:p>
            <a:pPr eaLnBrk="1" hangingPunct="1"/>
            <a:endParaRPr lang="en-US" altLang="en-US">
              <a:latin typeface="+mj-lt"/>
            </a:endParaRPr>
          </a:p>
        </p:txBody>
      </p:sp>
      <p:grpSp>
        <p:nvGrpSpPr>
          <p:cNvPr id="3" name="Group 10"/>
          <p:cNvGrpSpPr>
            <a:grpSpLocks/>
          </p:cNvGrpSpPr>
          <p:nvPr/>
        </p:nvGrpSpPr>
        <p:grpSpPr bwMode="auto">
          <a:xfrm>
            <a:off x="28575" y="76200"/>
            <a:ext cx="9072563" cy="6489700"/>
            <a:chOff x="70660" y="99352"/>
            <a:chExt cx="8914847" cy="5975296"/>
          </a:xfrm>
        </p:grpSpPr>
        <p:sp>
          <p:nvSpPr>
            <p:cNvPr id="12" name="Oval 11"/>
            <p:cNvSpPr/>
            <p:nvPr/>
          </p:nvSpPr>
          <p:spPr>
            <a:xfrm>
              <a:off x="3908022" y="1961516"/>
              <a:ext cx="1524026" cy="989549"/>
            </a:xfrm>
            <a:prstGeom prst="ellipse">
              <a:avLst/>
            </a:prstGeom>
          </p:spPr>
          <p:style>
            <a:lnRef idx="1">
              <a:schemeClr val="accent4"/>
            </a:lnRef>
            <a:fillRef idx="2">
              <a:schemeClr val="accent4"/>
            </a:fillRef>
            <a:effectRef idx="1">
              <a:schemeClr val="accent4"/>
            </a:effectRef>
            <a:fontRef idx="minor">
              <a:schemeClr val="dk1"/>
            </a:fontRef>
          </p:style>
          <p:txBody>
            <a:bodyPr lIns="0" tIns="0" rIns="0" bIns="0" anchor="ctr"/>
            <a:lstStyle/>
            <a:p>
              <a:pPr algn="ctr" eaLnBrk="1" hangingPunct="1">
                <a:defRPr/>
              </a:pPr>
              <a:r>
                <a:rPr lang="en-US" b="1" dirty="0">
                  <a:latin typeface="+mj-lt"/>
                </a:rPr>
                <a:t>Motivation</a:t>
              </a:r>
              <a:r>
                <a:rPr lang="en-US" dirty="0">
                  <a:latin typeface="+mj-lt"/>
                </a:rPr>
                <a:t> </a:t>
              </a:r>
              <a:r>
                <a:rPr lang="en-US" b="1" dirty="0">
                  <a:latin typeface="+mj-lt"/>
                </a:rPr>
                <a:t>&amp;</a:t>
              </a:r>
              <a:r>
                <a:rPr lang="en-US" dirty="0">
                  <a:latin typeface="+mj-lt"/>
                </a:rPr>
                <a:t> </a:t>
              </a:r>
              <a:r>
                <a:rPr lang="en-US" b="1" dirty="0">
                  <a:latin typeface="+mj-lt"/>
                </a:rPr>
                <a:t>Emotion</a:t>
              </a:r>
            </a:p>
          </p:txBody>
        </p:sp>
        <p:sp>
          <p:nvSpPr>
            <p:cNvPr id="13" name="Rounded Rectangle 12"/>
            <p:cNvSpPr/>
            <p:nvPr/>
          </p:nvSpPr>
          <p:spPr>
            <a:xfrm>
              <a:off x="6828160" y="2171996"/>
              <a:ext cx="1294720" cy="533509"/>
            </a:xfrm>
            <a:prstGeom prst="roundRect">
              <a:avLst/>
            </a:prstGeom>
          </p:spPr>
          <p:style>
            <a:lnRef idx="1">
              <a:schemeClr val="accent4"/>
            </a:lnRef>
            <a:fillRef idx="3">
              <a:schemeClr val="accent4"/>
            </a:fillRef>
            <a:effectRef idx="2">
              <a:schemeClr val="accent4"/>
            </a:effectRef>
            <a:fontRef idx="minor">
              <a:schemeClr val="lt1"/>
            </a:fontRef>
          </p:style>
          <p:txBody>
            <a:bodyPr lIns="0" tIns="0" rIns="0" bIns="0" anchor="ctr"/>
            <a:lstStyle/>
            <a:p>
              <a:pPr algn="ctr" eaLnBrk="1" hangingPunct="1">
                <a:defRPr/>
              </a:pPr>
              <a:r>
                <a:rPr lang="en-US" sz="2000" b="1" dirty="0">
                  <a:latin typeface="+mj-lt"/>
                </a:rPr>
                <a:t>Stress</a:t>
              </a:r>
              <a:endParaRPr lang="en-US" b="1" dirty="0">
                <a:latin typeface="+mj-lt"/>
              </a:endParaRPr>
            </a:p>
          </p:txBody>
        </p:sp>
        <p:cxnSp>
          <p:nvCxnSpPr>
            <p:cNvPr id="14" name="Straight Arrow Connector 13"/>
            <p:cNvCxnSpPr>
              <a:stCxn id="12" idx="6"/>
              <a:endCxn id="13" idx="1"/>
            </p:cNvCxnSpPr>
            <p:nvPr/>
          </p:nvCxnSpPr>
          <p:spPr>
            <a:xfrm flipV="1">
              <a:off x="5432048" y="2438020"/>
              <a:ext cx="1396113" cy="19002"/>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5895338" y="1242376"/>
              <a:ext cx="1143410" cy="457502"/>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Sources</a:t>
              </a:r>
            </a:p>
          </p:txBody>
        </p:sp>
        <p:sp>
          <p:nvSpPr>
            <p:cNvPr id="16" name="Rounded Rectangle 15"/>
            <p:cNvSpPr/>
            <p:nvPr/>
          </p:nvSpPr>
          <p:spPr>
            <a:xfrm>
              <a:off x="7792181" y="1220451"/>
              <a:ext cx="1193326" cy="457501"/>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Measures</a:t>
              </a:r>
            </a:p>
          </p:txBody>
        </p:sp>
        <p:sp>
          <p:nvSpPr>
            <p:cNvPr id="17" name="Rounded Rectangle 16"/>
            <p:cNvSpPr/>
            <p:nvPr/>
          </p:nvSpPr>
          <p:spPr>
            <a:xfrm>
              <a:off x="6851559" y="466231"/>
              <a:ext cx="1230763" cy="457501"/>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Theories</a:t>
              </a:r>
            </a:p>
          </p:txBody>
        </p:sp>
        <p:sp>
          <p:nvSpPr>
            <p:cNvPr id="18" name="Rounded Rectangle 17"/>
            <p:cNvSpPr/>
            <p:nvPr/>
          </p:nvSpPr>
          <p:spPr>
            <a:xfrm>
              <a:off x="6246317" y="3084077"/>
              <a:ext cx="990538" cy="457502"/>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Effects</a:t>
              </a:r>
            </a:p>
          </p:txBody>
        </p:sp>
        <p:cxnSp>
          <p:nvCxnSpPr>
            <p:cNvPr id="19" name="Straight Arrow Connector 18"/>
            <p:cNvCxnSpPr>
              <a:stCxn id="13" idx="0"/>
              <a:endCxn id="17" idx="2"/>
            </p:cNvCxnSpPr>
            <p:nvPr/>
          </p:nvCxnSpPr>
          <p:spPr>
            <a:xfrm flipH="1" flipV="1">
              <a:off x="7466161" y="923732"/>
              <a:ext cx="9359" cy="124826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3" idx="0"/>
              <a:endCxn id="16" idx="2"/>
            </p:cNvCxnSpPr>
            <p:nvPr/>
          </p:nvCxnSpPr>
          <p:spPr>
            <a:xfrm flipV="1">
              <a:off x="7475521" y="1677953"/>
              <a:ext cx="914103" cy="49404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7857697" y="3097232"/>
              <a:ext cx="928143" cy="457501"/>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Coping</a:t>
              </a:r>
            </a:p>
          </p:txBody>
        </p:sp>
        <p:cxnSp>
          <p:nvCxnSpPr>
            <p:cNvPr id="22" name="Straight Arrow Connector 21"/>
            <p:cNvCxnSpPr>
              <a:stCxn id="13" idx="2"/>
              <a:endCxn id="21" idx="0"/>
            </p:cNvCxnSpPr>
            <p:nvPr/>
          </p:nvCxnSpPr>
          <p:spPr>
            <a:xfrm>
              <a:off x="7475521" y="2705505"/>
              <a:ext cx="847027" cy="39172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1494852" y="2133993"/>
              <a:ext cx="1294720" cy="571512"/>
            </a:xfrm>
            <a:prstGeom prst="roundRect">
              <a:avLst/>
            </a:prstGeom>
          </p:spPr>
          <p:style>
            <a:lnRef idx="1">
              <a:schemeClr val="accent6"/>
            </a:lnRef>
            <a:fillRef idx="3">
              <a:schemeClr val="accent6"/>
            </a:fillRef>
            <a:effectRef idx="2">
              <a:schemeClr val="accent6"/>
            </a:effectRef>
            <a:fontRef idx="minor">
              <a:schemeClr val="lt1"/>
            </a:fontRef>
          </p:style>
          <p:txBody>
            <a:bodyPr anchor="ctr"/>
            <a:lstStyle/>
            <a:p>
              <a:pPr algn="ctr" eaLnBrk="1" hangingPunct="1">
                <a:defRPr/>
              </a:pPr>
              <a:r>
                <a:rPr lang="en-US" b="1" dirty="0">
                  <a:latin typeface="+mj-lt"/>
                </a:rPr>
                <a:t>Motivation</a:t>
              </a:r>
            </a:p>
          </p:txBody>
        </p:sp>
        <p:sp>
          <p:nvSpPr>
            <p:cNvPr id="24" name="Rounded Rectangle 23"/>
            <p:cNvSpPr/>
            <p:nvPr/>
          </p:nvSpPr>
          <p:spPr>
            <a:xfrm>
              <a:off x="2822329" y="748332"/>
              <a:ext cx="1006138" cy="74398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1400" b="1" dirty="0">
                  <a:latin typeface="+mj-lt"/>
                </a:rPr>
                <a:t>Maslow’s Hierarchy of Needs</a:t>
              </a:r>
            </a:p>
          </p:txBody>
        </p:sp>
        <p:sp>
          <p:nvSpPr>
            <p:cNvPr id="25" name="Rounded Rectangle 24"/>
            <p:cNvSpPr/>
            <p:nvPr/>
          </p:nvSpPr>
          <p:spPr>
            <a:xfrm>
              <a:off x="81580" y="99352"/>
              <a:ext cx="1277560" cy="732296"/>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latin typeface="+mj-lt"/>
                </a:rPr>
                <a:t>Drive Reduction Theory</a:t>
              </a:r>
            </a:p>
          </p:txBody>
        </p:sp>
        <p:sp>
          <p:nvSpPr>
            <p:cNvPr id="26" name="Rounded Rectangle 25"/>
            <p:cNvSpPr/>
            <p:nvPr/>
          </p:nvSpPr>
          <p:spPr>
            <a:xfrm>
              <a:off x="1649282" y="309832"/>
              <a:ext cx="968700" cy="54520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latin typeface="+mj-lt"/>
                </a:rPr>
                <a:t>Arousal Theory</a:t>
              </a:r>
            </a:p>
          </p:txBody>
        </p:sp>
        <p:sp>
          <p:nvSpPr>
            <p:cNvPr id="27" name="Rounded Rectangle 26"/>
            <p:cNvSpPr/>
            <p:nvPr/>
          </p:nvSpPr>
          <p:spPr>
            <a:xfrm>
              <a:off x="70660" y="2063833"/>
              <a:ext cx="1102852" cy="63290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1400" b="1" dirty="0">
                  <a:latin typeface="+mj-lt"/>
                </a:rPr>
                <a:t>Intrinsic/</a:t>
              </a:r>
            </a:p>
            <a:p>
              <a:pPr algn="ctr" eaLnBrk="1" hangingPunct="1">
                <a:defRPr/>
              </a:pPr>
              <a:r>
                <a:rPr lang="en-US" sz="1400" b="1" dirty="0">
                  <a:latin typeface="+mj-lt"/>
                </a:rPr>
                <a:t>Extrinsic Motivation</a:t>
              </a:r>
            </a:p>
          </p:txBody>
        </p:sp>
        <p:cxnSp>
          <p:nvCxnSpPr>
            <p:cNvPr id="28" name="Straight Arrow Connector 27"/>
            <p:cNvCxnSpPr>
              <a:stCxn id="23" idx="0"/>
              <a:endCxn id="26" idx="2"/>
            </p:cNvCxnSpPr>
            <p:nvPr/>
          </p:nvCxnSpPr>
          <p:spPr>
            <a:xfrm flipH="1" flipV="1">
              <a:off x="2132852" y="855034"/>
              <a:ext cx="9359" cy="127895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3" idx="1"/>
              <a:endCxn id="27" idx="3"/>
            </p:cNvCxnSpPr>
            <p:nvPr/>
          </p:nvCxnSpPr>
          <p:spPr>
            <a:xfrm flipH="1" flipV="1">
              <a:off x="1173512" y="2379553"/>
              <a:ext cx="321340" cy="4092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3" idx="0"/>
              <a:endCxn id="24" idx="2"/>
            </p:cNvCxnSpPr>
            <p:nvPr/>
          </p:nvCxnSpPr>
          <p:spPr>
            <a:xfrm flipV="1">
              <a:off x="2142211" y="1492321"/>
              <a:ext cx="1183967" cy="641671"/>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33" idx="0"/>
              <a:endCxn id="25" idx="2"/>
            </p:cNvCxnSpPr>
            <p:nvPr/>
          </p:nvCxnSpPr>
          <p:spPr>
            <a:xfrm flipH="1" flipV="1">
              <a:off x="719580" y="831648"/>
              <a:ext cx="15599" cy="23386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3" idx="0"/>
              <a:endCxn id="33" idx="3"/>
            </p:cNvCxnSpPr>
            <p:nvPr/>
          </p:nvCxnSpPr>
          <p:spPr>
            <a:xfrm flipH="1" flipV="1">
              <a:off x="1251507" y="1360771"/>
              <a:ext cx="890704" cy="773222"/>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218851" y="1065515"/>
              <a:ext cx="1032656" cy="590514"/>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latin typeface="+mj-lt"/>
                </a:rPr>
                <a:t>Human</a:t>
              </a:r>
              <a:r>
                <a:rPr lang="en-US" dirty="0">
                  <a:latin typeface="+mj-lt"/>
                </a:rPr>
                <a:t> </a:t>
              </a:r>
              <a:r>
                <a:rPr lang="en-US" b="1" dirty="0">
                  <a:latin typeface="+mj-lt"/>
                </a:rPr>
                <a:t>Drives</a:t>
              </a:r>
            </a:p>
          </p:txBody>
        </p:sp>
        <p:sp>
          <p:nvSpPr>
            <p:cNvPr id="34" name="Rounded Rectangle 33"/>
            <p:cNvSpPr/>
            <p:nvPr/>
          </p:nvSpPr>
          <p:spPr>
            <a:xfrm>
              <a:off x="3981338" y="3931844"/>
              <a:ext cx="1371154" cy="457502"/>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en-US" b="1" dirty="0">
                  <a:latin typeface="+mj-lt"/>
                </a:rPr>
                <a:t>Theories</a:t>
              </a:r>
              <a:r>
                <a:rPr lang="en-US" dirty="0">
                  <a:latin typeface="+mj-lt"/>
                </a:rPr>
                <a:t> </a:t>
              </a:r>
              <a:r>
                <a:rPr lang="en-US" b="1" dirty="0">
                  <a:latin typeface="+mj-lt"/>
                </a:rPr>
                <a:t>of</a:t>
              </a:r>
              <a:r>
                <a:rPr lang="en-US" dirty="0">
                  <a:latin typeface="+mj-lt"/>
                </a:rPr>
                <a:t> </a:t>
              </a:r>
              <a:r>
                <a:rPr lang="en-US" b="1" dirty="0">
                  <a:latin typeface="+mj-lt"/>
                </a:rPr>
                <a:t>Emotion</a:t>
              </a:r>
            </a:p>
          </p:txBody>
        </p:sp>
        <p:cxnSp>
          <p:nvCxnSpPr>
            <p:cNvPr id="35" name="Straight Arrow Connector 34"/>
            <p:cNvCxnSpPr>
              <a:stCxn id="12" idx="4"/>
              <a:endCxn id="34" idx="0"/>
            </p:cNvCxnSpPr>
            <p:nvPr/>
          </p:nvCxnSpPr>
          <p:spPr>
            <a:xfrm flipH="1">
              <a:off x="4667695" y="2951065"/>
              <a:ext cx="3120" cy="98077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619746" y="4675833"/>
              <a:ext cx="1662857" cy="39903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a:latin typeface="+mj-lt"/>
                </a:rPr>
                <a:t>James-Lange </a:t>
              </a:r>
            </a:p>
          </p:txBody>
        </p:sp>
        <p:sp>
          <p:nvSpPr>
            <p:cNvPr id="37" name="Rounded Rectangle 36"/>
            <p:cNvSpPr/>
            <p:nvPr/>
          </p:nvSpPr>
          <p:spPr>
            <a:xfrm>
              <a:off x="5764307" y="4860003"/>
              <a:ext cx="1372715" cy="60951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a:latin typeface="+mj-lt"/>
                </a:rPr>
                <a:t>Cognitive</a:t>
              </a:r>
              <a:r>
                <a:rPr lang="en-US" dirty="0">
                  <a:latin typeface="+mj-lt"/>
                </a:rPr>
                <a:t> </a:t>
              </a:r>
              <a:r>
                <a:rPr lang="en-US" b="1" dirty="0">
                  <a:latin typeface="+mj-lt"/>
                </a:rPr>
                <a:t>Appraisal</a:t>
              </a:r>
              <a:r>
                <a:rPr lang="en-US" dirty="0">
                  <a:latin typeface="+mj-lt"/>
                </a:rPr>
                <a:t> </a:t>
              </a:r>
            </a:p>
          </p:txBody>
        </p:sp>
        <p:sp>
          <p:nvSpPr>
            <p:cNvPr id="38" name="Rounded Rectangle 37"/>
            <p:cNvSpPr/>
            <p:nvPr/>
          </p:nvSpPr>
          <p:spPr>
            <a:xfrm>
              <a:off x="4010975" y="5472441"/>
              <a:ext cx="1358676" cy="602207"/>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err="1">
                  <a:latin typeface="+mj-lt"/>
                </a:rPr>
                <a:t>Schachter</a:t>
              </a:r>
              <a:r>
                <a:rPr lang="en-US" dirty="0">
                  <a:latin typeface="+mj-lt"/>
                </a:rPr>
                <a:t> </a:t>
              </a:r>
              <a:r>
                <a:rPr lang="en-US" b="1" dirty="0">
                  <a:latin typeface="+mj-lt"/>
                </a:rPr>
                <a:t>two-factor</a:t>
              </a:r>
            </a:p>
          </p:txBody>
        </p:sp>
        <p:sp>
          <p:nvSpPr>
            <p:cNvPr id="39" name="Rounded Rectangle 38"/>
            <p:cNvSpPr/>
            <p:nvPr/>
          </p:nvSpPr>
          <p:spPr>
            <a:xfrm>
              <a:off x="1536969" y="5430053"/>
              <a:ext cx="1491267" cy="533508"/>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a:latin typeface="+mj-lt"/>
                </a:rPr>
                <a:t>Cannon-Bard</a:t>
              </a:r>
              <a:r>
                <a:rPr lang="en-US" dirty="0">
                  <a:latin typeface="+mj-lt"/>
                </a:rPr>
                <a:t> </a:t>
              </a:r>
            </a:p>
          </p:txBody>
        </p:sp>
        <p:sp>
          <p:nvSpPr>
            <p:cNvPr id="40" name="Rounded Rectangle 39"/>
            <p:cNvSpPr/>
            <p:nvPr/>
          </p:nvSpPr>
          <p:spPr>
            <a:xfrm>
              <a:off x="6723647" y="3933306"/>
              <a:ext cx="1449150" cy="49550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a:latin typeface="+mj-lt"/>
                </a:rPr>
                <a:t>Opponent Process</a:t>
              </a:r>
            </a:p>
          </p:txBody>
        </p:sp>
        <p:cxnSp>
          <p:nvCxnSpPr>
            <p:cNvPr id="41" name="Straight Arrow Connector 40"/>
            <p:cNvCxnSpPr>
              <a:stCxn id="34" idx="2"/>
              <a:endCxn id="36" idx="0"/>
            </p:cNvCxnSpPr>
            <p:nvPr/>
          </p:nvCxnSpPr>
          <p:spPr>
            <a:xfrm flipH="1">
              <a:off x="1451175" y="4389346"/>
              <a:ext cx="3216520" cy="28648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4" idx="2"/>
              <a:endCxn id="37" idx="0"/>
            </p:cNvCxnSpPr>
            <p:nvPr/>
          </p:nvCxnSpPr>
          <p:spPr>
            <a:xfrm>
              <a:off x="4667695" y="4389346"/>
              <a:ext cx="1782969" cy="47065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4" idx="2"/>
              <a:endCxn id="38" idx="0"/>
            </p:cNvCxnSpPr>
            <p:nvPr/>
          </p:nvCxnSpPr>
          <p:spPr>
            <a:xfrm>
              <a:off x="4667695" y="4389346"/>
              <a:ext cx="23398" cy="108309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4" idx="2"/>
              <a:endCxn id="39" idx="0"/>
            </p:cNvCxnSpPr>
            <p:nvPr/>
          </p:nvCxnSpPr>
          <p:spPr>
            <a:xfrm flipH="1">
              <a:off x="2282603" y="4389346"/>
              <a:ext cx="2385092" cy="104070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34" idx="3"/>
              <a:endCxn id="40" idx="1"/>
            </p:cNvCxnSpPr>
            <p:nvPr/>
          </p:nvCxnSpPr>
          <p:spPr>
            <a:xfrm>
              <a:off x="5352492" y="4159864"/>
              <a:ext cx="1371155" cy="2046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13" idx="0"/>
              <a:endCxn id="15" idx="2"/>
            </p:cNvCxnSpPr>
            <p:nvPr/>
          </p:nvCxnSpPr>
          <p:spPr>
            <a:xfrm flipH="1" flipV="1">
              <a:off x="6466263" y="1699878"/>
              <a:ext cx="1009258" cy="47211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3" idx="2"/>
              <a:endCxn id="18" idx="0"/>
            </p:cNvCxnSpPr>
            <p:nvPr/>
          </p:nvCxnSpPr>
          <p:spPr>
            <a:xfrm flipH="1">
              <a:off x="6742366" y="2705505"/>
              <a:ext cx="733154" cy="378571"/>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grpSp>
      <p:cxnSp>
        <p:nvCxnSpPr>
          <p:cNvPr id="136" name="Straight Arrow Connector 135"/>
          <p:cNvCxnSpPr>
            <a:stCxn id="12" idx="2"/>
            <a:endCxn id="23" idx="3"/>
          </p:cNvCxnSpPr>
          <p:nvPr/>
        </p:nvCxnSpPr>
        <p:spPr bwMode="auto">
          <a:xfrm flipH="1" flipV="1">
            <a:off x="2795588" y="2595563"/>
            <a:ext cx="1138237" cy="4127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a:stCxn id="23" idx="2"/>
            <a:endCxn id="170" idx="0"/>
          </p:cNvCxnSpPr>
          <p:nvPr/>
        </p:nvCxnSpPr>
        <p:spPr bwMode="auto">
          <a:xfrm>
            <a:off x="2136775" y="2906713"/>
            <a:ext cx="11113" cy="46513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70" name="Rounded Rectangle 169"/>
          <p:cNvSpPr/>
          <p:nvPr/>
        </p:nvSpPr>
        <p:spPr bwMode="auto">
          <a:xfrm>
            <a:off x="1066800" y="3371850"/>
            <a:ext cx="2162175" cy="59372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1400" b="1" dirty="0">
                <a:latin typeface="+mj-lt"/>
              </a:rPr>
              <a:t>Explain complex motives</a:t>
            </a:r>
            <a:r>
              <a:rPr lang="en-US" b="1" dirty="0">
                <a:latin typeface="+mj-lt"/>
              </a:rPr>
              <a:t> </a:t>
            </a:r>
            <a:r>
              <a:rPr lang="en-US" sz="1200" b="1" dirty="0">
                <a:latin typeface="+mj-lt"/>
              </a:rPr>
              <a:t>(eating, aggression, achievement and sex)</a:t>
            </a:r>
            <a:endParaRPr lang="en-US" b="1" dirty="0">
              <a:latin typeface="+mj-lt"/>
            </a:endParaRPr>
          </a:p>
        </p:txBody>
      </p:sp>
    </p:spTree>
    <p:extLst>
      <p:ext uri="{BB962C8B-B14F-4D97-AF65-F5344CB8AC3E}">
        <p14:creationId xmlns:p14="http://schemas.microsoft.com/office/powerpoint/2010/main" val="16342192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274638"/>
            <a:ext cx="9144000" cy="1143000"/>
          </a:xfrm>
        </p:spPr>
        <p:txBody>
          <a:bodyPr>
            <a:normAutofit/>
          </a:bodyPr>
          <a:lstStyle/>
          <a:p>
            <a:r>
              <a:rPr lang="en-US" sz="4400" dirty="0" smtClean="0">
                <a:cs typeface="Arial" charset="0"/>
              </a:rPr>
              <a:t>THEORIES OF EMOTION</a:t>
            </a:r>
            <a:endParaRPr lang="en-US" sz="4000" i="1" dirty="0" smtClean="0">
              <a:cs typeface="Arial" charset="0"/>
            </a:endParaRPr>
          </a:p>
        </p:txBody>
      </p:sp>
      <p:sp>
        <p:nvSpPr>
          <p:cNvPr id="23555" name="Content Placeholder 2"/>
          <p:cNvSpPr>
            <a:spLocks noGrp="1"/>
          </p:cNvSpPr>
          <p:nvPr>
            <p:ph idx="1"/>
          </p:nvPr>
        </p:nvSpPr>
        <p:spPr>
          <a:xfrm>
            <a:off x="457200" y="1524000"/>
            <a:ext cx="8229600" cy="4625609"/>
          </a:xfrm>
        </p:spPr>
        <p:txBody>
          <a:bodyPr/>
          <a:lstStyle/>
          <a:p>
            <a:pPr eaLnBrk="1" hangingPunct="1"/>
            <a:r>
              <a:rPr lang="en-US" sz="4000" dirty="0" smtClean="0">
                <a:latin typeface="+mj-lt"/>
                <a:cs typeface="Arial" charset="0"/>
                <a:hlinkClick r:id="rId3" action="ppaction://hlinksldjump"/>
              </a:rPr>
              <a:t>Two-factor theory</a:t>
            </a:r>
            <a:endParaRPr lang="en-US" sz="4000" dirty="0" smtClean="0">
              <a:latin typeface="+mj-lt"/>
              <a:cs typeface="Arial" charset="0"/>
            </a:endParaRPr>
          </a:p>
          <a:p>
            <a:pPr lvl="1" eaLnBrk="1" hangingPunct="1"/>
            <a:r>
              <a:rPr lang="en-US" sz="3600" dirty="0" err="1" smtClean="0">
                <a:latin typeface="+mj-lt"/>
                <a:cs typeface="Arial" charset="0"/>
              </a:rPr>
              <a:t>Schachter</a:t>
            </a:r>
            <a:r>
              <a:rPr lang="en-US" sz="3600" dirty="0" smtClean="0">
                <a:latin typeface="+mj-lt"/>
                <a:cs typeface="Arial" charset="0"/>
              </a:rPr>
              <a:t>-Singer</a:t>
            </a:r>
          </a:p>
        </p:txBody>
      </p:sp>
      <p:pic>
        <p:nvPicPr>
          <p:cNvPr id="23556" name="Picture 6"/>
          <p:cNvPicPr>
            <a:picLocks noChangeAspect="1" noChangeArrowheads="1"/>
          </p:cNvPicPr>
          <p:nvPr/>
        </p:nvPicPr>
        <p:blipFill>
          <a:blip r:embed="rId4" cstate="print"/>
          <a:srcRect/>
          <a:stretch>
            <a:fillRect/>
          </a:stretch>
        </p:blipFill>
        <p:spPr bwMode="auto">
          <a:xfrm>
            <a:off x="541338" y="2971800"/>
            <a:ext cx="2278062" cy="3019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0" y="274638"/>
            <a:ext cx="9144000" cy="1143000"/>
          </a:xfrm>
        </p:spPr>
        <p:txBody>
          <a:bodyPr>
            <a:normAutofit/>
          </a:bodyPr>
          <a:lstStyle/>
          <a:p>
            <a:r>
              <a:rPr lang="en-US" sz="4400" dirty="0" smtClean="0">
                <a:cs typeface="Arial" charset="0"/>
              </a:rPr>
              <a:t>THEORIES OF EMOTION</a:t>
            </a:r>
            <a:endParaRPr lang="en-US" sz="4000" i="1" dirty="0" smtClean="0">
              <a:cs typeface="Arial" charset="0"/>
            </a:endParaRPr>
          </a:p>
        </p:txBody>
      </p:sp>
      <p:sp>
        <p:nvSpPr>
          <p:cNvPr id="24579" name="Content Placeholder 2"/>
          <p:cNvSpPr>
            <a:spLocks noGrp="1"/>
          </p:cNvSpPr>
          <p:nvPr>
            <p:ph idx="1"/>
          </p:nvPr>
        </p:nvSpPr>
        <p:spPr>
          <a:xfrm>
            <a:off x="457200" y="1600200"/>
            <a:ext cx="8229600" cy="4625609"/>
          </a:xfrm>
        </p:spPr>
        <p:txBody>
          <a:bodyPr/>
          <a:lstStyle/>
          <a:p>
            <a:pPr eaLnBrk="1" hangingPunct="1"/>
            <a:r>
              <a:rPr lang="en-US" sz="4000" dirty="0" smtClean="0">
                <a:latin typeface="+mj-lt"/>
                <a:cs typeface="Arial" charset="0"/>
                <a:hlinkClick r:id="rId3" action="ppaction://hlinksldjump"/>
              </a:rPr>
              <a:t>Two-factor theory</a:t>
            </a:r>
            <a:endParaRPr lang="en-US" sz="4000" dirty="0" smtClean="0">
              <a:latin typeface="+mj-lt"/>
              <a:cs typeface="Arial" charset="0"/>
            </a:endParaRPr>
          </a:p>
          <a:p>
            <a:pPr lvl="1" eaLnBrk="1" hangingPunct="1"/>
            <a:r>
              <a:rPr lang="en-US" sz="3600" dirty="0" err="1" smtClean="0">
                <a:latin typeface="+mj-lt"/>
                <a:cs typeface="Arial" charset="0"/>
              </a:rPr>
              <a:t>Schachter</a:t>
            </a:r>
            <a:r>
              <a:rPr lang="en-US" sz="3600" dirty="0" smtClean="0">
                <a:latin typeface="+mj-lt"/>
                <a:cs typeface="Arial" charset="0"/>
              </a:rPr>
              <a:t>-Singer</a:t>
            </a:r>
          </a:p>
        </p:txBody>
      </p:sp>
      <p:pic>
        <p:nvPicPr>
          <p:cNvPr id="24580" name="Picture 4"/>
          <p:cNvPicPr>
            <a:picLocks noChangeAspect="1" noChangeArrowheads="1"/>
          </p:cNvPicPr>
          <p:nvPr/>
        </p:nvPicPr>
        <p:blipFill>
          <a:blip r:embed="rId4" cstate="print"/>
          <a:srcRect/>
          <a:stretch>
            <a:fillRect/>
          </a:stretch>
        </p:blipFill>
        <p:spPr bwMode="auto">
          <a:xfrm>
            <a:off x="3810000" y="3343275"/>
            <a:ext cx="1901825" cy="2371725"/>
          </a:xfrm>
          <a:prstGeom prst="rect">
            <a:avLst/>
          </a:prstGeom>
          <a:noFill/>
          <a:ln w="9525">
            <a:noFill/>
            <a:miter lim="800000"/>
            <a:headEnd/>
            <a:tailEnd/>
          </a:ln>
        </p:spPr>
      </p:pic>
      <p:pic>
        <p:nvPicPr>
          <p:cNvPr id="24581" name="Picture 6"/>
          <p:cNvPicPr>
            <a:picLocks noChangeAspect="1" noChangeArrowheads="1"/>
          </p:cNvPicPr>
          <p:nvPr/>
        </p:nvPicPr>
        <p:blipFill>
          <a:blip r:embed="rId5" cstate="print"/>
          <a:srcRect/>
          <a:stretch>
            <a:fillRect/>
          </a:stretch>
        </p:blipFill>
        <p:spPr bwMode="auto">
          <a:xfrm>
            <a:off x="541338" y="2971800"/>
            <a:ext cx="2278062" cy="3019425"/>
          </a:xfrm>
          <a:prstGeom prst="rect">
            <a:avLst/>
          </a:prstGeom>
          <a:noFill/>
          <a:ln w="9525">
            <a:noFill/>
            <a:miter lim="800000"/>
            <a:headEnd/>
            <a:tailEnd/>
          </a:ln>
        </p:spPr>
      </p:pic>
      <p:pic>
        <p:nvPicPr>
          <p:cNvPr id="24582" name="Picture 10"/>
          <p:cNvPicPr>
            <a:picLocks noChangeAspect="1" noChangeArrowheads="1"/>
          </p:cNvPicPr>
          <p:nvPr/>
        </p:nvPicPr>
        <p:blipFill>
          <a:blip r:embed="rId6" cstate="print"/>
          <a:srcRect/>
          <a:stretch>
            <a:fillRect/>
          </a:stretch>
        </p:blipFill>
        <p:spPr bwMode="auto">
          <a:xfrm>
            <a:off x="3048000" y="4357688"/>
            <a:ext cx="579438" cy="366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0" y="274638"/>
            <a:ext cx="9144000" cy="1143000"/>
          </a:xfrm>
        </p:spPr>
        <p:txBody>
          <a:bodyPr>
            <a:normAutofit/>
          </a:bodyPr>
          <a:lstStyle/>
          <a:p>
            <a:r>
              <a:rPr lang="en-US" sz="4400" dirty="0" smtClean="0">
                <a:cs typeface="Arial" charset="0"/>
              </a:rPr>
              <a:t>THEORIES OF EMOTION</a:t>
            </a:r>
            <a:endParaRPr lang="en-US" sz="4000" i="1" dirty="0" smtClean="0">
              <a:cs typeface="Arial" charset="0"/>
            </a:endParaRPr>
          </a:p>
        </p:txBody>
      </p:sp>
      <p:sp>
        <p:nvSpPr>
          <p:cNvPr id="25603" name="Content Placeholder 2"/>
          <p:cNvSpPr>
            <a:spLocks noGrp="1"/>
          </p:cNvSpPr>
          <p:nvPr>
            <p:ph idx="1"/>
          </p:nvPr>
        </p:nvSpPr>
        <p:spPr>
          <a:xfrm>
            <a:off x="457200" y="1600200"/>
            <a:ext cx="8229600" cy="4625609"/>
          </a:xfrm>
        </p:spPr>
        <p:txBody>
          <a:bodyPr/>
          <a:lstStyle/>
          <a:p>
            <a:pPr eaLnBrk="1" hangingPunct="1"/>
            <a:r>
              <a:rPr lang="en-US" sz="4000" dirty="0" smtClean="0">
                <a:latin typeface="+mj-lt"/>
                <a:cs typeface="Arial" charset="0"/>
                <a:hlinkClick r:id="rId3" action="ppaction://hlinksldjump"/>
              </a:rPr>
              <a:t>Two-factor theory</a:t>
            </a:r>
            <a:endParaRPr lang="en-US" sz="4000" dirty="0" smtClean="0">
              <a:latin typeface="+mj-lt"/>
              <a:cs typeface="Arial" charset="0"/>
            </a:endParaRPr>
          </a:p>
          <a:p>
            <a:pPr lvl="1" eaLnBrk="1" hangingPunct="1"/>
            <a:r>
              <a:rPr lang="en-US" sz="3600" dirty="0" err="1" smtClean="0">
                <a:latin typeface="+mj-lt"/>
                <a:cs typeface="Arial" charset="0"/>
              </a:rPr>
              <a:t>Schachter</a:t>
            </a:r>
            <a:r>
              <a:rPr lang="en-US" sz="3600" dirty="0" smtClean="0">
                <a:latin typeface="+mj-lt"/>
                <a:cs typeface="Arial" charset="0"/>
              </a:rPr>
              <a:t>-Singer</a:t>
            </a:r>
          </a:p>
        </p:txBody>
      </p:sp>
      <p:pic>
        <p:nvPicPr>
          <p:cNvPr id="25604" name="Picture 4"/>
          <p:cNvPicPr>
            <a:picLocks noChangeAspect="1" noChangeArrowheads="1"/>
          </p:cNvPicPr>
          <p:nvPr/>
        </p:nvPicPr>
        <p:blipFill>
          <a:blip r:embed="rId4" cstate="print"/>
          <a:srcRect/>
          <a:stretch>
            <a:fillRect/>
          </a:stretch>
        </p:blipFill>
        <p:spPr bwMode="auto">
          <a:xfrm>
            <a:off x="3810000" y="3343275"/>
            <a:ext cx="1901825" cy="2371725"/>
          </a:xfrm>
          <a:prstGeom prst="rect">
            <a:avLst/>
          </a:prstGeom>
          <a:noFill/>
          <a:ln w="9525">
            <a:noFill/>
            <a:miter lim="800000"/>
            <a:headEnd/>
            <a:tailEnd/>
          </a:ln>
        </p:spPr>
      </p:pic>
      <p:pic>
        <p:nvPicPr>
          <p:cNvPr id="25605" name="Picture 6"/>
          <p:cNvPicPr>
            <a:picLocks noChangeAspect="1" noChangeArrowheads="1"/>
          </p:cNvPicPr>
          <p:nvPr/>
        </p:nvPicPr>
        <p:blipFill>
          <a:blip r:embed="rId5" cstate="print"/>
          <a:srcRect/>
          <a:stretch>
            <a:fillRect/>
          </a:stretch>
        </p:blipFill>
        <p:spPr bwMode="auto">
          <a:xfrm>
            <a:off x="541338" y="2971800"/>
            <a:ext cx="2278062" cy="3019425"/>
          </a:xfrm>
          <a:prstGeom prst="rect">
            <a:avLst/>
          </a:prstGeom>
          <a:noFill/>
          <a:ln w="9525">
            <a:noFill/>
            <a:miter lim="800000"/>
            <a:headEnd/>
            <a:tailEnd/>
          </a:ln>
        </p:spPr>
      </p:pic>
      <p:pic>
        <p:nvPicPr>
          <p:cNvPr id="25606" name="Picture 7"/>
          <p:cNvPicPr>
            <a:picLocks noChangeAspect="1" noChangeArrowheads="1"/>
          </p:cNvPicPr>
          <p:nvPr/>
        </p:nvPicPr>
        <p:blipFill>
          <a:blip r:embed="rId6" cstate="print"/>
          <a:srcRect/>
          <a:stretch>
            <a:fillRect/>
          </a:stretch>
        </p:blipFill>
        <p:spPr bwMode="auto">
          <a:xfrm>
            <a:off x="6923088" y="4038600"/>
            <a:ext cx="1992312" cy="2438400"/>
          </a:xfrm>
          <a:prstGeom prst="rect">
            <a:avLst/>
          </a:prstGeom>
          <a:noFill/>
          <a:ln w="9525">
            <a:noFill/>
            <a:miter lim="800000"/>
            <a:headEnd/>
            <a:tailEnd/>
          </a:ln>
        </p:spPr>
      </p:pic>
      <p:pic>
        <p:nvPicPr>
          <p:cNvPr id="25607" name="Picture 8"/>
          <p:cNvPicPr>
            <a:picLocks noChangeAspect="1" noChangeArrowheads="1"/>
          </p:cNvPicPr>
          <p:nvPr/>
        </p:nvPicPr>
        <p:blipFill>
          <a:blip r:embed="rId7" cstate="print"/>
          <a:srcRect/>
          <a:stretch>
            <a:fillRect/>
          </a:stretch>
        </p:blipFill>
        <p:spPr bwMode="auto">
          <a:xfrm>
            <a:off x="6858000" y="1295400"/>
            <a:ext cx="1989138" cy="2495550"/>
          </a:xfrm>
          <a:prstGeom prst="rect">
            <a:avLst/>
          </a:prstGeom>
          <a:noFill/>
          <a:ln w="9525">
            <a:noFill/>
            <a:miter lim="800000"/>
            <a:headEnd/>
            <a:tailEnd/>
          </a:ln>
        </p:spPr>
      </p:pic>
      <p:pic>
        <p:nvPicPr>
          <p:cNvPr id="25608" name="Picture 10"/>
          <p:cNvPicPr>
            <a:picLocks noChangeAspect="1" noChangeArrowheads="1"/>
          </p:cNvPicPr>
          <p:nvPr/>
        </p:nvPicPr>
        <p:blipFill>
          <a:blip r:embed="rId8" cstate="print"/>
          <a:srcRect/>
          <a:stretch>
            <a:fillRect/>
          </a:stretch>
        </p:blipFill>
        <p:spPr bwMode="auto">
          <a:xfrm>
            <a:off x="3048000" y="4357688"/>
            <a:ext cx="579438" cy="366712"/>
          </a:xfrm>
          <a:prstGeom prst="rect">
            <a:avLst/>
          </a:prstGeom>
          <a:noFill/>
          <a:ln w="9525">
            <a:noFill/>
            <a:miter lim="800000"/>
            <a:headEnd/>
            <a:tailEnd/>
          </a:ln>
        </p:spPr>
      </p:pic>
      <p:pic>
        <p:nvPicPr>
          <p:cNvPr id="25609" name="Picture 5"/>
          <p:cNvPicPr>
            <a:picLocks noChangeAspect="1" noChangeArrowheads="1"/>
          </p:cNvPicPr>
          <p:nvPr/>
        </p:nvPicPr>
        <p:blipFill>
          <a:blip r:embed="rId9" cstate="print"/>
          <a:srcRect/>
          <a:stretch>
            <a:fillRect/>
          </a:stretch>
        </p:blipFill>
        <p:spPr bwMode="auto">
          <a:xfrm>
            <a:off x="5886450" y="2770188"/>
            <a:ext cx="895350" cy="3478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762000" y="990600"/>
            <a:ext cx="7772400" cy="5875338"/>
          </a:xfrm>
          <a:prstGeom prst="rect">
            <a:avLst/>
          </a:prstGeom>
          <a:noFill/>
          <a:ln w="9525">
            <a:noFill/>
            <a:miter lim="800000"/>
            <a:headEnd/>
            <a:tailEnd/>
          </a:ln>
        </p:spPr>
      </p:pic>
      <p:sp>
        <p:nvSpPr>
          <p:cNvPr id="26627" name="Title 1"/>
          <p:cNvSpPr txBox="1">
            <a:spLocks/>
          </p:cNvSpPr>
          <p:nvPr/>
        </p:nvSpPr>
        <p:spPr bwMode="auto">
          <a:xfrm>
            <a:off x="0" y="274638"/>
            <a:ext cx="9144000" cy="1143000"/>
          </a:xfrm>
          <a:prstGeom prst="rect">
            <a:avLst/>
          </a:prstGeom>
          <a:noFill/>
          <a:ln w="9525">
            <a:noFill/>
            <a:miter lim="800000"/>
            <a:headEnd/>
            <a:tailEnd/>
          </a:ln>
        </p:spPr>
        <p:txBody>
          <a:bodyPr/>
          <a:lstStyle/>
          <a:p>
            <a:pPr algn="ctr"/>
            <a:r>
              <a:rPr lang="en-US" sz="4400" b="1" dirty="0" smtClean="0">
                <a:latin typeface="+mj-lt"/>
                <a:cs typeface="Arial" charset="0"/>
              </a:rPr>
              <a:t>THEORIES OF EMOTION </a:t>
            </a:r>
            <a:endParaRPr lang="en-US" sz="4000" b="1" i="1" dirty="0">
              <a:latin typeface="+mj-lt"/>
              <a:cs typeface="Arial"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p:spPr>
        <p:txBody>
          <a:bodyPr wrap="none" anchor="ctr"/>
          <a:lstStyle/>
          <a:p>
            <a:pPr eaLnBrk="1" hangingPunct="1"/>
            <a:endParaRPr lang="en-US" altLang="en-US">
              <a:latin typeface="+mj-lt"/>
            </a:endParaRPr>
          </a:p>
        </p:txBody>
      </p:sp>
      <p:sp>
        <p:nvSpPr>
          <p:cNvPr id="7171" name="Rectangle 56"/>
          <p:cNvSpPr>
            <a:spLocks noChangeArrowheads="1"/>
          </p:cNvSpPr>
          <p:nvPr/>
        </p:nvSpPr>
        <p:spPr bwMode="auto">
          <a:xfrm>
            <a:off x="6586502" y="4090192"/>
            <a:ext cx="1908211" cy="853283"/>
          </a:xfrm>
          <a:prstGeom prst="rect">
            <a:avLst/>
          </a:prstGeom>
          <a:solidFill>
            <a:srgbClr val="FFFF00">
              <a:alpha val="39999"/>
            </a:srgbClr>
          </a:solidFill>
          <a:ln w="9525">
            <a:solidFill>
              <a:schemeClr val="tx1"/>
            </a:solidFill>
            <a:miter lim="800000"/>
            <a:headEnd/>
            <a:tailEnd/>
          </a:ln>
          <a:effectLst/>
        </p:spPr>
        <p:txBody>
          <a:bodyPr wrap="none" anchor="ctr"/>
          <a:lstStyle/>
          <a:p>
            <a:pPr eaLnBrk="1" hangingPunct="1"/>
            <a:endParaRPr lang="en-US" altLang="en-US">
              <a:latin typeface="+mj-lt"/>
            </a:endParaRPr>
          </a:p>
        </p:txBody>
      </p:sp>
      <p:grpSp>
        <p:nvGrpSpPr>
          <p:cNvPr id="3" name="Group 10"/>
          <p:cNvGrpSpPr>
            <a:grpSpLocks/>
          </p:cNvGrpSpPr>
          <p:nvPr/>
        </p:nvGrpSpPr>
        <p:grpSpPr bwMode="auto">
          <a:xfrm>
            <a:off x="28575" y="76200"/>
            <a:ext cx="9072563" cy="6489700"/>
            <a:chOff x="70660" y="99352"/>
            <a:chExt cx="8914847" cy="5975296"/>
          </a:xfrm>
        </p:grpSpPr>
        <p:sp>
          <p:nvSpPr>
            <p:cNvPr id="12" name="Oval 11"/>
            <p:cNvSpPr/>
            <p:nvPr/>
          </p:nvSpPr>
          <p:spPr>
            <a:xfrm>
              <a:off x="3908022" y="1961516"/>
              <a:ext cx="1524026" cy="989549"/>
            </a:xfrm>
            <a:prstGeom prst="ellipse">
              <a:avLst/>
            </a:prstGeom>
          </p:spPr>
          <p:style>
            <a:lnRef idx="1">
              <a:schemeClr val="accent4"/>
            </a:lnRef>
            <a:fillRef idx="2">
              <a:schemeClr val="accent4"/>
            </a:fillRef>
            <a:effectRef idx="1">
              <a:schemeClr val="accent4"/>
            </a:effectRef>
            <a:fontRef idx="minor">
              <a:schemeClr val="dk1"/>
            </a:fontRef>
          </p:style>
          <p:txBody>
            <a:bodyPr lIns="0" tIns="0" rIns="0" bIns="0" anchor="ctr"/>
            <a:lstStyle/>
            <a:p>
              <a:pPr algn="ctr" eaLnBrk="1" hangingPunct="1">
                <a:defRPr/>
              </a:pPr>
              <a:r>
                <a:rPr lang="en-US" b="1" dirty="0">
                  <a:latin typeface="+mj-lt"/>
                </a:rPr>
                <a:t>Motivation</a:t>
              </a:r>
              <a:r>
                <a:rPr lang="en-US" dirty="0">
                  <a:latin typeface="+mj-lt"/>
                </a:rPr>
                <a:t> </a:t>
              </a:r>
              <a:r>
                <a:rPr lang="en-US" b="1" dirty="0">
                  <a:latin typeface="+mj-lt"/>
                </a:rPr>
                <a:t>&amp;</a:t>
              </a:r>
              <a:r>
                <a:rPr lang="en-US" dirty="0">
                  <a:latin typeface="+mj-lt"/>
                </a:rPr>
                <a:t> </a:t>
              </a:r>
              <a:r>
                <a:rPr lang="en-US" b="1" dirty="0">
                  <a:latin typeface="+mj-lt"/>
                </a:rPr>
                <a:t>Emotion</a:t>
              </a:r>
            </a:p>
          </p:txBody>
        </p:sp>
        <p:sp>
          <p:nvSpPr>
            <p:cNvPr id="13" name="Rounded Rectangle 12"/>
            <p:cNvSpPr/>
            <p:nvPr/>
          </p:nvSpPr>
          <p:spPr>
            <a:xfrm>
              <a:off x="6828160" y="2171996"/>
              <a:ext cx="1294720" cy="533509"/>
            </a:xfrm>
            <a:prstGeom prst="roundRect">
              <a:avLst/>
            </a:prstGeom>
          </p:spPr>
          <p:style>
            <a:lnRef idx="1">
              <a:schemeClr val="accent4"/>
            </a:lnRef>
            <a:fillRef idx="3">
              <a:schemeClr val="accent4"/>
            </a:fillRef>
            <a:effectRef idx="2">
              <a:schemeClr val="accent4"/>
            </a:effectRef>
            <a:fontRef idx="minor">
              <a:schemeClr val="lt1"/>
            </a:fontRef>
          </p:style>
          <p:txBody>
            <a:bodyPr lIns="0" tIns="0" rIns="0" bIns="0" anchor="ctr"/>
            <a:lstStyle/>
            <a:p>
              <a:pPr algn="ctr" eaLnBrk="1" hangingPunct="1">
                <a:defRPr/>
              </a:pPr>
              <a:r>
                <a:rPr lang="en-US" sz="2000" b="1" dirty="0">
                  <a:latin typeface="+mj-lt"/>
                </a:rPr>
                <a:t>Stress</a:t>
              </a:r>
              <a:endParaRPr lang="en-US" b="1" dirty="0">
                <a:latin typeface="+mj-lt"/>
              </a:endParaRPr>
            </a:p>
          </p:txBody>
        </p:sp>
        <p:cxnSp>
          <p:nvCxnSpPr>
            <p:cNvPr id="14" name="Straight Arrow Connector 13"/>
            <p:cNvCxnSpPr>
              <a:stCxn id="12" idx="6"/>
              <a:endCxn id="13" idx="1"/>
            </p:cNvCxnSpPr>
            <p:nvPr/>
          </p:nvCxnSpPr>
          <p:spPr>
            <a:xfrm flipV="1">
              <a:off x="5432048" y="2438020"/>
              <a:ext cx="1396113" cy="19002"/>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5895338" y="1242376"/>
              <a:ext cx="1143410" cy="457502"/>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Sources</a:t>
              </a:r>
            </a:p>
          </p:txBody>
        </p:sp>
        <p:sp>
          <p:nvSpPr>
            <p:cNvPr id="16" name="Rounded Rectangle 15"/>
            <p:cNvSpPr/>
            <p:nvPr/>
          </p:nvSpPr>
          <p:spPr>
            <a:xfrm>
              <a:off x="7792181" y="1220451"/>
              <a:ext cx="1193326" cy="457501"/>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Measures</a:t>
              </a:r>
            </a:p>
          </p:txBody>
        </p:sp>
        <p:sp>
          <p:nvSpPr>
            <p:cNvPr id="17" name="Rounded Rectangle 16"/>
            <p:cNvSpPr/>
            <p:nvPr/>
          </p:nvSpPr>
          <p:spPr>
            <a:xfrm>
              <a:off x="6851559" y="466231"/>
              <a:ext cx="1230763" cy="457501"/>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Theories</a:t>
              </a:r>
            </a:p>
          </p:txBody>
        </p:sp>
        <p:sp>
          <p:nvSpPr>
            <p:cNvPr id="18" name="Rounded Rectangle 17"/>
            <p:cNvSpPr/>
            <p:nvPr/>
          </p:nvSpPr>
          <p:spPr>
            <a:xfrm>
              <a:off x="6246317" y="3084077"/>
              <a:ext cx="990538" cy="457502"/>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Effects</a:t>
              </a:r>
            </a:p>
          </p:txBody>
        </p:sp>
        <p:cxnSp>
          <p:nvCxnSpPr>
            <p:cNvPr id="19" name="Straight Arrow Connector 18"/>
            <p:cNvCxnSpPr>
              <a:stCxn id="13" idx="0"/>
              <a:endCxn id="17" idx="2"/>
            </p:cNvCxnSpPr>
            <p:nvPr/>
          </p:nvCxnSpPr>
          <p:spPr>
            <a:xfrm flipH="1" flipV="1">
              <a:off x="7466161" y="923732"/>
              <a:ext cx="9359" cy="124826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3" idx="0"/>
              <a:endCxn id="16" idx="2"/>
            </p:cNvCxnSpPr>
            <p:nvPr/>
          </p:nvCxnSpPr>
          <p:spPr>
            <a:xfrm flipV="1">
              <a:off x="7475521" y="1677953"/>
              <a:ext cx="914103" cy="49404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7857697" y="3097232"/>
              <a:ext cx="928143" cy="457501"/>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Coping</a:t>
              </a:r>
            </a:p>
          </p:txBody>
        </p:sp>
        <p:cxnSp>
          <p:nvCxnSpPr>
            <p:cNvPr id="22" name="Straight Arrow Connector 21"/>
            <p:cNvCxnSpPr>
              <a:stCxn id="13" idx="2"/>
              <a:endCxn id="21" idx="0"/>
            </p:cNvCxnSpPr>
            <p:nvPr/>
          </p:nvCxnSpPr>
          <p:spPr>
            <a:xfrm>
              <a:off x="7475521" y="2705505"/>
              <a:ext cx="847027" cy="39172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1494852" y="2133993"/>
              <a:ext cx="1294720" cy="571512"/>
            </a:xfrm>
            <a:prstGeom prst="roundRect">
              <a:avLst/>
            </a:prstGeom>
          </p:spPr>
          <p:style>
            <a:lnRef idx="1">
              <a:schemeClr val="accent6"/>
            </a:lnRef>
            <a:fillRef idx="3">
              <a:schemeClr val="accent6"/>
            </a:fillRef>
            <a:effectRef idx="2">
              <a:schemeClr val="accent6"/>
            </a:effectRef>
            <a:fontRef idx="minor">
              <a:schemeClr val="lt1"/>
            </a:fontRef>
          </p:style>
          <p:txBody>
            <a:bodyPr anchor="ctr"/>
            <a:lstStyle/>
            <a:p>
              <a:pPr algn="ctr" eaLnBrk="1" hangingPunct="1">
                <a:defRPr/>
              </a:pPr>
              <a:r>
                <a:rPr lang="en-US" b="1" dirty="0">
                  <a:latin typeface="+mj-lt"/>
                </a:rPr>
                <a:t>Motivation</a:t>
              </a:r>
            </a:p>
          </p:txBody>
        </p:sp>
        <p:sp>
          <p:nvSpPr>
            <p:cNvPr id="24" name="Rounded Rectangle 23"/>
            <p:cNvSpPr/>
            <p:nvPr/>
          </p:nvSpPr>
          <p:spPr>
            <a:xfrm>
              <a:off x="2822329" y="748332"/>
              <a:ext cx="1006138" cy="74398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1400" b="1" dirty="0">
                  <a:latin typeface="+mj-lt"/>
                </a:rPr>
                <a:t>Maslow’s Hierarchy of Needs</a:t>
              </a:r>
            </a:p>
          </p:txBody>
        </p:sp>
        <p:sp>
          <p:nvSpPr>
            <p:cNvPr id="25" name="Rounded Rectangle 24"/>
            <p:cNvSpPr/>
            <p:nvPr/>
          </p:nvSpPr>
          <p:spPr>
            <a:xfrm>
              <a:off x="81580" y="99352"/>
              <a:ext cx="1277560" cy="732296"/>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latin typeface="+mj-lt"/>
                </a:rPr>
                <a:t>Drive Reduction Theory</a:t>
              </a:r>
            </a:p>
          </p:txBody>
        </p:sp>
        <p:sp>
          <p:nvSpPr>
            <p:cNvPr id="26" name="Rounded Rectangle 25"/>
            <p:cNvSpPr/>
            <p:nvPr/>
          </p:nvSpPr>
          <p:spPr>
            <a:xfrm>
              <a:off x="1649282" y="309832"/>
              <a:ext cx="968700" cy="54520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latin typeface="+mj-lt"/>
                </a:rPr>
                <a:t>Arousal Theory</a:t>
              </a:r>
            </a:p>
          </p:txBody>
        </p:sp>
        <p:sp>
          <p:nvSpPr>
            <p:cNvPr id="27" name="Rounded Rectangle 26"/>
            <p:cNvSpPr/>
            <p:nvPr/>
          </p:nvSpPr>
          <p:spPr>
            <a:xfrm>
              <a:off x="70660" y="2063833"/>
              <a:ext cx="1102852" cy="63290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1400" b="1" dirty="0">
                  <a:latin typeface="+mj-lt"/>
                </a:rPr>
                <a:t>Intrinsic/</a:t>
              </a:r>
            </a:p>
            <a:p>
              <a:pPr algn="ctr" eaLnBrk="1" hangingPunct="1">
                <a:defRPr/>
              </a:pPr>
              <a:r>
                <a:rPr lang="en-US" sz="1400" b="1" dirty="0">
                  <a:latin typeface="+mj-lt"/>
                </a:rPr>
                <a:t>Extrinsic Motivation</a:t>
              </a:r>
            </a:p>
          </p:txBody>
        </p:sp>
        <p:cxnSp>
          <p:nvCxnSpPr>
            <p:cNvPr id="28" name="Straight Arrow Connector 27"/>
            <p:cNvCxnSpPr>
              <a:stCxn id="23" idx="0"/>
              <a:endCxn id="26" idx="2"/>
            </p:cNvCxnSpPr>
            <p:nvPr/>
          </p:nvCxnSpPr>
          <p:spPr>
            <a:xfrm flipH="1" flipV="1">
              <a:off x="2132852" y="855034"/>
              <a:ext cx="9359" cy="127895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3" idx="1"/>
              <a:endCxn id="27" idx="3"/>
            </p:cNvCxnSpPr>
            <p:nvPr/>
          </p:nvCxnSpPr>
          <p:spPr>
            <a:xfrm flipH="1" flipV="1">
              <a:off x="1173512" y="2379553"/>
              <a:ext cx="321340" cy="4092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3" idx="0"/>
              <a:endCxn id="24" idx="2"/>
            </p:cNvCxnSpPr>
            <p:nvPr/>
          </p:nvCxnSpPr>
          <p:spPr>
            <a:xfrm flipV="1">
              <a:off x="2142211" y="1492321"/>
              <a:ext cx="1183967" cy="641671"/>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33" idx="0"/>
              <a:endCxn id="25" idx="2"/>
            </p:cNvCxnSpPr>
            <p:nvPr/>
          </p:nvCxnSpPr>
          <p:spPr>
            <a:xfrm flipH="1" flipV="1">
              <a:off x="719580" y="831648"/>
              <a:ext cx="15599" cy="23386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3" idx="0"/>
              <a:endCxn id="33" idx="3"/>
            </p:cNvCxnSpPr>
            <p:nvPr/>
          </p:nvCxnSpPr>
          <p:spPr>
            <a:xfrm flipH="1" flipV="1">
              <a:off x="1251507" y="1360771"/>
              <a:ext cx="890704" cy="773222"/>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218851" y="1065515"/>
              <a:ext cx="1032656" cy="590514"/>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latin typeface="+mj-lt"/>
                </a:rPr>
                <a:t>Human</a:t>
              </a:r>
              <a:r>
                <a:rPr lang="en-US" dirty="0">
                  <a:latin typeface="+mj-lt"/>
                </a:rPr>
                <a:t> </a:t>
              </a:r>
              <a:r>
                <a:rPr lang="en-US" b="1" dirty="0">
                  <a:latin typeface="+mj-lt"/>
                </a:rPr>
                <a:t>Drives</a:t>
              </a:r>
            </a:p>
          </p:txBody>
        </p:sp>
        <p:sp>
          <p:nvSpPr>
            <p:cNvPr id="34" name="Rounded Rectangle 33"/>
            <p:cNvSpPr/>
            <p:nvPr/>
          </p:nvSpPr>
          <p:spPr>
            <a:xfrm>
              <a:off x="3981338" y="3931844"/>
              <a:ext cx="1371154" cy="457502"/>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en-US" b="1" dirty="0">
                  <a:latin typeface="+mj-lt"/>
                </a:rPr>
                <a:t>Theories</a:t>
              </a:r>
              <a:r>
                <a:rPr lang="en-US" dirty="0">
                  <a:latin typeface="+mj-lt"/>
                </a:rPr>
                <a:t> </a:t>
              </a:r>
              <a:r>
                <a:rPr lang="en-US" b="1" dirty="0">
                  <a:latin typeface="+mj-lt"/>
                </a:rPr>
                <a:t>of</a:t>
              </a:r>
              <a:r>
                <a:rPr lang="en-US" dirty="0">
                  <a:latin typeface="+mj-lt"/>
                </a:rPr>
                <a:t> </a:t>
              </a:r>
              <a:r>
                <a:rPr lang="en-US" b="1" dirty="0">
                  <a:latin typeface="+mj-lt"/>
                </a:rPr>
                <a:t>Emotion</a:t>
              </a:r>
            </a:p>
          </p:txBody>
        </p:sp>
        <p:cxnSp>
          <p:nvCxnSpPr>
            <p:cNvPr id="35" name="Straight Arrow Connector 34"/>
            <p:cNvCxnSpPr>
              <a:stCxn id="12" idx="4"/>
              <a:endCxn id="34" idx="0"/>
            </p:cNvCxnSpPr>
            <p:nvPr/>
          </p:nvCxnSpPr>
          <p:spPr>
            <a:xfrm flipH="1">
              <a:off x="4667695" y="2951065"/>
              <a:ext cx="3120" cy="98077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619746" y="4675833"/>
              <a:ext cx="1662857" cy="39903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a:latin typeface="+mj-lt"/>
                </a:rPr>
                <a:t>James-Lange </a:t>
              </a:r>
            </a:p>
          </p:txBody>
        </p:sp>
        <p:sp>
          <p:nvSpPr>
            <p:cNvPr id="37" name="Rounded Rectangle 36"/>
            <p:cNvSpPr/>
            <p:nvPr/>
          </p:nvSpPr>
          <p:spPr>
            <a:xfrm>
              <a:off x="5764307" y="4860003"/>
              <a:ext cx="1372715" cy="60951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a:latin typeface="+mj-lt"/>
                </a:rPr>
                <a:t>Cognitive</a:t>
              </a:r>
              <a:r>
                <a:rPr lang="en-US" dirty="0">
                  <a:latin typeface="+mj-lt"/>
                </a:rPr>
                <a:t> </a:t>
              </a:r>
              <a:r>
                <a:rPr lang="en-US" b="1" dirty="0">
                  <a:latin typeface="+mj-lt"/>
                </a:rPr>
                <a:t>Appraisal</a:t>
              </a:r>
              <a:r>
                <a:rPr lang="en-US" dirty="0">
                  <a:latin typeface="+mj-lt"/>
                </a:rPr>
                <a:t> </a:t>
              </a:r>
            </a:p>
          </p:txBody>
        </p:sp>
        <p:sp>
          <p:nvSpPr>
            <p:cNvPr id="38" name="Rounded Rectangle 37"/>
            <p:cNvSpPr/>
            <p:nvPr/>
          </p:nvSpPr>
          <p:spPr>
            <a:xfrm>
              <a:off x="4010975" y="5472441"/>
              <a:ext cx="1358676" cy="602207"/>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err="1">
                  <a:latin typeface="+mj-lt"/>
                </a:rPr>
                <a:t>Schachter</a:t>
              </a:r>
              <a:r>
                <a:rPr lang="en-US" dirty="0">
                  <a:latin typeface="+mj-lt"/>
                </a:rPr>
                <a:t> </a:t>
              </a:r>
              <a:r>
                <a:rPr lang="en-US" b="1" dirty="0">
                  <a:latin typeface="+mj-lt"/>
                </a:rPr>
                <a:t>two-factor</a:t>
              </a:r>
            </a:p>
          </p:txBody>
        </p:sp>
        <p:sp>
          <p:nvSpPr>
            <p:cNvPr id="39" name="Rounded Rectangle 38"/>
            <p:cNvSpPr/>
            <p:nvPr/>
          </p:nvSpPr>
          <p:spPr>
            <a:xfrm>
              <a:off x="1536969" y="5430053"/>
              <a:ext cx="1491267" cy="533508"/>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a:latin typeface="+mj-lt"/>
                </a:rPr>
                <a:t>Cannon-Bard</a:t>
              </a:r>
              <a:r>
                <a:rPr lang="en-US" dirty="0">
                  <a:latin typeface="+mj-lt"/>
                </a:rPr>
                <a:t> </a:t>
              </a:r>
            </a:p>
          </p:txBody>
        </p:sp>
        <p:sp>
          <p:nvSpPr>
            <p:cNvPr id="40" name="Rounded Rectangle 39"/>
            <p:cNvSpPr/>
            <p:nvPr/>
          </p:nvSpPr>
          <p:spPr>
            <a:xfrm>
              <a:off x="6723647" y="3933306"/>
              <a:ext cx="1449150" cy="49550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a:latin typeface="+mj-lt"/>
                </a:rPr>
                <a:t>Opponent Process</a:t>
              </a:r>
            </a:p>
          </p:txBody>
        </p:sp>
        <p:cxnSp>
          <p:nvCxnSpPr>
            <p:cNvPr id="41" name="Straight Arrow Connector 40"/>
            <p:cNvCxnSpPr>
              <a:stCxn id="34" idx="2"/>
              <a:endCxn id="36" idx="0"/>
            </p:cNvCxnSpPr>
            <p:nvPr/>
          </p:nvCxnSpPr>
          <p:spPr>
            <a:xfrm flipH="1">
              <a:off x="1451175" y="4389346"/>
              <a:ext cx="3216520" cy="28648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4" idx="2"/>
              <a:endCxn id="37" idx="0"/>
            </p:cNvCxnSpPr>
            <p:nvPr/>
          </p:nvCxnSpPr>
          <p:spPr>
            <a:xfrm>
              <a:off x="4667695" y="4389346"/>
              <a:ext cx="1782969" cy="47065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4" idx="2"/>
              <a:endCxn id="38" idx="0"/>
            </p:cNvCxnSpPr>
            <p:nvPr/>
          </p:nvCxnSpPr>
          <p:spPr>
            <a:xfrm>
              <a:off x="4667695" y="4389346"/>
              <a:ext cx="23398" cy="108309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4" idx="2"/>
              <a:endCxn id="39" idx="0"/>
            </p:cNvCxnSpPr>
            <p:nvPr/>
          </p:nvCxnSpPr>
          <p:spPr>
            <a:xfrm flipH="1">
              <a:off x="2282603" y="4389346"/>
              <a:ext cx="2385092" cy="104070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34" idx="3"/>
              <a:endCxn id="40" idx="1"/>
            </p:cNvCxnSpPr>
            <p:nvPr/>
          </p:nvCxnSpPr>
          <p:spPr>
            <a:xfrm>
              <a:off x="5352492" y="4159864"/>
              <a:ext cx="1371155" cy="2046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13" idx="0"/>
              <a:endCxn id="15" idx="2"/>
            </p:cNvCxnSpPr>
            <p:nvPr/>
          </p:nvCxnSpPr>
          <p:spPr>
            <a:xfrm flipH="1" flipV="1">
              <a:off x="6466263" y="1699878"/>
              <a:ext cx="1009258" cy="47211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3" idx="2"/>
              <a:endCxn id="18" idx="0"/>
            </p:cNvCxnSpPr>
            <p:nvPr/>
          </p:nvCxnSpPr>
          <p:spPr>
            <a:xfrm flipH="1">
              <a:off x="6742366" y="2705505"/>
              <a:ext cx="733154" cy="378571"/>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grpSp>
      <p:cxnSp>
        <p:nvCxnSpPr>
          <p:cNvPr id="136" name="Straight Arrow Connector 135"/>
          <p:cNvCxnSpPr>
            <a:stCxn id="12" idx="2"/>
            <a:endCxn id="23" idx="3"/>
          </p:cNvCxnSpPr>
          <p:nvPr/>
        </p:nvCxnSpPr>
        <p:spPr bwMode="auto">
          <a:xfrm flipH="1" flipV="1">
            <a:off x="2795588" y="2595563"/>
            <a:ext cx="1138237" cy="4127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a:stCxn id="23" idx="2"/>
            <a:endCxn id="170" idx="0"/>
          </p:cNvCxnSpPr>
          <p:nvPr/>
        </p:nvCxnSpPr>
        <p:spPr bwMode="auto">
          <a:xfrm>
            <a:off x="2136775" y="2906713"/>
            <a:ext cx="11113" cy="46513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70" name="Rounded Rectangle 169"/>
          <p:cNvSpPr/>
          <p:nvPr/>
        </p:nvSpPr>
        <p:spPr bwMode="auto">
          <a:xfrm>
            <a:off x="1066800" y="3371850"/>
            <a:ext cx="2162175" cy="59372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1400" b="1" dirty="0">
                <a:latin typeface="+mj-lt"/>
              </a:rPr>
              <a:t>Explain complex motives</a:t>
            </a:r>
            <a:r>
              <a:rPr lang="en-US" b="1" dirty="0">
                <a:latin typeface="+mj-lt"/>
              </a:rPr>
              <a:t> </a:t>
            </a:r>
            <a:r>
              <a:rPr lang="en-US" sz="1200" b="1" dirty="0">
                <a:latin typeface="+mj-lt"/>
              </a:rPr>
              <a:t>(eating, aggression, achievement and sex)</a:t>
            </a:r>
            <a:endParaRPr lang="en-US" b="1" dirty="0">
              <a:latin typeface="+mj-lt"/>
            </a:endParaRPr>
          </a:p>
        </p:txBody>
      </p:sp>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1202">
            <a:off x="8024742" y="5222571"/>
            <a:ext cx="963825" cy="986441"/>
          </a:xfrm>
          <a:prstGeom prst="ellipse">
            <a:avLst/>
          </a:prstGeom>
        </p:spPr>
      </p:pic>
      <p:sp>
        <p:nvSpPr>
          <p:cNvPr id="51" name="AutoShape 55"/>
          <p:cNvSpPr>
            <a:spLocks noChangeArrowheads="1"/>
          </p:cNvSpPr>
          <p:nvPr/>
        </p:nvSpPr>
        <p:spPr bwMode="auto">
          <a:xfrm>
            <a:off x="7069137" y="4876008"/>
            <a:ext cx="990600" cy="609600"/>
          </a:xfrm>
          <a:prstGeom prst="wedgeRoundRectCallout">
            <a:avLst>
              <a:gd name="adj1" fmla="val 49869"/>
              <a:gd name="adj2" fmla="val 93654"/>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Franklin Gothic Medium" panose="020B0603020102020204" pitchFamily="34" charset="0"/>
              </a:rPr>
              <a:t>We are here</a:t>
            </a:r>
          </a:p>
        </p:txBody>
      </p:sp>
    </p:spTree>
    <p:extLst>
      <p:ext uri="{BB962C8B-B14F-4D97-AF65-F5344CB8AC3E}">
        <p14:creationId xmlns:p14="http://schemas.microsoft.com/office/powerpoint/2010/main" val="41751693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17500" y="152400"/>
            <a:ext cx="8293100" cy="1143000"/>
          </a:xfrm>
        </p:spPr>
        <p:txBody>
          <a:bodyPr/>
          <a:lstStyle/>
          <a:p>
            <a:r>
              <a:rPr lang="en-US" altLang="en-US" dirty="0" smtClean="0"/>
              <a:t>OPPONENT-PROCESS THEORY </a:t>
            </a:r>
          </a:p>
        </p:txBody>
      </p:sp>
      <p:sp>
        <p:nvSpPr>
          <p:cNvPr id="62467" name="Rectangle 3"/>
          <p:cNvSpPr>
            <a:spLocks noGrp="1" noChangeArrowheads="1"/>
          </p:cNvSpPr>
          <p:nvPr>
            <p:ph type="body" idx="1"/>
          </p:nvPr>
        </p:nvSpPr>
        <p:spPr>
          <a:xfrm>
            <a:off x="304800" y="1752600"/>
            <a:ext cx="8686800" cy="4648200"/>
          </a:xfrm>
        </p:spPr>
        <p:txBody>
          <a:bodyPr>
            <a:normAutofit/>
          </a:bodyPr>
          <a:lstStyle/>
          <a:p>
            <a:r>
              <a:rPr lang="en-US" altLang="en-US" sz="3200" dirty="0" smtClean="0"/>
              <a:t>Opponent process theory suggests that any given emotion also has an opposed emotion.  (Fear/Relief or Sadness/Happiness)</a:t>
            </a:r>
          </a:p>
          <a:p>
            <a:r>
              <a:rPr lang="en-US" altLang="en-US" sz="3200" dirty="0" smtClean="0"/>
              <a:t>Activation of one member of the pair automatically suppresses the opposite emotion </a:t>
            </a:r>
          </a:p>
          <a:p>
            <a:r>
              <a:rPr lang="en-US" altLang="en-US" sz="3200" dirty="0" smtClean="0"/>
              <a:t>But the opposing emotion can serve to diminish the intensity of the initial emotion. </a:t>
            </a:r>
          </a:p>
          <a:p>
            <a:pPr>
              <a:buFontTx/>
              <a:buNone/>
            </a:pPr>
            <a:endParaRPr lang="en-US" altLang="en-US" dirty="0" smtClean="0"/>
          </a:p>
        </p:txBody>
      </p:sp>
    </p:spTree>
    <p:extLst>
      <p:ext uri="{BB962C8B-B14F-4D97-AF65-F5344CB8AC3E}">
        <p14:creationId xmlns:p14="http://schemas.microsoft.com/office/powerpoint/2010/main" val="27217686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tLang="en-US" dirty="0"/>
              <a:t>OPPONENT-PROCESS THEORY </a:t>
            </a:r>
            <a:endParaRPr lang="en-US" altLang="en-US" dirty="0" smtClean="0"/>
          </a:p>
        </p:txBody>
      </p:sp>
      <p:sp>
        <p:nvSpPr>
          <p:cNvPr id="64515" name="Rectangle 3"/>
          <p:cNvSpPr>
            <a:spLocks noGrp="1" noChangeArrowheads="1"/>
          </p:cNvSpPr>
          <p:nvPr>
            <p:ph type="body" idx="1"/>
          </p:nvPr>
        </p:nvSpPr>
        <p:spPr/>
        <p:txBody>
          <a:bodyPr/>
          <a:lstStyle/>
          <a:p>
            <a:r>
              <a:rPr lang="en-US" altLang="en-US" dirty="0" smtClean="0"/>
              <a:t>The opponent-process theory states that when one emotion is experienced, the other is suppressed. </a:t>
            </a:r>
          </a:p>
          <a:p>
            <a:r>
              <a:rPr lang="en-US" altLang="en-US" dirty="0" smtClean="0"/>
              <a:t>For example, if you are frightened by a mean dog, the emotion of fear is expressed and relief is suppressed. If the fear-causing stimulus continues to be present, after a while the fear decreases and the relief intensifies.</a:t>
            </a:r>
          </a:p>
        </p:txBody>
      </p:sp>
    </p:spTree>
    <p:extLst>
      <p:ext uri="{BB962C8B-B14F-4D97-AF65-F5344CB8AC3E}">
        <p14:creationId xmlns:p14="http://schemas.microsoft.com/office/powerpoint/2010/main" val="22625465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p:spPr>
        <p:txBody>
          <a:bodyPr wrap="none" anchor="ctr"/>
          <a:lstStyle/>
          <a:p>
            <a:pPr eaLnBrk="1" hangingPunct="1"/>
            <a:endParaRPr lang="en-US" altLang="en-US">
              <a:latin typeface="+mj-lt"/>
            </a:endParaRPr>
          </a:p>
        </p:txBody>
      </p:sp>
      <p:sp>
        <p:nvSpPr>
          <p:cNvPr id="7171" name="Rectangle 56"/>
          <p:cNvSpPr>
            <a:spLocks noChangeArrowheads="1"/>
          </p:cNvSpPr>
          <p:nvPr/>
        </p:nvSpPr>
        <p:spPr bwMode="auto">
          <a:xfrm>
            <a:off x="5695916" y="5046663"/>
            <a:ext cx="1625634" cy="1044574"/>
          </a:xfrm>
          <a:prstGeom prst="rect">
            <a:avLst/>
          </a:prstGeom>
          <a:solidFill>
            <a:srgbClr val="FFFF00">
              <a:alpha val="39999"/>
            </a:srgbClr>
          </a:solidFill>
          <a:ln w="9525">
            <a:solidFill>
              <a:schemeClr val="tx1"/>
            </a:solidFill>
            <a:miter lim="800000"/>
            <a:headEnd/>
            <a:tailEnd/>
          </a:ln>
          <a:effectLst/>
        </p:spPr>
        <p:txBody>
          <a:bodyPr wrap="none" anchor="ctr"/>
          <a:lstStyle/>
          <a:p>
            <a:pPr eaLnBrk="1" hangingPunct="1"/>
            <a:endParaRPr lang="en-US" altLang="en-US">
              <a:latin typeface="+mj-lt"/>
            </a:endParaRPr>
          </a:p>
        </p:txBody>
      </p:sp>
      <p:grpSp>
        <p:nvGrpSpPr>
          <p:cNvPr id="3" name="Group 10"/>
          <p:cNvGrpSpPr>
            <a:grpSpLocks/>
          </p:cNvGrpSpPr>
          <p:nvPr/>
        </p:nvGrpSpPr>
        <p:grpSpPr bwMode="auto">
          <a:xfrm>
            <a:off x="28575" y="76200"/>
            <a:ext cx="9072563" cy="6489700"/>
            <a:chOff x="70660" y="99352"/>
            <a:chExt cx="8914847" cy="5975296"/>
          </a:xfrm>
        </p:grpSpPr>
        <p:sp>
          <p:nvSpPr>
            <p:cNvPr id="12" name="Oval 11"/>
            <p:cNvSpPr/>
            <p:nvPr/>
          </p:nvSpPr>
          <p:spPr>
            <a:xfrm>
              <a:off x="3908022" y="1961516"/>
              <a:ext cx="1524026" cy="989549"/>
            </a:xfrm>
            <a:prstGeom prst="ellipse">
              <a:avLst/>
            </a:prstGeom>
          </p:spPr>
          <p:style>
            <a:lnRef idx="1">
              <a:schemeClr val="accent4"/>
            </a:lnRef>
            <a:fillRef idx="2">
              <a:schemeClr val="accent4"/>
            </a:fillRef>
            <a:effectRef idx="1">
              <a:schemeClr val="accent4"/>
            </a:effectRef>
            <a:fontRef idx="minor">
              <a:schemeClr val="dk1"/>
            </a:fontRef>
          </p:style>
          <p:txBody>
            <a:bodyPr lIns="0" tIns="0" rIns="0" bIns="0" anchor="ctr"/>
            <a:lstStyle/>
            <a:p>
              <a:pPr algn="ctr" eaLnBrk="1" hangingPunct="1">
                <a:defRPr/>
              </a:pPr>
              <a:r>
                <a:rPr lang="en-US" b="1" dirty="0">
                  <a:latin typeface="+mj-lt"/>
                </a:rPr>
                <a:t>Motivation</a:t>
              </a:r>
              <a:r>
                <a:rPr lang="en-US" dirty="0">
                  <a:latin typeface="+mj-lt"/>
                </a:rPr>
                <a:t> </a:t>
              </a:r>
              <a:r>
                <a:rPr lang="en-US" b="1" dirty="0">
                  <a:latin typeface="+mj-lt"/>
                </a:rPr>
                <a:t>&amp;</a:t>
              </a:r>
              <a:r>
                <a:rPr lang="en-US" dirty="0">
                  <a:latin typeface="+mj-lt"/>
                </a:rPr>
                <a:t> </a:t>
              </a:r>
              <a:r>
                <a:rPr lang="en-US" b="1" dirty="0">
                  <a:latin typeface="+mj-lt"/>
                </a:rPr>
                <a:t>Emotion</a:t>
              </a:r>
            </a:p>
          </p:txBody>
        </p:sp>
        <p:sp>
          <p:nvSpPr>
            <p:cNvPr id="13" name="Rounded Rectangle 12"/>
            <p:cNvSpPr/>
            <p:nvPr/>
          </p:nvSpPr>
          <p:spPr>
            <a:xfrm>
              <a:off x="6828160" y="2171996"/>
              <a:ext cx="1294720" cy="533509"/>
            </a:xfrm>
            <a:prstGeom prst="roundRect">
              <a:avLst/>
            </a:prstGeom>
          </p:spPr>
          <p:style>
            <a:lnRef idx="1">
              <a:schemeClr val="accent4"/>
            </a:lnRef>
            <a:fillRef idx="3">
              <a:schemeClr val="accent4"/>
            </a:fillRef>
            <a:effectRef idx="2">
              <a:schemeClr val="accent4"/>
            </a:effectRef>
            <a:fontRef idx="minor">
              <a:schemeClr val="lt1"/>
            </a:fontRef>
          </p:style>
          <p:txBody>
            <a:bodyPr lIns="0" tIns="0" rIns="0" bIns="0" anchor="ctr"/>
            <a:lstStyle/>
            <a:p>
              <a:pPr algn="ctr" eaLnBrk="1" hangingPunct="1">
                <a:defRPr/>
              </a:pPr>
              <a:r>
                <a:rPr lang="en-US" sz="2000" b="1" dirty="0">
                  <a:latin typeface="+mj-lt"/>
                </a:rPr>
                <a:t>Stress</a:t>
              </a:r>
              <a:endParaRPr lang="en-US" b="1" dirty="0">
                <a:latin typeface="+mj-lt"/>
              </a:endParaRPr>
            </a:p>
          </p:txBody>
        </p:sp>
        <p:cxnSp>
          <p:nvCxnSpPr>
            <p:cNvPr id="14" name="Straight Arrow Connector 13"/>
            <p:cNvCxnSpPr>
              <a:stCxn id="12" idx="6"/>
              <a:endCxn id="13" idx="1"/>
            </p:cNvCxnSpPr>
            <p:nvPr/>
          </p:nvCxnSpPr>
          <p:spPr>
            <a:xfrm flipV="1">
              <a:off x="5432048" y="2438020"/>
              <a:ext cx="1396113" cy="19002"/>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5895338" y="1242376"/>
              <a:ext cx="1143410" cy="457502"/>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Sources</a:t>
              </a:r>
            </a:p>
          </p:txBody>
        </p:sp>
        <p:sp>
          <p:nvSpPr>
            <p:cNvPr id="16" name="Rounded Rectangle 15"/>
            <p:cNvSpPr/>
            <p:nvPr/>
          </p:nvSpPr>
          <p:spPr>
            <a:xfrm>
              <a:off x="7792181" y="1220451"/>
              <a:ext cx="1193326" cy="457501"/>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Measures</a:t>
              </a:r>
            </a:p>
          </p:txBody>
        </p:sp>
        <p:sp>
          <p:nvSpPr>
            <p:cNvPr id="17" name="Rounded Rectangle 16"/>
            <p:cNvSpPr/>
            <p:nvPr/>
          </p:nvSpPr>
          <p:spPr>
            <a:xfrm>
              <a:off x="6851559" y="466231"/>
              <a:ext cx="1230763" cy="457501"/>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Theories</a:t>
              </a:r>
            </a:p>
          </p:txBody>
        </p:sp>
        <p:sp>
          <p:nvSpPr>
            <p:cNvPr id="18" name="Rounded Rectangle 17"/>
            <p:cNvSpPr/>
            <p:nvPr/>
          </p:nvSpPr>
          <p:spPr>
            <a:xfrm>
              <a:off x="6246317" y="3084077"/>
              <a:ext cx="990538" cy="457502"/>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Effects</a:t>
              </a:r>
            </a:p>
          </p:txBody>
        </p:sp>
        <p:cxnSp>
          <p:nvCxnSpPr>
            <p:cNvPr id="19" name="Straight Arrow Connector 18"/>
            <p:cNvCxnSpPr>
              <a:stCxn id="13" idx="0"/>
              <a:endCxn id="17" idx="2"/>
            </p:cNvCxnSpPr>
            <p:nvPr/>
          </p:nvCxnSpPr>
          <p:spPr>
            <a:xfrm flipH="1" flipV="1">
              <a:off x="7466161" y="923732"/>
              <a:ext cx="9359" cy="124826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3" idx="0"/>
              <a:endCxn id="16" idx="2"/>
            </p:cNvCxnSpPr>
            <p:nvPr/>
          </p:nvCxnSpPr>
          <p:spPr>
            <a:xfrm flipV="1">
              <a:off x="7475521" y="1677953"/>
              <a:ext cx="914103" cy="49404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7857697" y="3097232"/>
              <a:ext cx="928143" cy="457501"/>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Coping</a:t>
              </a:r>
            </a:p>
          </p:txBody>
        </p:sp>
        <p:cxnSp>
          <p:nvCxnSpPr>
            <p:cNvPr id="22" name="Straight Arrow Connector 21"/>
            <p:cNvCxnSpPr>
              <a:stCxn id="13" idx="2"/>
              <a:endCxn id="21" idx="0"/>
            </p:cNvCxnSpPr>
            <p:nvPr/>
          </p:nvCxnSpPr>
          <p:spPr>
            <a:xfrm>
              <a:off x="7475521" y="2705505"/>
              <a:ext cx="847027" cy="39172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1494852" y="2133993"/>
              <a:ext cx="1294720" cy="571512"/>
            </a:xfrm>
            <a:prstGeom prst="roundRect">
              <a:avLst/>
            </a:prstGeom>
          </p:spPr>
          <p:style>
            <a:lnRef idx="1">
              <a:schemeClr val="accent6"/>
            </a:lnRef>
            <a:fillRef idx="3">
              <a:schemeClr val="accent6"/>
            </a:fillRef>
            <a:effectRef idx="2">
              <a:schemeClr val="accent6"/>
            </a:effectRef>
            <a:fontRef idx="minor">
              <a:schemeClr val="lt1"/>
            </a:fontRef>
          </p:style>
          <p:txBody>
            <a:bodyPr anchor="ctr"/>
            <a:lstStyle/>
            <a:p>
              <a:pPr algn="ctr" eaLnBrk="1" hangingPunct="1">
                <a:defRPr/>
              </a:pPr>
              <a:r>
                <a:rPr lang="en-US" b="1" dirty="0">
                  <a:latin typeface="+mj-lt"/>
                </a:rPr>
                <a:t>Motivation</a:t>
              </a:r>
            </a:p>
          </p:txBody>
        </p:sp>
        <p:sp>
          <p:nvSpPr>
            <p:cNvPr id="24" name="Rounded Rectangle 23"/>
            <p:cNvSpPr/>
            <p:nvPr/>
          </p:nvSpPr>
          <p:spPr>
            <a:xfrm>
              <a:off x="2822329" y="748332"/>
              <a:ext cx="1006138" cy="74398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1400" b="1" dirty="0">
                  <a:latin typeface="+mj-lt"/>
                </a:rPr>
                <a:t>Maslow’s Hierarchy of Needs</a:t>
              </a:r>
            </a:p>
          </p:txBody>
        </p:sp>
        <p:sp>
          <p:nvSpPr>
            <p:cNvPr id="25" name="Rounded Rectangle 24"/>
            <p:cNvSpPr/>
            <p:nvPr/>
          </p:nvSpPr>
          <p:spPr>
            <a:xfrm>
              <a:off x="81580" y="99352"/>
              <a:ext cx="1277560" cy="732296"/>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latin typeface="+mj-lt"/>
                </a:rPr>
                <a:t>Drive Reduction Theory</a:t>
              </a:r>
            </a:p>
          </p:txBody>
        </p:sp>
        <p:sp>
          <p:nvSpPr>
            <p:cNvPr id="26" name="Rounded Rectangle 25"/>
            <p:cNvSpPr/>
            <p:nvPr/>
          </p:nvSpPr>
          <p:spPr>
            <a:xfrm>
              <a:off x="1649282" y="309832"/>
              <a:ext cx="968700" cy="54520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latin typeface="+mj-lt"/>
                </a:rPr>
                <a:t>Arousal Theory</a:t>
              </a:r>
            </a:p>
          </p:txBody>
        </p:sp>
        <p:sp>
          <p:nvSpPr>
            <p:cNvPr id="27" name="Rounded Rectangle 26"/>
            <p:cNvSpPr/>
            <p:nvPr/>
          </p:nvSpPr>
          <p:spPr>
            <a:xfrm>
              <a:off x="70660" y="2063833"/>
              <a:ext cx="1102852" cy="63290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1400" b="1" dirty="0">
                  <a:latin typeface="+mj-lt"/>
                </a:rPr>
                <a:t>Intrinsic/</a:t>
              </a:r>
            </a:p>
            <a:p>
              <a:pPr algn="ctr" eaLnBrk="1" hangingPunct="1">
                <a:defRPr/>
              </a:pPr>
              <a:r>
                <a:rPr lang="en-US" sz="1400" b="1" dirty="0">
                  <a:latin typeface="+mj-lt"/>
                </a:rPr>
                <a:t>Extrinsic Motivation</a:t>
              </a:r>
            </a:p>
          </p:txBody>
        </p:sp>
        <p:cxnSp>
          <p:nvCxnSpPr>
            <p:cNvPr id="28" name="Straight Arrow Connector 27"/>
            <p:cNvCxnSpPr>
              <a:stCxn id="23" idx="0"/>
              <a:endCxn id="26" idx="2"/>
            </p:cNvCxnSpPr>
            <p:nvPr/>
          </p:nvCxnSpPr>
          <p:spPr>
            <a:xfrm flipH="1" flipV="1">
              <a:off x="2132852" y="855034"/>
              <a:ext cx="9359" cy="127895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3" idx="1"/>
              <a:endCxn id="27" idx="3"/>
            </p:cNvCxnSpPr>
            <p:nvPr/>
          </p:nvCxnSpPr>
          <p:spPr>
            <a:xfrm flipH="1" flipV="1">
              <a:off x="1173512" y="2379553"/>
              <a:ext cx="321340" cy="4092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3" idx="0"/>
              <a:endCxn id="24" idx="2"/>
            </p:cNvCxnSpPr>
            <p:nvPr/>
          </p:nvCxnSpPr>
          <p:spPr>
            <a:xfrm flipV="1">
              <a:off x="2142211" y="1492321"/>
              <a:ext cx="1183967" cy="641671"/>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33" idx="0"/>
              <a:endCxn id="25" idx="2"/>
            </p:cNvCxnSpPr>
            <p:nvPr/>
          </p:nvCxnSpPr>
          <p:spPr>
            <a:xfrm flipH="1" flipV="1">
              <a:off x="719580" y="831648"/>
              <a:ext cx="15599" cy="23386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3" idx="0"/>
              <a:endCxn id="33" idx="3"/>
            </p:cNvCxnSpPr>
            <p:nvPr/>
          </p:nvCxnSpPr>
          <p:spPr>
            <a:xfrm flipH="1" flipV="1">
              <a:off x="1251507" y="1360771"/>
              <a:ext cx="890704" cy="773222"/>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218851" y="1065515"/>
              <a:ext cx="1032656" cy="590514"/>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latin typeface="+mj-lt"/>
                </a:rPr>
                <a:t>Human</a:t>
              </a:r>
              <a:r>
                <a:rPr lang="en-US" dirty="0">
                  <a:latin typeface="+mj-lt"/>
                </a:rPr>
                <a:t> </a:t>
              </a:r>
              <a:r>
                <a:rPr lang="en-US" b="1" dirty="0">
                  <a:latin typeface="+mj-lt"/>
                </a:rPr>
                <a:t>Drives</a:t>
              </a:r>
            </a:p>
          </p:txBody>
        </p:sp>
        <p:sp>
          <p:nvSpPr>
            <p:cNvPr id="34" name="Rounded Rectangle 33"/>
            <p:cNvSpPr/>
            <p:nvPr/>
          </p:nvSpPr>
          <p:spPr>
            <a:xfrm>
              <a:off x="3981338" y="3931844"/>
              <a:ext cx="1371154" cy="457502"/>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en-US" b="1" dirty="0">
                  <a:latin typeface="+mj-lt"/>
                </a:rPr>
                <a:t>Theories</a:t>
              </a:r>
              <a:r>
                <a:rPr lang="en-US" dirty="0">
                  <a:latin typeface="+mj-lt"/>
                </a:rPr>
                <a:t> </a:t>
              </a:r>
              <a:r>
                <a:rPr lang="en-US" b="1" dirty="0">
                  <a:latin typeface="+mj-lt"/>
                </a:rPr>
                <a:t>of</a:t>
              </a:r>
              <a:r>
                <a:rPr lang="en-US" dirty="0">
                  <a:latin typeface="+mj-lt"/>
                </a:rPr>
                <a:t> </a:t>
              </a:r>
              <a:r>
                <a:rPr lang="en-US" b="1" dirty="0">
                  <a:latin typeface="+mj-lt"/>
                </a:rPr>
                <a:t>Emotion</a:t>
              </a:r>
            </a:p>
          </p:txBody>
        </p:sp>
        <p:cxnSp>
          <p:nvCxnSpPr>
            <p:cNvPr id="35" name="Straight Arrow Connector 34"/>
            <p:cNvCxnSpPr>
              <a:stCxn id="12" idx="4"/>
              <a:endCxn id="34" idx="0"/>
            </p:cNvCxnSpPr>
            <p:nvPr/>
          </p:nvCxnSpPr>
          <p:spPr>
            <a:xfrm flipH="1">
              <a:off x="4667695" y="2951065"/>
              <a:ext cx="3120" cy="98077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619746" y="4675833"/>
              <a:ext cx="1662857" cy="39903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a:latin typeface="+mj-lt"/>
                </a:rPr>
                <a:t>James-Lange </a:t>
              </a:r>
            </a:p>
          </p:txBody>
        </p:sp>
        <p:sp>
          <p:nvSpPr>
            <p:cNvPr id="37" name="Rounded Rectangle 36"/>
            <p:cNvSpPr/>
            <p:nvPr/>
          </p:nvSpPr>
          <p:spPr>
            <a:xfrm>
              <a:off x="5764307" y="4860003"/>
              <a:ext cx="1372715" cy="60951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a:latin typeface="+mj-lt"/>
                </a:rPr>
                <a:t>Cognitive</a:t>
              </a:r>
              <a:r>
                <a:rPr lang="en-US" dirty="0">
                  <a:latin typeface="+mj-lt"/>
                </a:rPr>
                <a:t> </a:t>
              </a:r>
              <a:r>
                <a:rPr lang="en-US" b="1" dirty="0">
                  <a:latin typeface="+mj-lt"/>
                </a:rPr>
                <a:t>Appraisal</a:t>
              </a:r>
              <a:r>
                <a:rPr lang="en-US" dirty="0">
                  <a:latin typeface="+mj-lt"/>
                </a:rPr>
                <a:t> </a:t>
              </a:r>
            </a:p>
          </p:txBody>
        </p:sp>
        <p:sp>
          <p:nvSpPr>
            <p:cNvPr id="38" name="Rounded Rectangle 37"/>
            <p:cNvSpPr/>
            <p:nvPr/>
          </p:nvSpPr>
          <p:spPr>
            <a:xfrm>
              <a:off x="4010975" y="5472441"/>
              <a:ext cx="1358676" cy="602207"/>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err="1">
                  <a:latin typeface="+mj-lt"/>
                </a:rPr>
                <a:t>Schachter</a:t>
              </a:r>
              <a:r>
                <a:rPr lang="en-US" dirty="0">
                  <a:latin typeface="+mj-lt"/>
                </a:rPr>
                <a:t> </a:t>
              </a:r>
              <a:r>
                <a:rPr lang="en-US" b="1" dirty="0">
                  <a:latin typeface="+mj-lt"/>
                </a:rPr>
                <a:t>two-factor</a:t>
              </a:r>
            </a:p>
          </p:txBody>
        </p:sp>
        <p:sp>
          <p:nvSpPr>
            <p:cNvPr id="39" name="Rounded Rectangle 38"/>
            <p:cNvSpPr/>
            <p:nvPr/>
          </p:nvSpPr>
          <p:spPr>
            <a:xfrm>
              <a:off x="1536969" y="5430053"/>
              <a:ext cx="1491267" cy="533508"/>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a:latin typeface="+mj-lt"/>
                </a:rPr>
                <a:t>Cannon-Bard</a:t>
              </a:r>
              <a:r>
                <a:rPr lang="en-US" dirty="0">
                  <a:latin typeface="+mj-lt"/>
                </a:rPr>
                <a:t> </a:t>
              </a:r>
            </a:p>
          </p:txBody>
        </p:sp>
        <p:sp>
          <p:nvSpPr>
            <p:cNvPr id="40" name="Rounded Rectangle 39"/>
            <p:cNvSpPr/>
            <p:nvPr/>
          </p:nvSpPr>
          <p:spPr>
            <a:xfrm>
              <a:off x="6723647" y="3933306"/>
              <a:ext cx="1449150" cy="49550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a:latin typeface="+mj-lt"/>
                </a:rPr>
                <a:t>Opponent Process</a:t>
              </a:r>
            </a:p>
          </p:txBody>
        </p:sp>
        <p:cxnSp>
          <p:nvCxnSpPr>
            <p:cNvPr id="41" name="Straight Arrow Connector 40"/>
            <p:cNvCxnSpPr>
              <a:stCxn id="34" idx="2"/>
              <a:endCxn id="36" idx="0"/>
            </p:cNvCxnSpPr>
            <p:nvPr/>
          </p:nvCxnSpPr>
          <p:spPr>
            <a:xfrm flipH="1">
              <a:off x="1451175" y="4389346"/>
              <a:ext cx="3216520" cy="28648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4" idx="2"/>
              <a:endCxn id="37" idx="0"/>
            </p:cNvCxnSpPr>
            <p:nvPr/>
          </p:nvCxnSpPr>
          <p:spPr>
            <a:xfrm>
              <a:off x="4667695" y="4389346"/>
              <a:ext cx="1782969" cy="47065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4" idx="2"/>
              <a:endCxn id="38" idx="0"/>
            </p:cNvCxnSpPr>
            <p:nvPr/>
          </p:nvCxnSpPr>
          <p:spPr>
            <a:xfrm>
              <a:off x="4667695" y="4389346"/>
              <a:ext cx="23398" cy="108309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4" idx="2"/>
              <a:endCxn id="39" idx="0"/>
            </p:cNvCxnSpPr>
            <p:nvPr/>
          </p:nvCxnSpPr>
          <p:spPr>
            <a:xfrm flipH="1">
              <a:off x="2282603" y="4389346"/>
              <a:ext cx="2385092" cy="104070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34" idx="3"/>
              <a:endCxn id="40" idx="1"/>
            </p:cNvCxnSpPr>
            <p:nvPr/>
          </p:nvCxnSpPr>
          <p:spPr>
            <a:xfrm>
              <a:off x="5352492" y="4159864"/>
              <a:ext cx="1371155" cy="2046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13" idx="0"/>
              <a:endCxn id="15" idx="2"/>
            </p:cNvCxnSpPr>
            <p:nvPr/>
          </p:nvCxnSpPr>
          <p:spPr>
            <a:xfrm flipH="1" flipV="1">
              <a:off x="6466263" y="1699878"/>
              <a:ext cx="1009258" cy="47211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3" idx="2"/>
              <a:endCxn id="18" idx="0"/>
            </p:cNvCxnSpPr>
            <p:nvPr/>
          </p:nvCxnSpPr>
          <p:spPr>
            <a:xfrm flipH="1">
              <a:off x="6742366" y="2705505"/>
              <a:ext cx="733154" cy="378571"/>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grpSp>
      <p:cxnSp>
        <p:nvCxnSpPr>
          <p:cNvPr id="136" name="Straight Arrow Connector 135"/>
          <p:cNvCxnSpPr>
            <a:stCxn id="12" idx="2"/>
            <a:endCxn id="23" idx="3"/>
          </p:cNvCxnSpPr>
          <p:nvPr/>
        </p:nvCxnSpPr>
        <p:spPr bwMode="auto">
          <a:xfrm flipH="1" flipV="1">
            <a:off x="2795588" y="2595563"/>
            <a:ext cx="1138237" cy="4127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a:stCxn id="23" idx="2"/>
            <a:endCxn id="170" idx="0"/>
          </p:cNvCxnSpPr>
          <p:nvPr/>
        </p:nvCxnSpPr>
        <p:spPr bwMode="auto">
          <a:xfrm>
            <a:off x="2136775" y="2906713"/>
            <a:ext cx="11113" cy="46513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70" name="Rounded Rectangle 169"/>
          <p:cNvSpPr/>
          <p:nvPr/>
        </p:nvSpPr>
        <p:spPr bwMode="auto">
          <a:xfrm>
            <a:off x="1066800" y="3371850"/>
            <a:ext cx="2162175" cy="59372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1400" b="1" dirty="0">
                <a:latin typeface="+mj-lt"/>
              </a:rPr>
              <a:t>Explain complex motives</a:t>
            </a:r>
            <a:r>
              <a:rPr lang="en-US" b="1" dirty="0">
                <a:latin typeface="+mj-lt"/>
              </a:rPr>
              <a:t> </a:t>
            </a:r>
            <a:r>
              <a:rPr lang="en-US" sz="1200" b="1" dirty="0">
                <a:latin typeface="+mj-lt"/>
              </a:rPr>
              <a:t>(eating, aggression, achievement and sex)</a:t>
            </a:r>
            <a:endParaRPr lang="en-US" b="1" dirty="0">
              <a:latin typeface="+mj-lt"/>
            </a:endParaRPr>
          </a:p>
        </p:txBody>
      </p:sp>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1202">
            <a:off x="5341039" y="5890818"/>
            <a:ext cx="963825" cy="986441"/>
          </a:xfrm>
          <a:prstGeom prst="ellipse">
            <a:avLst/>
          </a:prstGeom>
        </p:spPr>
      </p:pic>
      <p:sp>
        <p:nvSpPr>
          <p:cNvPr id="51" name="AutoShape 55"/>
          <p:cNvSpPr>
            <a:spLocks noChangeArrowheads="1"/>
          </p:cNvSpPr>
          <p:nvPr/>
        </p:nvSpPr>
        <p:spPr bwMode="auto">
          <a:xfrm>
            <a:off x="4532313" y="5107174"/>
            <a:ext cx="990600" cy="609600"/>
          </a:xfrm>
          <a:prstGeom prst="wedgeRoundRectCallout">
            <a:avLst>
              <a:gd name="adj1" fmla="val 49869"/>
              <a:gd name="adj2" fmla="val 93654"/>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Franklin Gothic Medium" panose="020B0603020102020204" pitchFamily="34" charset="0"/>
              </a:rPr>
              <a:t>We are here</a:t>
            </a:r>
          </a:p>
        </p:txBody>
      </p:sp>
    </p:spTree>
    <p:extLst>
      <p:ext uri="{BB962C8B-B14F-4D97-AF65-F5344CB8AC3E}">
        <p14:creationId xmlns:p14="http://schemas.microsoft.com/office/powerpoint/2010/main" val="5140000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28601" y="304800"/>
            <a:ext cx="8229599" cy="990600"/>
          </a:xfrm>
        </p:spPr>
        <p:txBody>
          <a:bodyPr>
            <a:normAutofit/>
          </a:bodyPr>
          <a:lstStyle/>
          <a:p>
            <a:r>
              <a:rPr lang="en-US" altLang="en-US" dirty="0" smtClean="0"/>
              <a:t>COGNITIVE-APPRAISAL THEORY</a:t>
            </a:r>
          </a:p>
        </p:txBody>
      </p:sp>
      <p:sp>
        <p:nvSpPr>
          <p:cNvPr id="41987" name="Rectangle 3"/>
          <p:cNvSpPr>
            <a:spLocks noGrp="1" noChangeArrowheads="1"/>
          </p:cNvSpPr>
          <p:nvPr>
            <p:ph type="body" idx="1"/>
          </p:nvPr>
        </p:nvSpPr>
        <p:spPr>
          <a:xfrm>
            <a:off x="228601" y="1676400"/>
            <a:ext cx="8534400" cy="4876800"/>
          </a:xfrm>
        </p:spPr>
        <p:txBody>
          <a:bodyPr/>
          <a:lstStyle/>
          <a:p>
            <a:r>
              <a:rPr lang="en-US" altLang="en-US" dirty="0" smtClean="0"/>
              <a:t>Sequence</a:t>
            </a:r>
          </a:p>
          <a:p>
            <a:pPr lvl="1"/>
            <a:r>
              <a:rPr lang="en-US" altLang="en-US" dirty="0" smtClean="0"/>
              <a:t>Stimulus (object, event, or thought)</a:t>
            </a:r>
          </a:p>
          <a:p>
            <a:pPr lvl="1"/>
            <a:r>
              <a:rPr lang="en-US" altLang="en-US" dirty="0" smtClean="0"/>
              <a:t>Appraisal of how this affects your well-being (consciously or unconsciously)</a:t>
            </a:r>
          </a:p>
          <a:p>
            <a:pPr lvl="1"/>
            <a:r>
              <a:rPr lang="en-US" altLang="en-US" dirty="0" smtClean="0"/>
              <a:t>Emotion (fear, anger, happiness, …)</a:t>
            </a:r>
          </a:p>
          <a:p>
            <a:pPr lvl="1"/>
            <a:r>
              <a:rPr lang="en-US" altLang="en-US" dirty="0" smtClean="0"/>
              <a:t>Physiological responses and behavior</a:t>
            </a:r>
          </a:p>
          <a:p>
            <a:r>
              <a:rPr lang="en-US" altLang="en-US" i="1" dirty="0" smtClean="0"/>
              <a:t>For an emotion to occur, it is necessary to first think about the situation</a:t>
            </a:r>
            <a:r>
              <a:rPr lang="en-US" altLang="en-US" dirty="0" smtClean="0"/>
              <a:t>.</a:t>
            </a:r>
          </a:p>
          <a:p>
            <a:pPr lvl="1">
              <a:buFontTx/>
              <a:buNone/>
            </a:pPr>
            <a:endParaRPr lang="en-US" altLang="en-US" dirty="0" smtClean="0"/>
          </a:p>
          <a:p>
            <a:pPr lvl="1"/>
            <a:endParaRPr lang="en-US" altLang="en-US" dirty="0" smtClean="0"/>
          </a:p>
        </p:txBody>
      </p:sp>
    </p:spTree>
    <p:extLst>
      <p:ext uri="{BB962C8B-B14F-4D97-AF65-F5344CB8AC3E}">
        <p14:creationId xmlns:p14="http://schemas.microsoft.com/office/powerpoint/2010/main" val="38050030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19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198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198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19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152400"/>
            <a:ext cx="6681788" cy="1143000"/>
          </a:xfrm>
        </p:spPr>
        <p:txBody>
          <a:bodyPr>
            <a:normAutofit/>
          </a:bodyPr>
          <a:lstStyle/>
          <a:p>
            <a:r>
              <a:rPr lang="en-US" altLang="en-US" dirty="0" smtClean="0">
                <a:latin typeface="+mn-lt"/>
              </a:rPr>
              <a:t>COGNITION AND EMOTION</a:t>
            </a:r>
          </a:p>
        </p:txBody>
      </p:sp>
      <p:sp>
        <p:nvSpPr>
          <p:cNvPr id="52227" name="Rectangle 3"/>
          <p:cNvSpPr>
            <a:spLocks noGrp="1" noChangeArrowheads="1"/>
          </p:cNvSpPr>
          <p:nvPr>
            <p:ph type="body" sz="half" idx="1"/>
          </p:nvPr>
        </p:nvSpPr>
        <p:spPr>
          <a:xfrm>
            <a:off x="304800" y="1585913"/>
            <a:ext cx="8262938" cy="2528887"/>
          </a:xfrm>
          <a:noFill/>
        </p:spPr>
        <p:txBody>
          <a:bodyPr>
            <a:normAutofit/>
          </a:bodyPr>
          <a:lstStyle/>
          <a:p>
            <a:pPr marL="0" indent="0" algn="ctr">
              <a:buFont typeface="Wingdings" panose="05000000000000000000" pitchFamily="2" charset="2"/>
              <a:buNone/>
            </a:pPr>
            <a:r>
              <a:rPr lang="en-US" altLang="en-US" sz="2800" dirty="0" smtClean="0"/>
              <a:t>What is the connection between how we </a:t>
            </a:r>
            <a:r>
              <a:rPr lang="en-US" altLang="en-US" sz="2800" i="1" dirty="0" smtClean="0"/>
              <a:t>think</a:t>
            </a:r>
            <a:r>
              <a:rPr lang="en-US" altLang="en-US" sz="2800" dirty="0" smtClean="0"/>
              <a:t> (cognition) and how we </a:t>
            </a:r>
            <a:r>
              <a:rPr lang="en-US" altLang="en-US" sz="2800" i="1" dirty="0" smtClean="0"/>
              <a:t>feel</a:t>
            </a:r>
            <a:r>
              <a:rPr lang="en-US" altLang="en-US" sz="2800" dirty="0" smtClean="0"/>
              <a:t> (emotion)?</a:t>
            </a:r>
          </a:p>
          <a:p>
            <a:pPr marL="0" indent="0" algn="ctr">
              <a:buFont typeface="Wingdings" panose="05000000000000000000" pitchFamily="2" charset="2"/>
              <a:buNone/>
            </a:pPr>
            <a:endParaRPr lang="en-US" altLang="en-US" sz="2800" dirty="0" smtClean="0"/>
          </a:p>
          <a:p>
            <a:pPr marL="0" indent="0" algn="ctr">
              <a:buFont typeface="Wingdings" panose="05000000000000000000" pitchFamily="2" charset="2"/>
              <a:buNone/>
            </a:pPr>
            <a:r>
              <a:rPr lang="en-US" altLang="en-US" sz="2800" dirty="0" smtClean="0"/>
              <a:t>Can we change our emotions by changing our thinking?</a:t>
            </a:r>
          </a:p>
          <a:p>
            <a:pPr marL="0" indent="0" algn="ctr">
              <a:buFont typeface="Wingdings" panose="05000000000000000000" pitchFamily="2" charset="2"/>
              <a:buNone/>
            </a:pPr>
            <a:endParaRPr lang="en-US" altLang="en-US" sz="2800" dirty="0" smtClean="0"/>
          </a:p>
          <a:p>
            <a:pPr marL="0" indent="0" algn="ctr">
              <a:buFont typeface="Wingdings" panose="05000000000000000000" pitchFamily="2" charset="2"/>
              <a:buNone/>
            </a:pPr>
            <a:endParaRPr lang="en-US" altLang="en-US" sz="2800" dirty="0" smtClean="0"/>
          </a:p>
        </p:txBody>
      </p:sp>
      <p:pic>
        <p:nvPicPr>
          <p:cNvPr id="3074" name="Picture 2" descr="Image result for ALL THE FEEL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3962400"/>
            <a:ext cx="2593975" cy="259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5019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4"/>
          <p:cNvSpPr>
            <a:spLocks noGrp="1"/>
          </p:cNvSpPr>
          <p:nvPr>
            <p:ph type="title"/>
          </p:nvPr>
        </p:nvSpPr>
        <p:spPr/>
        <p:txBody>
          <a:bodyPr/>
          <a:lstStyle/>
          <a:p>
            <a:pPr eaLnBrk="1" hangingPunct="1"/>
            <a:r>
              <a:rPr lang="en-US" sz="4800" b="1" dirty="0" smtClean="0">
                <a:cs typeface="Arial" charset="0"/>
              </a:rPr>
              <a:t>UNIT OVERVIEW</a:t>
            </a:r>
          </a:p>
        </p:txBody>
      </p:sp>
      <p:sp>
        <p:nvSpPr>
          <p:cNvPr id="15363" name="Content Placeholder 3"/>
          <p:cNvSpPr>
            <a:spLocks noGrp="1"/>
          </p:cNvSpPr>
          <p:nvPr>
            <p:ph sz="half" idx="1"/>
          </p:nvPr>
        </p:nvSpPr>
        <p:spPr>
          <a:xfrm>
            <a:off x="457200" y="1600200"/>
            <a:ext cx="8458200" cy="4525963"/>
          </a:xfrm>
        </p:spPr>
        <p:txBody>
          <a:bodyPr/>
          <a:lstStyle/>
          <a:p>
            <a:r>
              <a:rPr lang="en-US" sz="3200" smtClean="0">
                <a:latin typeface="+mj-lt"/>
                <a:cs typeface="Arial" charset="0"/>
                <a:hlinkClick r:id="rId3" action="ppaction://hlinksldjump"/>
              </a:rPr>
              <a:t>Theories of Emotion</a:t>
            </a:r>
            <a:endParaRPr lang="en-US" sz="3200" smtClean="0">
              <a:latin typeface="+mj-lt"/>
              <a:cs typeface="Arial" charset="0"/>
            </a:endParaRPr>
          </a:p>
          <a:p>
            <a:r>
              <a:rPr lang="en-US" sz="3200" smtClean="0">
                <a:latin typeface="+mj-lt"/>
                <a:cs typeface="Arial" charset="0"/>
                <a:hlinkClick r:id="rId4" action="ppaction://hlinksldjump"/>
              </a:rPr>
              <a:t>Embodied Emotion</a:t>
            </a:r>
            <a:endParaRPr lang="en-US" sz="3200" smtClean="0">
              <a:latin typeface="+mj-lt"/>
              <a:cs typeface="Arial" charset="0"/>
            </a:endParaRPr>
          </a:p>
          <a:p>
            <a:r>
              <a:rPr lang="en-US" sz="3200" smtClean="0">
                <a:latin typeface="+mj-lt"/>
                <a:cs typeface="Arial" charset="0"/>
                <a:hlinkClick r:id="rId5" action="ppaction://hlinksldjump"/>
              </a:rPr>
              <a:t>Expressed Emotion</a:t>
            </a:r>
            <a:endParaRPr lang="en-US" sz="3200" smtClean="0">
              <a:latin typeface="+mj-lt"/>
              <a:cs typeface="Arial" charset="0"/>
            </a:endParaRPr>
          </a:p>
          <a:p>
            <a:r>
              <a:rPr lang="en-US" sz="3200" smtClean="0">
                <a:latin typeface="+mj-lt"/>
                <a:cs typeface="Arial" charset="0"/>
                <a:hlinkClick r:id="rId6" action="ppaction://hlinksldjump"/>
              </a:rPr>
              <a:t>Experienced Emotion</a:t>
            </a:r>
            <a:endParaRPr lang="en-US" sz="3200" smtClean="0">
              <a:latin typeface="+mj-lt"/>
              <a:cs typeface="Arial" charset="0"/>
            </a:endParaRPr>
          </a:p>
          <a:p>
            <a:r>
              <a:rPr lang="en-US" sz="3200" smtClean="0">
                <a:latin typeface="+mj-lt"/>
                <a:cs typeface="Arial" charset="0"/>
                <a:hlinkClick r:id="rId7" action="ppaction://hlinksldjump"/>
              </a:rPr>
              <a:t>Stress and Health</a:t>
            </a:r>
            <a:endParaRPr lang="en-US" sz="3200" smtClean="0">
              <a:latin typeface="+mj-lt"/>
              <a:cs typeface="Arial" charset="0"/>
            </a:endParaRPr>
          </a:p>
        </p:txBody>
      </p:sp>
      <p:pic>
        <p:nvPicPr>
          <p:cNvPr id="15364" name="Picture 5"/>
          <p:cNvPicPr>
            <a:picLocks noChangeAspect="1" noChangeArrowheads="1"/>
          </p:cNvPicPr>
          <p:nvPr/>
        </p:nvPicPr>
        <p:blipFill>
          <a:blip r:embed="rId8" cstate="print"/>
          <a:srcRect/>
          <a:stretch>
            <a:fillRect/>
          </a:stretch>
        </p:blipFill>
        <p:spPr bwMode="auto">
          <a:xfrm>
            <a:off x="6043613" y="2362200"/>
            <a:ext cx="2795587" cy="3105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4"/>
          <p:cNvSpPr>
            <a:spLocks noGrp="1"/>
          </p:cNvSpPr>
          <p:nvPr>
            <p:ph type="title"/>
          </p:nvPr>
        </p:nvSpPr>
        <p:spPr/>
        <p:txBody>
          <a:bodyPr/>
          <a:lstStyle/>
          <a:p>
            <a:pPr eaLnBrk="1" hangingPunct="1"/>
            <a:r>
              <a:rPr lang="en-US" sz="4800" b="1" dirty="0" smtClean="0">
                <a:latin typeface="Arial" charset="0"/>
                <a:cs typeface="Arial" charset="0"/>
              </a:rPr>
              <a:t>EMBODIED EMOTION</a:t>
            </a:r>
          </a:p>
        </p:txBody>
      </p:sp>
      <p:sp>
        <p:nvSpPr>
          <p:cNvPr id="4" name="Text Placeholder 3"/>
          <p:cNvSpPr>
            <a:spLocks noGrp="1"/>
          </p:cNvSpPr>
          <p:nvPr>
            <p:ph type="body" idx="1"/>
          </p:nvPr>
        </p:nvSpPr>
        <p:spPr/>
        <p:txBody>
          <a:bodyPr/>
          <a:lstStyle/>
          <a:p>
            <a:endParaRPr lang="en-US"/>
          </a:p>
        </p:txBody>
      </p:sp>
      <p:pic>
        <p:nvPicPr>
          <p:cNvPr id="27651" name="Picture 4"/>
          <p:cNvPicPr>
            <a:picLocks noChangeAspect="1" noChangeArrowheads="1"/>
          </p:cNvPicPr>
          <p:nvPr/>
        </p:nvPicPr>
        <p:blipFill>
          <a:blip r:embed="rId3" cstate="print"/>
          <a:srcRect/>
          <a:stretch>
            <a:fillRect/>
          </a:stretch>
        </p:blipFill>
        <p:spPr bwMode="auto">
          <a:xfrm>
            <a:off x="2438400" y="2219217"/>
            <a:ext cx="4038600" cy="44863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0" y="274638"/>
            <a:ext cx="9144000" cy="1143000"/>
          </a:xfrm>
        </p:spPr>
        <p:txBody>
          <a:bodyPr>
            <a:normAutofit fontScale="90000"/>
          </a:bodyPr>
          <a:lstStyle/>
          <a:p>
            <a:pPr eaLnBrk="1" hangingPunct="1"/>
            <a:r>
              <a:rPr lang="en-US" dirty="0" smtClean="0">
                <a:cs typeface="Arial" charset="0"/>
              </a:rPr>
              <a:t>EMOTIONS AND THE AUTONOMIC NERVOUS SYSTEM</a:t>
            </a:r>
            <a:endParaRPr lang="en-US" sz="4000" i="1" dirty="0" smtClean="0">
              <a:cs typeface="Arial" charset="0"/>
            </a:endParaRPr>
          </a:p>
        </p:txBody>
      </p:sp>
      <p:sp>
        <p:nvSpPr>
          <p:cNvPr id="28675" name="Content Placeholder 2"/>
          <p:cNvSpPr>
            <a:spLocks noGrp="1"/>
          </p:cNvSpPr>
          <p:nvPr>
            <p:ph idx="1"/>
          </p:nvPr>
        </p:nvSpPr>
        <p:spPr/>
        <p:txBody>
          <a:bodyPr/>
          <a:lstStyle/>
          <a:p>
            <a:pPr eaLnBrk="1" hangingPunct="1"/>
            <a:r>
              <a:rPr lang="en-US" sz="4000" smtClean="0">
                <a:latin typeface="+mj-lt"/>
                <a:cs typeface="Arial" charset="0"/>
              </a:rPr>
              <a:t>Autonomic nervous system</a:t>
            </a:r>
          </a:p>
          <a:p>
            <a:pPr lvl="1" eaLnBrk="1" hangingPunct="1"/>
            <a:r>
              <a:rPr lang="en-US" sz="3600" smtClean="0">
                <a:latin typeface="+mj-lt"/>
                <a:cs typeface="Arial" charset="0"/>
              </a:rPr>
              <a:t>Sympathetic nervous system</a:t>
            </a:r>
          </a:p>
          <a:p>
            <a:pPr lvl="2" eaLnBrk="1" hangingPunct="1"/>
            <a:r>
              <a:rPr lang="en-US" sz="3200" smtClean="0">
                <a:latin typeface="+mj-lt"/>
                <a:cs typeface="Arial" charset="0"/>
              </a:rPr>
              <a:t>arousing</a:t>
            </a:r>
          </a:p>
          <a:p>
            <a:pPr lvl="1" eaLnBrk="1" hangingPunct="1"/>
            <a:r>
              <a:rPr lang="en-US" sz="3600" smtClean="0">
                <a:latin typeface="+mj-lt"/>
                <a:cs typeface="Arial" charset="0"/>
              </a:rPr>
              <a:t>Parasympathetic nervous system</a:t>
            </a:r>
          </a:p>
          <a:p>
            <a:pPr lvl="2" eaLnBrk="1" hangingPunct="1"/>
            <a:r>
              <a:rPr lang="en-US" sz="3200" smtClean="0">
                <a:latin typeface="+mj-lt"/>
                <a:cs typeface="Arial" charset="0"/>
              </a:rPr>
              <a:t>Calming</a:t>
            </a:r>
          </a:p>
          <a:p>
            <a:pPr lvl="1" eaLnBrk="1" hangingPunct="1"/>
            <a:r>
              <a:rPr lang="en-US" sz="3600" smtClean="0">
                <a:latin typeface="+mj-lt"/>
                <a:cs typeface="Arial" charset="0"/>
              </a:rPr>
              <a:t>Moderate arousal is ideal</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txBox="1">
            <a:spLocks/>
          </p:cNvSpPr>
          <p:nvPr/>
        </p:nvSpPr>
        <p:spPr bwMode="auto">
          <a:xfrm>
            <a:off x="0" y="274638"/>
            <a:ext cx="9144000" cy="1143000"/>
          </a:xfrm>
          <a:prstGeom prst="rect">
            <a:avLst/>
          </a:prstGeom>
          <a:noFill/>
          <a:ln w="9525">
            <a:noFill/>
            <a:miter lim="800000"/>
            <a:headEnd/>
            <a:tailEnd/>
          </a:ln>
        </p:spPr>
        <p:txBody>
          <a:bodyPr/>
          <a:lstStyle/>
          <a:p>
            <a:pPr algn="ctr"/>
            <a:r>
              <a:rPr lang="en-US" sz="4400" b="1" dirty="0" smtClean="0">
                <a:latin typeface="+mj-lt"/>
                <a:cs typeface="Arial" charset="0"/>
              </a:rPr>
              <a:t>EMOTIONS AND THE AUTONOMIC NERVOUS SYSTEM</a:t>
            </a:r>
            <a:endParaRPr lang="en-US" sz="4000" b="1" i="1" dirty="0">
              <a:latin typeface="+mj-lt"/>
              <a:cs typeface="Arial" charset="0"/>
            </a:endParaRPr>
          </a:p>
        </p:txBody>
      </p:sp>
      <p:pic>
        <p:nvPicPr>
          <p:cNvPr id="29699" name="Picture 2"/>
          <p:cNvPicPr>
            <a:picLocks noChangeAspect="1" noChangeArrowheads="1"/>
          </p:cNvPicPr>
          <p:nvPr/>
        </p:nvPicPr>
        <p:blipFill>
          <a:blip r:embed="rId3" cstate="print"/>
          <a:srcRect/>
          <a:stretch>
            <a:fillRect/>
          </a:stretch>
        </p:blipFill>
        <p:spPr bwMode="auto">
          <a:xfrm>
            <a:off x="0" y="2171700"/>
            <a:ext cx="9163050" cy="3924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txBox="1">
            <a:spLocks/>
          </p:cNvSpPr>
          <p:nvPr/>
        </p:nvSpPr>
        <p:spPr bwMode="auto">
          <a:xfrm>
            <a:off x="0" y="274638"/>
            <a:ext cx="9144000" cy="1143000"/>
          </a:xfrm>
          <a:prstGeom prst="rect">
            <a:avLst/>
          </a:prstGeom>
          <a:noFill/>
          <a:ln w="9525">
            <a:noFill/>
            <a:miter lim="800000"/>
            <a:headEnd/>
            <a:tailEnd/>
          </a:ln>
        </p:spPr>
        <p:txBody>
          <a:bodyPr/>
          <a:lstStyle/>
          <a:p>
            <a:pPr algn="ctr"/>
            <a:r>
              <a:rPr lang="en-US" sz="4400" b="1" dirty="0">
                <a:latin typeface="+mj-lt"/>
                <a:cs typeface="Arial" charset="0"/>
              </a:rPr>
              <a:t>EMOTIONS AND THE AUTONOMIC NERVOUS SYSTEM</a:t>
            </a:r>
            <a:endParaRPr lang="en-US" sz="4000" b="1" i="1" dirty="0">
              <a:latin typeface="+mj-lt"/>
              <a:cs typeface="Arial" charset="0"/>
            </a:endParaRPr>
          </a:p>
        </p:txBody>
      </p:sp>
      <p:pic>
        <p:nvPicPr>
          <p:cNvPr id="30723" name="Picture 2"/>
          <p:cNvPicPr>
            <a:picLocks noChangeAspect="1" noChangeArrowheads="1"/>
          </p:cNvPicPr>
          <p:nvPr/>
        </p:nvPicPr>
        <p:blipFill>
          <a:blip r:embed="rId3" cstate="print"/>
          <a:srcRect/>
          <a:stretch>
            <a:fillRect/>
          </a:stretch>
        </p:blipFill>
        <p:spPr bwMode="auto">
          <a:xfrm>
            <a:off x="0" y="2171700"/>
            <a:ext cx="9163050" cy="3924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txBox="1">
            <a:spLocks/>
          </p:cNvSpPr>
          <p:nvPr/>
        </p:nvSpPr>
        <p:spPr bwMode="auto">
          <a:xfrm>
            <a:off x="0" y="274638"/>
            <a:ext cx="9144000" cy="1143000"/>
          </a:xfrm>
          <a:prstGeom prst="rect">
            <a:avLst/>
          </a:prstGeom>
          <a:noFill/>
          <a:ln w="9525">
            <a:noFill/>
            <a:miter lim="800000"/>
            <a:headEnd/>
            <a:tailEnd/>
          </a:ln>
        </p:spPr>
        <p:txBody>
          <a:bodyPr/>
          <a:lstStyle/>
          <a:p>
            <a:pPr algn="ctr"/>
            <a:r>
              <a:rPr lang="en-US" sz="4400" b="1" dirty="0">
                <a:latin typeface="+mj-lt"/>
                <a:cs typeface="Arial" charset="0"/>
              </a:rPr>
              <a:t>EMOTIONS AND THE AUTONOMIC NERVOUS SYSTEM</a:t>
            </a:r>
            <a:endParaRPr lang="en-US" sz="4000" b="1" i="1" dirty="0">
              <a:latin typeface="+mj-lt"/>
              <a:cs typeface="Arial" charset="0"/>
            </a:endParaRPr>
          </a:p>
        </p:txBody>
      </p:sp>
      <p:pic>
        <p:nvPicPr>
          <p:cNvPr id="31747" name="Picture 4"/>
          <p:cNvPicPr>
            <a:picLocks noChangeAspect="1" noChangeArrowheads="1"/>
          </p:cNvPicPr>
          <p:nvPr/>
        </p:nvPicPr>
        <p:blipFill>
          <a:blip r:embed="rId3" cstate="print"/>
          <a:srcRect/>
          <a:stretch>
            <a:fillRect/>
          </a:stretch>
        </p:blipFill>
        <p:spPr bwMode="auto">
          <a:xfrm>
            <a:off x="-9525" y="2171700"/>
            <a:ext cx="9163050" cy="3924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0" y="274638"/>
            <a:ext cx="9144000" cy="1143000"/>
          </a:xfrm>
        </p:spPr>
        <p:txBody>
          <a:bodyPr>
            <a:normAutofit fontScale="90000"/>
          </a:bodyPr>
          <a:lstStyle/>
          <a:p>
            <a:pPr eaLnBrk="1" hangingPunct="1"/>
            <a:r>
              <a:rPr lang="en-US" dirty="0" smtClean="0">
                <a:cs typeface="Arial" charset="0"/>
              </a:rPr>
              <a:t>PHYSIOLOGICAL SIMILARITIES AMONG SPECIFIC EMOTIONS</a:t>
            </a:r>
            <a:endParaRPr lang="en-US" sz="4000" i="1" dirty="0" smtClean="0">
              <a:cs typeface="Arial" charset="0"/>
            </a:endParaRPr>
          </a:p>
        </p:txBody>
      </p:sp>
      <p:sp>
        <p:nvSpPr>
          <p:cNvPr id="34819" name="Content Placeholder 2"/>
          <p:cNvSpPr>
            <a:spLocks noGrp="1"/>
          </p:cNvSpPr>
          <p:nvPr>
            <p:ph idx="1"/>
          </p:nvPr>
        </p:nvSpPr>
        <p:spPr/>
        <p:txBody>
          <a:bodyPr/>
          <a:lstStyle/>
          <a:p>
            <a:pPr eaLnBrk="1" hangingPunct="1"/>
            <a:r>
              <a:rPr lang="en-US" sz="4000" smtClean="0">
                <a:latin typeface="+mj-lt"/>
                <a:cs typeface="Arial" charset="0"/>
              </a:rPr>
              <a:t>Different movie experiment</a:t>
            </a:r>
            <a:endParaRPr lang="en-US" smtClean="0">
              <a:latin typeface="+mj-lt"/>
              <a:cs typeface="Arial" charset="0"/>
            </a:endParaRPr>
          </a:p>
        </p:txBody>
      </p:sp>
      <p:pic>
        <p:nvPicPr>
          <p:cNvPr id="34820" name="Picture 3" descr="MyAP1e_8bUN02.jpg"/>
          <p:cNvPicPr>
            <a:picLocks noChangeAspect="1"/>
          </p:cNvPicPr>
          <p:nvPr/>
        </p:nvPicPr>
        <p:blipFill>
          <a:blip r:embed="rId3" cstate="print"/>
          <a:srcRect/>
          <a:stretch>
            <a:fillRect/>
          </a:stretch>
        </p:blipFill>
        <p:spPr bwMode="auto">
          <a:xfrm>
            <a:off x="1828800" y="2590800"/>
            <a:ext cx="5648325"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0" y="274638"/>
            <a:ext cx="9144000" cy="1143000"/>
          </a:xfrm>
        </p:spPr>
        <p:txBody>
          <a:bodyPr>
            <a:normAutofit fontScale="90000"/>
          </a:bodyPr>
          <a:lstStyle/>
          <a:p>
            <a:pPr eaLnBrk="1" hangingPunct="1"/>
            <a:r>
              <a:rPr lang="en-US" dirty="0" smtClean="0">
                <a:latin typeface="+mn-lt"/>
                <a:cs typeface="Arial" charset="0"/>
              </a:rPr>
              <a:t>PHYSIOLOGICAL SIMILARITIES AMONG SPECIFIC EMOTIONS</a:t>
            </a:r>
            <a:endParaRPr lang="en-US" sz="4000" i="1" dirty="0" smtClean="0">
              <a:latin typeface="+mn-lt"/>
              <a:cs typeface="Arial" charset="0"/>
            </a:endParaRPr>
          </a:p>
        </p:txBody>
      </p:sp>
      <p:sp>
        <p:nvSpPr>
          <p:cNvPr id="35843" name="Content Placeholder 2"/>
          <p:cNvSpPr>
            <a:spLocks noGrp="1"/>
          </p:cNvSpPr>
          <p:nvPr>
            <p:ph idx="1"/>
          </p:nvPr>
        </p:nvSpPr>
        <p:spPr/>
        <p:txBody>
          <a:bodyPr/>
          <a:lstStyle/>
          <a:p>
            <a:pPr eaLnBrk="1" hangingPunct="1"/>
            <a:r>
              <a:rPr lang="en-US" sz="4000" dirty="0" smtClean="0">
                <a:cs typeface="Arial" charset="0"/>
              </a:rPr>
              <a:t>Differences in brain activity</a:t>
            </a:r>
          </a:p>
          <a:p>
            <a:pPr lvl="1" eaLnBrk="1" hangingPunct="1"/>
            <a:r>
              <a:rPr lang="en-US" sz="3600" dirty="0" err="1" smtClean="0">
                <a:cs typeface="Arial" charset="0"/>
              </a:rPr>
              <a:t>Amygdala</a:t>
            </a:r>
            <a:r>
              <a:rPr lang="en-US" sz="3600" dirty="0" smtClean="0">
                <a:cs typeface="Arial" charset="0"/>
              </a:rPr>
              <a:t> - </a:t>
            </a:r>
            <a:r>
              <a:rPr lang="en-US" sz="3200" dirty="0" smtClean="0">
                <a:latin typeface="Franklin Gothic Medium"/>
                <a:cs typeface="Arial" charset="0"/>
                <a:sym typeface="Wingdings"/>
              </a:rPr>
              <a:t></a:t>
            </a:r>
            <a:r>
              <a:rPr lang="en-US" sz="3600" dirty="0" smtClean="0">
                <a:latin typeface="Franklin Gothic Medium"/>
                <a:cs typeface="Arial" charset="0"/>
              </a:rPr>
              <a:t> activity when watching fearful faces</a:t>
            </a:r>
            <a:endParaRPr lang="en-US" sz="3600" dirty="0" smtClean="0">
              <a:cs typeface="Arial" charset="0"/>
            </a:endParaRPr>
          </a:p>
          <a:p>
            <a:pPr lvl="1" eaLnBrk="1" hangingPunct="1"/>
            <a:r>
              <a:rPr lang="en-US" sz="3600" dirty="0" smtClean="0">
                <a:cs typeface="Arial" charset="0"/>
              </a:rPr>
              <a:t>Frontal lobes</a:t>
            </a:r>
          </a:p>
          <a:p>
            <a:pPr lvl="2" eaLnBrk="1" hangingPunct="1"/>
            <a:r>
              <a:rPr lang="en-US" sz="3200" dirty="0" smtClean="0">
                <a:cs typeface="Arial" charset="0"/>
              </a:rPr>
              <a:t> - emotions (right hemisphere)</a:t>
            </a:r>
          </a:p>
          <a:p>
            <a:pPr lvl="2" eaLnBrk="1" hangingPunct="1"/>
            <a:r>
              <a:rPr lang="en-US" sz="3200" dirty="0" smtClean="0">
                <a:cs typeface="Arial" charset="0"/>
              </a:rPr>
              <a:t>+ emotions (left hemisphere)</a:t>
            </a:r>
          </a:p>
          <a:p>
            <a:pPr lvl="1" eaLnBrk="1" hangingPunct="1"/>
            <a:r>
              <a:rPr lang="en-US" sz="3600" dirty="0" smtClean="0">
                <a:cs typeface="Arial" charset="0"/>
                <a:hlinkClick r:id="rId3" action="ppaction://hlinksldjump"/>
              </a:rPr>
              <a:t>Polygraph</a:t>
            </a:r>
            <a:endParaRPr lang="en-US" sz="3600" dirty="0" smtClean="0">
              <a:cs typeface="Arial" charset="0"/>
            </a:endParaRPr>
          </a:p>
          <a:p>
            <a:pPr lvl="2" eaLnBrk="1" hangingPunct="1"/>
            <a:endParaRPr lang="en-US" dirty="0" smtClean="0">
              <a:cs typeface="Arial"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0" y="274638"/>
            <a:ext cx="9144000" cy="1143000"/>
          </a:xfrm>
        </p:spPr>
        <p:txBody>
          <a:bodyPr>
            <a:normAutofit fontScale="90000"/>
          </a:bodyPr>
          <a:lstStyle/>
          <a:p>
            <a:pPr eaLnBrk="1" hangingPunct="1"/>
            <a:r>
              <a:rPr lang="en-US" dirty="0" smtClean="0">
                <a:cs typeface="Arial" charset="0"/>
              </a:rPr>
              <a:t>COGNITION AND EMOTION:</a:t>
            </a:r>
            <a:br>
              <a:rPr lang="en-US" dirty="0" smtClean="0">
                <a:cs typeface="Arial" charset="0"/>
              </a:rPr>
            </a:br>
            <a:r>
              <a:rPr lang="en-US" sz="4000" i="1" dirty="0" smtClean="0">
                <a:cs typeface="Arial" charset="0"/>
              </a:rPr>
              <a:t>COGNITION CAN DEFINE EMOTION</a:t>
            </a:r>
          </a:p>
        </p:txBody>
      </p:sp>
      <p:sp>
        <p:nvSpPr>
          <p:cNvPr id="36867" name="Content Placeholder 2"/>
          <p:cNvSpPr>
            <a:spLocks noGrp="1"/>
          </p:cNvSpPr>
          <p:nvPr>
            <p:ph idx="1"/>
          </p:nvPr>
        </p:nvSpPr>
        <p:spPr/>
        <p:txBody>
          <a:bodyPr/>
          <a:lstStyle/>
          <a:p>
            <a:pPr eaLnBrk="1" hangingPunct="1"/>
            <a:r>
              <a:rPr lang="en-US" sz="4000" dirty="0" smtClean="0">
                <a:latin typeface="+mj-lt"/>
                <a:cs typeface="Arial" charset="0"/>
              </a:rPr>
              <a:t>Spill over effect</a:t>
            </a:r>
          </a:p>
          <a:p>
            <a:pPr lvl="1" eaLnBrk="1" hangingPunct="1"/>
            <a:r>
              <a:rPr lang="en-US" sz="3600" dirty="0" err="1" smtClean="0">
                <a:latin typeface="+mj-lt"/>
                <a:cs typeface="Arial" charset="0"/>
              </a:rPr>
              <a:t>Schachter</a:t>
            </a:r>
            <a:r>
              <a:rPr lang="en-US" sz="3600" dirty="0" smtClean="0">
                <a:latin typeface="+mj-lt"/>
                <a:cs typeface="Arial" charset="0"/>
              </a:rPr>
              <a:t>-Singer experiment</a:t>
            </a:r>
          </a:p>
          <a:p>
            <a:pPr eaLnBrk="1" hangingPunct="1"/>
            <a:r>
              <a:rPr lang="en-US" sz="4000" dirty="0" smtClean="0">
                <a:latin typeface="+mj-lt"/>
                <a:cs typeface="Arial" charset="0"/>
              </a:rPr>
              <a:t>Arousal fuels emotions, cognition channels it</a:t>
            </a:r>
            <a:endParaRPr lang="en-US" dirty="0" smtClean="0">
              <a:latin typeface="+mj-lt"/>
              <a:cs typeface="Arial" charset="0"/>
            </a:endParaRPr>
          </a:p>
        </p:txBody>
      </p:sp>
      <p:pic>
        <p:nvPicPr>
          <p:cNvPr id="36868" name="Picture 3" descr="MyAP1e_8bUN04.jpg"/>
          <p:cNvPicPr>
            <a:picLocks noChangeAspect="1"/>
          </p:cNvPicPr>
          <p:nvPr/>
        </p:nvPicPr>
        <p:blipFill>
          <a:blip r:embed="rId3" cstate="print"/>
          <a:srcRect/>
          <a:stretch>
            <a:fillRect/>
          </a:stretch>
        </p:blipFill>
        <p:spPr bwMode="auto">
          <a:xfrm>
            <a:off x="4038600" y="3708400"/>
            <a:ext cx="4398963" cy="293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0" y="274638"/>
            <a:ext cx="9144000" cy="1143000"/>
          </a:xfrm>
        </p:spPr>
        <p:txBody>
          <a:bodyPr>
            <a:normAutofit fontScale="90000"/>
          </a:bodyPr>
          <a:lstStyle/>
          <a:p>
            <a:pPr eaLnBrk="1" hangingPunct="1"/>
            <a:r>
              <a:rPr lang="en-US" dirty="0" smtClean="0">
                <a:cs typeface="Arial" charset="0"/>
              </a:rPr>
              <a:t>COGNITION AND EMOTION: </a:t>
            </a:r>
            <a:br>
              <a:rPr lang="en-US" dirty="0" smtClean="0">
                <a:cs typeface="Arial" charset="0"/>
              </a:rPr>
            </a:br>
            <a:r>
              <a:rPr lang="en-US" sz="3500" i="1" dirty="0" smtClean="0">
                <a:cs typeface="Arial" charset="0"/>
              </a:rPr>
              <a:t>COGNITION DOES NOT ALWAYS PRECEDE EMOTION</a:t>
            </a:r>
          </a:p>
        </p:txBody>
      </p:sp>
      <p:sp>
        <p:nvSpPr>
          <p:cNvPr id="32771" name="Content Placeholder 2"/>
          <p:cNvSpPr>
            <a:spLocks noGrp="1"/>
          </p:cNvSpPr>
          <p:nvPr>
            <p:ph idx="1"/>
          </p:nvPr>
        </p:nvSpPr>
        <p:spPr>
          <a:xfrm>
            <a:off x="457200" y="1524000"/>
            <a:ext cx="8229600" cy="4625609"/>
          </a:xfrm>
        </p:spPr>
        <p:txBody>
          <a:bodyPr/>
          <a:lstStyle/>
          <a:p>
            <a:pPr eaLnBrk="1" hangingPunct="1"/>
            <a:r>
              <a:rPr lang="en-US" sz="4000" dirty="0" smtClean="0">
                <a:latin typeface="+mj-lt"/>
                <a:cs typeface="Arial" charset="0"/>
              </a:rPr>
              <a:t>Influence of the amygdala</a:t>
            </a:r>
            <a:endParaRPr lang="en-US" dirty="0" smtClean="0">
              <a:latin typeface="+mj-lt"/>
              <a:cs typeface="Arial" charset="0"/>
            </a:endParaRPr>
          </a:p>
        </p:txBody>
      </p:sp>
      <p:pic>
        <p:nvPicPr>
          <p:cNvPr id="32772" name="Picture 4"/>
          <p:cNvPicPr>
            <a:picLocks noChangeAspect="1" noChangeArrowheads="1"/>
          </p:cNvPicPr>
          <p:nvPr/>
        </p:nvPicPr>
        <p:blipFill>
          <a:blip r:embed="rId3" cstate="print"/>
          <a:srcRect/>
          <a:stretch>
            <a:fillRect/>
          </a:stretch>
        </p:blipFill>
        <p:spPr bwMode="auto">
          <a:xfrm>
            <a:off x="990600" y="2362200"/>
            <a:ext cx="6858000" cy="424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cs typeface="Arial" charset="0"/>
              </a:rPr>
              <a:t>COGNITION AND EMOTION:</a:t>
            </a:r>
            <a:br>
              <a:rPr lang="en-US" dirty="0" smtClean="0">
                <a:cs typeface="Arial" charset="0"/>
              </a:rPr>
            </a:br>
            <a:r>
              <a:rPr lang="en-US" sz="4800" i="1" dirty="0" smtClean="0">
                <a:cs typeface="Arial" charset="0"/>
              </a:rPr>
              <a:t>COGNITION CAN DEFINE EMOTION</a:t>
            </a:r>
            <a:endParaRPr lang="en-US" dirty="0"/>
          </a:p>
        </p:txBody>
      </p:sp>
      <p:sp>
        <p:nvSpPr>
          <p:cNvPr id="3" name="Content Placeholder 2"/>
          <p:cNvSpPr>
            <a:spLocks noGrp="1"/>
          </p:cNvSpPr>
          <p:nvPr>
            <p:ph idx="1"/>
          </p:nvPr>
        </p:nvSpPr>
        <p:spPr/>
        <p:txBody>
          <a:bodyPr/>
          <a:lstStyle/>
          <a:p>
            <a:r>
              <a:rPr lang="en-US" dirty="0" smtClean="0">
                <a:cs typeface="Arial" charset="0"/>
              </a:rPr>
              <a:t>Arousal fuels emotions, cognition channels it</a:t>
            </a:r>
          </a:p>
          <a:p>
            <a:r>
              <a:rPr lang="en-US" sz="2400" dirty="0" smtClean="0">
                <a:cs typeface="Arial" charset="0"/>
              </a:rPr>
              <a:t>Some emotional </a:t>
            </a:r>
            <a:br>
              <a:rPr lang="en-US" sz="2400" dirty="0" smtClean="0">
                <a:cs typeface="Arial" charset="0"/>
              </a:rPr>
            </a:br>
            <a:r>
              <a:rPr lang="en-US" sz="2400" dirty="0" smtClean="0">
                <a:cs typeface="Arial" charset="0"/>
              </a:rPr>
              <a:t>response involves no </a:t>
            </a:r>
            <a:br>
              <a:rPr lang="en-US" sz="2400" dirty="0" smtClean="0">
                <a:cs typeface="Arial" charset="0"/>
              </a:rPr>
            </a:br>
            <a:r>
              <a:rPr lang="en-US" sz="2400" dirty="0" smtClean="0">
                <a:cs typeface="Arial" charset="0"/>
              </a:rPr>
              <a:t>conscious thinking</a:t>
            </a:r>
          </a:p>
          <a:p>
            <a:r>
              <a:rPr lang="en-US" sz="2400" dirty="0" smtClean="0">
                <a:cs typeface="Arial" charset="0"/>
              </a:rPr>
              <a:t>Conscious appraisal</a:t>
            </a:r>
            <a:br>
              <a:rPr lang="en-US" sz="2400" dirty="0" smtClean="0">
                <a:cs typeface="Arial" charset="0"/>
              </a:rPr>
            </a:br>
            <a:r>
              <a:rPr lang="en-US" sz="2400" dirty="0" smtClean="0">
                <a:cs typeface="Arial" charset="0"/>
              </a:rPr>
              <a:t>of situation – must </a:t>
            </a:r>
            <a:br>
              <a:rPr lang="en-US" sz="2400" dirty="0" smtClean="0">
                <a:cs typeface="Arial" charset="0"/>
              </a:rPr>
            </a:br>
            <a:r>
              <a:rPr lang="en-US" sz="2400" dirty="0" smtClean="0">
                <a:cs typeface="Arial" charset="0"/>
              </a:rPr>
              <a:t>decide if beneficial or</a:t>
            </a:r>
            <a:br>
              <a:rPr lang="en-US" sz="2400" dirty="0" smtClean="0">
                <a:cs typeface="Arial" charset="0"/>
              </a:rPr>
            </a:br>
            <a:r>
              <a:rPr lang="en-US" sz="2400" dirty="0" smtClean="0">
                <a:cs typeface="Arial" charset="0"/>
              </a:rPr>
              <a:t>harmful to our well-being</a:t>
            </a:r>
          </a:p>
          <a:p>
            <a:r>
              <a:rPr lang="en-US" sz="2400" dirty="0" smtClean="0">
                <a:cs typeface="Arial" charset="0"/>
              </a:rPr>
              <a:t>Emotions greatly influenced</a:t>
            </a:r>
            <a:br>
              <a:rPr lang="en-US" sz="2400" dirty="0" smtClean="0">
                <a:cs typeface="Arial" charset="0"/>
              </a:rPr>
            </a:br>
            <a:r>
              <a:rPr lang="en-US" sz="2400" dirty="0" smtClean="0">
                <a:cs typeface="Arial" charset="0"/>
              </a:rPr>
              <a:t>by memories, expectations and interpretations</a:t>
            </a:r>
          </a:p>
          <a:p>
            <a:endParaRPr lang="en-US" dirty="0"/>
          </a:p>
        </p:txBody>
      </p:sp>
      <p:pic>
        <p:nvPicPr>
          <p:cNvPr id="4" name="Picture 3" descr="MyAP1e_8bUN04.jpg"/>
          <p:cNvPicPr>
            <a:picLocks noChangeAspect="1"/>
          </p:cNvPicPr>
          <p:nvPr/>
        </p:nvPicPr>
        <p:blipFill>
          <a:blip r:embed="rId3" cstate="print"/>
          <a:srcRect/>
          <a:stretch>
            <a:fillRect/>
          </a:stretch>
        </p:blipFill>
        <p:spPr bwMode="auto">
          <a:xfrm>
            <a:off x="4592637" y="2438400"/>
            <a:ext cx="4398963" cy="293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4"/>
          <p:cNvSpPr>
            <a:spLocks noGrp="1"/>
          </p:cNvSpPr>
          <p:nvPr>
            <p:ph type="title"/>
          </p:nvPr>
        </p:nvSpPr>
        <p:spPr/>
        <p:txBody>
          <a:bodyPr/>
          <a:lstStyle/>
          <a:p>
            <a:pPr eaLnBrk="1" hangingPunct="1"/>
            <a:r>
              <a:rPr lang="en-US" sz="4800" b="1" dirty="0" smtClean="0">
                <a:cs typeface="Arial" charset="0"/>
              </a:rPr>
              <a:t>THEORIES OF EMOTION</a:t>
            </a:r>
          </a:p>
        </p:txBody>
      </p:sp>
      <p:sp>
        <p:nvSpPr>
          <p:cNvPr id="4" name="Text Placeholder 3"/>
          <p:cNvSpPr>
            <a:spLocks noGrp="1"/>
          </p:cNvSpPr>
          <p:nvPr>
            <p:ph type="body" idx="1"/>
          </p:nvPr>
        </p:nvSpPr>
        <p:spPr/>
        <p:txBody>
          <a:bodyPr/>
          <a:lstStyle/>
          <a:p>
            <a:endParaRPr lang="en-US"/>
          </a:p>
        </p:txBody>
      </p:sp>
      <p:pic>
        <p:nvPicPr>
          <p:cNvPr id="16387" name="Picture 4"/>
          <p:cNvPicPr>
            <a:picLocks noChangeAspect="1" noChangeArrowheads="1"/>
          </p:cNvPicPr>
          <p:nvPr/>
        </p:nvPicPr>
        <p:blipFill>
          <a:blip r:embed="rId3" cstate="print"/>
          <a:srcRect/>
          <a:stretch>
            <a:fillRect/>
          </a:stretch>
        </p:blipFill>
        <p:spPr bwMode="auto">
          <a:xfrm>
            <a:off x="2438400" y="2184292"/>
            <a:ext cx="4038600" cy="44863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4"/>
          <p:cNvSpPr>
            <a:spLocks noGrp="1"/>
          </p:cNvSpPr>
          <p:nvPr>
            <p:ph type="title"/>
          </p:nvPr>
        </p:nvSpPr>
        <p:spPr/>
        <p:txBody>
          <a:bodyPr/>
          <a:lstStyle/>
          <a:p>
            <a:pPr eaLnBrk="1" hangingPunct="1"/>
            <a:r>
              <a:rPr lang="en-US" sz="4800" b="1" dirty="0" smtClean="0">
                <a:latin typeface="Arial" charset="0"/>
                <a:cs typeface="Arial" charset="0"/>
              </a:rPr>
              <a:t>EXPRESSED EMOTION</a:t>
            </a:r>
          </a:p>
        </p:txBody>
      </p:sp>
      <p:sp>
        <p:nvSpPr>
          <p:cNvPr id="4" name="Text Placeholder 3"/>
          <p:cNvSpPr>
            <a:spLocks noGrp="1"/>
          </p:cNvSpPr>
          <p:nvPr>
            <p:ph type="body" idx="1"/>
          </p:nvPr>
        </p:nvSpPr>
        <p:spPr/>
        <p:txBody>
          <a:bodyPr/>
          <a:lstStyle/>
          <a:p>
            <a:endParaRPr lang="en-US"/>
          </a:p>
        </p:txBody>
      </p:sp>
      <p:pic>
        <p:nvPicPr>
          <p:cNvPr id="37891" name="Picture 4"/>
          <p:cNvPicPr>
            <a:picLocks noChangeAspect="1" noChangeArrowheads="1"/>
          </p:cNvPicPr>
          <p:nvPr/>
        </p:nvPicPr>
        <p:blipFill>
          <a:blip r:embed="rId3" cstate="print"/>
          <a:srcRect/>
          <a:stretch>
            <a:fillRect/>
          </a:stretch>
        </p:blipFill>
        <p:spPr bwMode="auto">
          <a:xfrm>
            <a:off x="2590800" y="2133600"/>
            <a:ext cx="4015638" cy="4460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Picture 4" descr="MyAP1e_fig_8b_09"/>
          <p:cNvPicPr>
            <a:picLocks noChangeAspect="1" noChangeArrowheads="1"/>
          </p:cNvPicPr>
          <p:nvPr/>
        </p:nvPicPr>
        <p:blipFill>
          <a:blip r:embed="rId3" cstate="print"/>
          <a:srcRect l="10001" t="37091" r="11667" b="45667"/>
          <a:stretch>
            <a:fillRect/>
          </a:stretch>
        </p:blipFill>
        <p:spPr bwMode="auto">
          <a:xfrm>
            <a:off x="0" y="2895600"/>
            <a:ext cx="9144000" cy="1555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p:nvPr>
        </p:nvSpPr>
        <p:spPr>
          <a:xfrm>
            <a:off x="420687" y="12700"/>
            <a:ext cx="8185151" cy="1462881"/>
          </a:xfrm>
        </p:spPr>
        <p:txBody>
          <a:bodyPr>
            <a:normAutofit/>
          </a:bodyPr>
          <a:lstStyle/>
          <a:p>
            <a:r>
              <a:rPr lang="en-US" sz="3600" dirty="0" smtClean="0">
                <a:latin typeface="+mn-lt"/>
                <a:cs typeface="Arial" charset="0"/>
              </a:rPr>
              <a:t>GENDER, EMOTION AND NONVERBAL BEHAVIOR</a:t>
            </a:r>
            <a:endParaRPr lang="en-US" altLang="en-US" sz="3600" dirty="0" smtClean="0">
              <a:solidFill>
                <a:srgbClr val="00B0F0"/>
              </a:solidFill>
              <a:latin typeface="+mn-lt"/>
            </a:endParaRPr>
          </a:p>
        </p:txBody>
      </p:sp>
      <p:sp>
        <p:nvSpPr>
          <p:cNvPr id="47108" name="Rectangle 3"/>
          <p:cNvSpPr>
            <a:spLocks noGrp="1" noChangeArrowheads="1"/>
          </p:cNvSpPr>
          <p:nvPr>
            <p:ph type="body" sz="half" idx="1"/>
          </p:nvPr>
        </p:nvSpPr>
        <p:spPr>
          <a:xfrm>
            <a:off x="5638800" y="1976842"/>
            <a:ext cx="3276600" cy="4881158"/>
          </a:xfrm>
        </p:spPr>
        <p:txBody>
          <a:bodyPr>
            <a:normAutofit/>
          </a:bodyPr>
          <a:lstStyle/>
          <a:p>
            <a:pPr marL="0" indent="0" algn="ctr">
              <a:buFont typeface="Wingdings" panose="05000000000000000000" pitchFamily="2" charset="2"/>
              <a:buNone/>
            </a:pPr>
            <a:r>
              <a:rPr lang="en-US" altLang="en-US" sz="2800" dirty="0" smtClean="0"/>
              <a:t>Women are much better at discerning nonverbal emotions than men. When shown sad, happy, and scary film clips women expressed more emotions than men.</a:t>
            </a:r>
          </a:p>
        </p:txBody>
      </p:sp>
      <p:pic>
        <p:nvPicPr>
          <p:cNvPr id="47109" name="Picture 4" descr="12673_MyersPsy8e_fi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152400" y="1752600"/>
            <a:ext cx="5257800" cy="47287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9805142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0" y="274638"/>
            <a:ext cx="9144000" cy="1143000"/>
          </a:xfrm>
        </p:spPr>
        <p:txBody>
          <a:bodyPr>
            <a:normAutofit fontScale="90000"/>
          </a:bodyPr>
          <a:lstStyle/>
          <a:p>
            <a:pPr eaLnBrk="1" hangingPunct="1"/>
            <a:r>
              <a:rPr lang="en-US" dirty="0" smtClean="0">
                <a:cs typeface="Arial" charset="0"/>
              </a:rPr>
              <a:t>GENDER, EMOTION, AND NON VERBAL BEHAVIOR</a:t>
            </a:r>
            <a:endParaRPr lang="en-US" sz="4000" i="1" dirty="0" smtClean="0">
              <a:cs typeface="Arial" charset="0"/>
            </a:endParaRPr>
          </a:p>
        </p:txBody>
      </p:sp>
      <p:pic>
        <p:nvPicPr>
          <p:cNvPr id="38915" name="Picture 4"/>
          <p:cNvPicPr>
            <a:picLocks noChangeAspect="1" noChangeArrowheads="1"/>
          </p:cNvPicPr>
          <p:nvPr/>
        </p:nvPicPr>
        <p:blipFill>
          <a:blip r:embed="rId3" cstate="print"/>
          <a:srcRect/>
          <a:stretch>
            <a:fillRect/>
          </a:stretch>
        </p:blipFill>
        <p:spPr bwMode="auto">
          <a:xfrm>
            <a:off x="381000" y="1828800"/>
            <a:ext cx="841375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0" y="274638"/>
            <a:ext cx="9144000" cy="1143000"/>
          </a:xfrm>
        </p:spPr>
        <p:txBody>
          <a:bodyPr>
            <a:normAutofit fontScale="90000"/>
          </a:bodyPr>
          <a:lstStyle/>
          <a:p>
            <a:r>
              <a:rPr lang="en-US" dirty="0" smtClean="0">
                <a:cs typeface="Arial" charset="0"/>
              </a:rPr>
              <a:t>GENDER, EMOTION, AND NONVERBAL BEHAVIOR</a:t>
            </a:r>
            <a:endParaRPr lang="en-US" sz="4000" i="1" dirty="0" smtClean="0">
              <a:latin typeface="Arial" charset="0"/>
              <a:cs typeface="Arial" charset="0"/>
            </a:endParaRPr>
          </a:p>
        </p:txBody>
      </p:sp>
      <p:pic>
        <p:nvPicPr>
          <p:cNvPr id="68610" name="Picture 2" descr="http://lh3.googleusercontent.com/-5Lk1oFfFPuU/VpA2mmcBYTI/AAAAAAABt9A/KWTrPxqH04M/s640/FB_IMG_1450063705046.jpg"/>
          <p:cNvPicPr>
            <a:picLocks noChangeAspect="1" noChangeArrowheads="1"/>
          </p:cNvPicPr>
          <p:nvPr/>
        </p:nvPicPr>
        <p:blipFill>
          <a:blip r:embed="rId3" cstate="print"/>
          <a:srcRect/>
          <a:stretch>
            <a:fillRect/>
          </a:stretch>
        </p:blipFill>
        <p:spPr bwMode="auto">
          <a:xfrm>
            <a:off x="3124200" y="1691092"/>
            <a:ext cx="6019800" cy="4514850"/>
          </a:xfrm>
          <a:prstGeom prst="rect">
            <a:avLst/>
          </a:prstGeom>
          <a:noFill/>
        </p:spPr>
      </p:pic>
      <p:sp>
        <p:nvSpPr>
          <p:cNvPr id="5" name="Rectangle 3"/>
          <p:cNvSpPr txBox="1">
            <a:spLocks noChangeArrowheads="1"/>
          </p:cNvSpPr>
          <p:nvPr/>
        </p:nvSpPr>
        <p:spPr>
          <a:xfrm>
            <a:off x="76200" y="1691092"/>
            <a:ext cx="3124200" cy="4881158"/>
          </a:xfrm>
          <a:prstGeom prst="rect">
            <a:avLst/>
          </a:prstGeom>
        </p:spPr>
        <p:txBody>
          <a:bodyPr vert="horz" lIns="54864" tIns="91440" rtlCol="0">
            <a:normAutofit fontScale="925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57200" indent="-457200" fontAlgn="auto">
              <a:spcAft>
                <a:spcPts val="0"/>
              </a:spcAft>
            </a:pPr>
            <a:r>
              <a:rPr lang="en-US" altLang="en-US" sz="2800" dirty="0" smtClean="0"/>
              <a:t>Women are more emotionally responsive in both positive and negative situations (more open to feelings)</a:t>
            </a:r>
          </a:p>
          <a:p>
            <a:pPr marL="457200" indent="-457200" fontAlgn="auto">
              <a:spcAft>
                <a:spcPts val="0"/>
              </a:spcAft>
            </a:pPr>
            <a:r>
              <a:rPr lang="en-US" altLang="en-US" sz="2800" dirty="0" smtClean="0"/>
              <a:t>Women more likely than men to be empathetic</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0" y="274638"/>
            <a:ext cx="9144000" cy="1143000"/>
          </a:xfrm>
        </p:spPr>
        <p:txBody>
          <a:bodyPr>
            <a:normAutofit/>
          </a:bodyPr>
          <a:lstStyle/>
          <a:p>
            <a:pPr eaLnBrk="1" hangingPunct="1"/>
            <a:r>
              <a:rPr lang="en-US" dirty="0" smtClean="0">
                <a:cs typeface="Arial" charset="0"/>
              </a:rPr>
              <a:t>DETECTING EMOTION</a:t>
            </a:r>
            <a:endParaRPr lang="en-US" sz="4000" i="1" dirty="0" smtClean="0">
              <a:cs typeface="Arial" charset="0"/>
            </a:endParaRPr>
          </a:p>
        </p:txBody>
      </p:sp>
      <p:sp>
        <p:nvSpPr>
          <p:cNvPr id="33795" name="Content Placeholder 2"/>
          <p:cNvSpPr>
            <a:spLocks noGrp="1"/>
          </p:cNvSpPr>
          <p:nvPr>
            <p:ph idx="1"/>
          </p:nvPr>
        </p:nvSpPr>
        <p:spPr>
          <a:xfrm>
            <a:off x="457200" y="1524000"/>
            <a:ext cx="8229600" cy="4625609"/>
          </a:xfrm>
        </p:spPr>
        <p:txBody>
          <a:bodyPr/>
          <a:lstStyle/>
          <a:p>
            <a:r>
              <a:rPr lang="en-US" sz="4000" dirty="0" err="1" smtClean="0">
                <a:latin typeface="+mj-lt"/>
                <a:cs typeface="Arial" charset="0"/>
              </a:rPr>
              <a:t>Duchenne</a:t>
            </a:r>
            <a:r>
              <a:rPr lang="en-US" sz="4000" dirty="0" smtClean="0">
                <a:latin typeface="+mj-lt"/>
                <a:cs typeface="Arial" charset="0"/>
              </a:rPr>
              <a:t> smile</a:t>
            </a:r>
            <a:endParaRPr lang="en-US" dirty="0" smtClean="0">
              <a:latin typeface="+mj-lt"/>
              <a:cs typeface="Arial" charset="0"/>
            </a:endParaRPr>
          </a:p>
        </p:txBody>
      </p:sp>
      <p:pic>
        <p:nvPicPr>
          <p:cNvPr id="33796" name="Picture 4"/>
          <p:cNvPicPr>
            <a:picLocks noChangeAspect="1" noChangeArrowheads="1"/>
          </p:cNvPicPr>
          <p:nvPr/>
        </p:nvPicPr>
        <p:blipFill>
          <a:blip r:embed="rId3" cstate="print"/>
          <a:srcRect/>
          <a:stretch>
            <a:fillRect/>
          </a:stretch>
        </p:blipFill>
        <p:spPr bwMode="auto">
          <a:xfrm>
            <a:off x="2171700" y="2590800"/>
            <a:ext cx="4800600" cy="3908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31800" y="152400"/>
            <a:ext cx="6996113" cy="1143000"/>
          </a:xfrm>
        </p:spPr>
        <p:txBody>
          <a:bodyPr/>
          <a:lstStyle/>
          <a:p>
            <a:r>
              <a:rPr lang="en-US" altLang="en-US" sz="4000" dirty="0" smtClean="0"/>
              <a:t>EXPRESSED EMOTION</a:t>
            </a:r>
          </a:p>
        </p:txBody>
      </p:sp>
      <p:pic>
        <p:nvPicPr>
          <p:cNvPr id="9219" name="Picture 3" descr="12356_HCD2e_12UN01"/>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685800" y="3581400"/>
            <a:ext cx="3513138" cy="2514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0" name="Picture 4" descr="12356_HCD2e_8UN05"/>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l="7449"/>
          <a:stretch>
            <a:fillRect/>
          </a:stretch>
        </p:blipFill>
        <p:spPr>
          <a:xfrm>
            <a:off x="5121275" y="3556000"/>
            <a:ext cx="3489325" cy="2514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1" name="Rectangle 5"/>
          <p:cNvSpPr>
            <a:spLocks noChangeArrowheads="1"/>
          </p:cNvSpPr>
          <p:nvPr/>
        </p:nvSpPr>
        <p:spPr bwMode="auto">
          <a:xfrm>
            <a:off x="457200" y="1600200"/>
            <a:ext cx="81534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Font typeface="Wingdings" panose="05000000000000000000" pitchFamily="2" charset="2"/>
              <a:buNone/>
            </a:pPr>
            <a:r>
              <a:rPr lang="en-US" altLang="en-US" sz="2800" dirty="0">
                <a:latin typeface="+mj-lt"/>
              </a:rPr>
              <a:t>Emotions are expressed on the face, by the body, and by the intonation of voice. Is this non-verbal language of emotion universal?</a:t>
            </a:r>
          </a:p>
        </p:txBody>
      </p:sp>
    </p:spTree>
    <p:extLst>
      <p:ext uri="{BB962C8B-B14F-4D97-AF65-F5344CB8AC3E}">
        <p14:creationId xmlns:p14="http://schemas.microsoft.com/office/powerpoint/2010/main" val="13361668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oodle.sbc.ac.uk/sharedContent/repository/psychology/Level_3/act_PK1_Theories%20of%20emotion/s03introduction/assets/image/42102.gif"/>
          <p:cNvPicPr>
            <a:picLocks noChangeAspect="1" noChangeArrowheads="1"/>
          </p:cNvPicPr>
          <p:nvPr/>
        </p:nvPicPr>
        <p:blipFill>
          <a:blip r:embed="rId3" cstate="print"/>
          <a:srcRect/>
          <a:stretch>
            <a:fillRect/>
          </a:stretch>
        </p:blipFill>
        <p:spPr bwMode="auto">
          <a:xfrm>
            <a:off x="-228600" y="533400"/>
            <a:ext cx="9525000" cy="2698752"/>
          </a:xfrm>
          <a:prstGeom prst="rect">
            <a:avLst/>
          </a:prstGeom>
          <a:noFill/>
        </p:spPr>
      </p:pic>
      <p:pic>
        <p:nvPicPr>
          <p:cNvPr id="1028" name="Picture 4" descr="http://evolution.anthro.univie.ac.at/institutes/urbanethology/projects/simulation/emosym/emotions.jpg"/>
          <p:cNvPicPr>
            <a:picLocks noChangeAspect="1" noChangeArrowheads="1"/>
          </p:cNvPicPr>
          <p:nvPr/>
        </p:nvPicPr>
        <p:blipFill>
          <a:blip r:embed="rId4" cstate="print"/>
          <a:srcRect/>
          <a:stretch>
            <a:fillRect/>
          </a:stretch>
        </p:blipFill>
        <p:spPr bwMode="auto">
          <a:xfrm>
            <a:off x="-152400" y="3657600"/>
            <a:ext cx="9448800" cy="1693526"/>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0"/>
          </p:nvPr>
        </p:nvSpPr>
        <p:spPr>
          <a:xfrm>
            <a:off x="6553200" y="6248400"/>
            <a:ext cx="1905000" cy="457200"/>
          </a:xfrm>
          <a:noFill/>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96D7D03B-DFE0-4D55-A8CF-E560601666E3}" type="slidenum">
              <a:rPr lang="en-US" altLang="en-US" sz="1400" smtClean="0">
                <a:latin typeface="Arial" panose="020B0604020202020204" pitchFamily="34" charset="0"/>
              </a:rPr>
              <a:pPr>
                <a:spcBef>
                  <a:spcPct val="0"/>
                </a:spcBef>
                <a:buFontTx/>
                <a:buNone/>
              </a:pPr>
              <a:t>48</a:t>
            </a:fld>
            <a:endParaRPr lang="en-US" altLang="en-US" sz="1400" smtClean="0">
              <a:latin typeface="Arial" panose="020B0604020202020204" pitchFamily="34" charset="0"/>
            </a:endParaRPr>
          </a:p>
        </p:txBody>
      </p:sp>
      <p:sp>
        <p:nvSpPr>
          <p:cNvPr id="11267" name="Rectangle 2"/>
          <p:cNvSpPr>
            <a:spLocks noGrp="1" noChangeArrowheads="1"/>
          </p:cNvSpPr>
          <p:nvPr>
            <p:ph type="title"/>
          </p:nvPr>
        </p:nvSpPr>
        <p:spPr/>
        <p:txBody>
          <a:bodyPr/>
          <a:lstStyle/>
          <a:p>
            <a:r>
              <a:rPr lang="en-US" altLang="en-US" dirty="0" smtClean="0"/>
              <a:t>EXPRESSED EMOTIONS</a:t>
            </a:r>
          </a:p>
        </p:txBody>
      </p:sp>
      <p:sp>
        <p:nvSpPr>
          <p:cNvPr id="11268" name="Rectangle 3"/>
          <p:cNvSpPr>
            <a:spLocks noGrp="1" noChangeArrowheads="1"/>
          </p:cNvSpPr>
          <p:nvPr>
            <p:ph type="body" idx="1"/>
          </p:nvPr>
        </p:nvSpPr>
        <p:spPr/>
        <p:txBody>
          <a:bodyPr/>
          <a:lstStyle/>
          <a:p>
            <a:endParaRPr lang="en-US" altLang="en-US" smtClean="0"/>
          </a:p>
        </p:txBody>
      </p:sp>
      <p:pic>
        <p:nvPicPr>
          <p:cNvPr id="11269" name="Picture 5" descr="239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90638"/>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4780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0" y="274638"/>
            <a:ext cx="9144000" cy="1143000"/>
          </a:xfrm>
        </p:spPr>
        <p:txBody>
          <a:bodyPr>
            <a:normAutofit fontScale="90000"/>
          </a:bodyPr>
          <a:lstStyle/>
          <a:p>
            <a:pPr eaLnBrk="1" hangingPunct="1"/>
            <a:r>
              <a:rPr lang="en-US" dirty="0" smtClean="0">
                <a:cs typeface="Arial" charset="0"/>
              </a:rPr>
              <a:t>CULTURE AND EMOTIONAL EXPRESSION</a:t>
            </a:r>
            <a:endParaRPr lang="en-US" sz="4000" i="1" dirty="0" smtClean="0">
              <a:cs typeface="Arial" charset="0"/>
            </a:endParaRPr>
          </a:p>
        </p:txBody>
      </p:sp>
      <p:pic>
        <p:nvPicPr>
          <p:cNvPr id="40963" name="Picture 4"/>
          <p:cNvPicPr>
            <a:picLocks noChangeAspect="1" noChangeArrowheads="1"/>
          </p:cNvPicPr>
          <p:nvPr/>
        </p:nvPicPr>
        <p:blipFill>
          <a:blip r:embed="rId3" cstate="print"/>
          <a:srcRect/>
          <a:stretch>
            <a:fillRect/>
          </a:stretch>
        </p:blipFill>
        <p:spPr bwMode="auto">
          <a:xfrm>
            <a:off x="155575" y="1557338"/>
            <a:ext cx="8836025" cy="4386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p:spPr>
        <p:txBody>
          <a:bodyPr wrap="none" anchor="ctr"/>
          <a:lstStyle/>
          <a:p>
            <a:pPr eaLnBrk="1" hangingPunct="1"/>
            <a:endParaRPr lang="en-US" altLang="en-US">
              <a:latin typeface="+mj-lt"/>
            </a:endParaRPr>
          </a:p>
        </p:txBody>
      </p:sp>
      <p:sp>
        <p:nvSpPr>
          <p:cNvPr id="7171" name="Rectangle 56"/>
          <p:cNvSpPr>
            <a:spLocks noChangeArrowheads="1"/>
          </p:cNvSpPr>
          <p:nvPr/>
        </p:nvSpPr>
        <p:spPr bwMode="auto">
          <a:xfrm>
            <a:off x="381000" y="4029074"/>
            <a:ext cx="8229600" cy="2828925"/>
          </a:xfrm>
          <a:prstGeom prst="rect">
            <a:avLst/>
          </a:prstGeom>
          <a:solidFill>
            <a:srgbClr val="FFFF00">
              <a:alpha val="39999"/>
            </a:srgbClr>
          </a:solidFill>
          <a:ln w="9525">
            <a:solidFill>
              <a:schemeClr val="tx1"/>
            </a:solidFill>
            <a:miter lim="800000"/>
            <a:headEnd/>
            <a:tailEnd/>
          </a:ln>
          <a:effectLst/>
        </p:spPr>
        <p:txBody>
          <a:bodyPr wrap="none" anchor="ctr"/>
          <a:lstStyle/>
          <a:p>
            <a:pPr eaLnBrk="1" hangingPunct="1"/>
            <a:endParaRPr lang="en-US" altLang="en-US">
              <a:latin typeface="+mj-lt"/>
            </a:endParaRPr>
          </a:p>
        </p:txBody>
      </p:sp>
      <p:grpSp>
        <p:nvGrpSpPr>
          <p:cNvPr id="3" name="Group 10"/>
          <p:cNvGrpSpPr>
            <a:grpSpLocks/>
          </p:cNvGrpSpPr>
          <p:nvPr/>
        </p:nvGrpSpPr>
        <p:grpSpPr bwMode="auto">
          <a:xfrm>
            <a:off x="28575" y="76200"/>
            <a:ext cx="9072563" cy="6489700"/>
            <a:chOff x="70660" y="99352"/>
            <a:chExt cx="8914847" cy="5975296"/>
          </a:xfrm>
        </p:grpSpPr>
        <p:sp>
          <p:nvSpPr>
            <p:cNvPr id="12" name="Oval 11"/>
            <p:cNvSpPr/>
            <p:nvPr/>
          </p:nvSpPr>
          <p:spPr>
            <a:xfrm>
              <a:off x="3908022" y="1961516"/>
              <a:ext cx="1524026" cy="989549"/>
            </a:xfrm>
            <a:prstGeom prst="ellipse">
              <a:avLst/>
            </a:prstGeom>
          </p:spPr>
          <p:style>
            <a:lnRef idx="1">
              <a:schemeClr val="accent4"/>
            </a:lnRef>
            <a:fillRef idx="2">
              <a:schemeClr val="accent4"/>
            </a:fillRef>
            <a:effectRef idx="1">
              <a:schemeClr val="accent4"/>
            </a:effectRef>
            <a:fontRef idx="minor">
              <a:schemeClr val="dk1"/>
            </a:fontRef>
          </p:style>
          <p:txBody>
            <a:bodyPr lIns="0" tIns="0" rIns="0" bIns="0" anchor="ctr"/>
            <a:lstStyle/>
            <a:p>
              <a:pPr algn="ctr" eaLnBrk="1" hangingPunct="1">
                <a:defRPr/>
              </a:pPr>
              <a:r>
                <a:rPr lang="en-US" b="1" dirty="0">
                  <a:latin typeface="+mj-lt"/>
                </a:rPr>
                <a:t>Motivation</a:t>
              </a:r>
              <a:r>
                <a:rPr lang="en-US" dirty="0">
                  <a:latin typeface="+mj-lt"/>
                </a:rPr>
                <a:t> </a:t>
              </a:r>
              <a:r>
                <a:rPr lang="en-US" b="1" dirty="0">
                  <a:latin typeface="+mj-lt"/>
                </a:rPr>
                <a:t>&amp;</a:t>
              </a:r>
              <a:r>
                <a:rPr lang="en-US" dirty="0">
                  <a:latin typeface="+mj-lt"/>
                </a:rPr>
                <a:t> </a:t>
              </a:r>
              <a:r>
                <a:rPr lang="en-US" b="1" dirty="0">
                  <a:latin typeface="+mj-lt"/>
                </a:rPr>
                <a:t>Emotion</a:t>
              </a:r>
            </a:p>
          </p:txBody>
        </p:sp>
        <p:sp>
          <p:nvSpPr>
            <p:cNvPr id="13" name="Rounded Rectangle 12"/>
            <p:cNvSpPr/>
            <p:nvPr/>
          </p:nvSpPr>
          <p:spPr>
            <a:xfrm>
              <a:off x="6828160" y="2171996"/>
              <a:ext cx="1294720" cy="533509"/>
            </a:xfrm>
            <a:prstGeom prst="roundRect">
              <a:avLst/>
            </a:prstGeom>
          </p:spPr>
          <p:style>
            <a:lnRef idx="1">
              <a:schemeClr val="accent4"/>
            </a:lnRef>
            <a:fillRef idx="3">
              <a:schemeClr val="accent4"/>
            </a:fillRef>
            <a:effectRef idx="2">
              <a:schemeClr val="accent4"/>
            </a:effectRef>
            <a:fontRef idx="minor">
              <a:schemeClr val="lt1"/>
            </a:fontRef>
          </p:style>
          <p:txBody>
            <a:bodyPr lIns="0" tIns="0" rIns="0" bIns="0" anchor="ctr"/>
            <a:lstStyle/>
            <a:p>
              <a:pPr algn="ctr" eaLnBrk="1" hangingPunct="1">
                <a:defRPr/>
              </a:pPr>
              <a:r>
                <a:rPr lang="en-US" sz="2000" b="1" dirty="0">
                  <a:latin typeface="+mj-lt"/>
                </a:rPr>
                <a:t>Stress</a:t>
              </a:r>
              <a:endParaRPr lang="en-US" b="1" dirty="0">
                <a:latin typeface="+mj-lt"/>
              </a:endParaRPr>
            </a:p>
          </p:txBody>
        </p:sp>
        <p:cxnSp>
          <p:nvCxnSpPr>
            <p:cNvPr id="14" name="Straight Arrow Connector 13"/>
            <p:cNvCxnSpPr>
              <a:stCxn id="12" idx="6"/>
              <a:endCxn id="13" idx="1"/>
            </p:cNvCxnSpPr>
            <p:nvPr/>
          </p:nvCxnSpPr>
          <p:spPr>
            <a:xfrm flipV="1">
              <a:off x="5432048" y="2438020"/>
              <a:ext cx="1396113" cy="19002"/>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5895338" y="1242376"/>
              <a:ext cx="1143410" cy="457502"/>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Sources</a:t>
              </a:r>
            </a:p>
          </p:txBody>
        </p:sp>
        <p:sp>
          <p:nvSpPr>
            <p:cNvPr id="16" name="Rounded Rectangle 15"/>
            <p:cNvSpPr/>
            <p:nvPr/>
          </p:nvSpPr>
          <p:spPr>
            <a:xfrm>
              <a:off x="7792181" y="1220451"/>
              <a:ext cx="1193326" cy="457501"/>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Measures</a:t>
              </a:r>
            </a:p>
          </p:txBody>
        </p:sp>
        <p:sp>
          <p:nvSpPr>
            <p:cNvPr id="17" name="Rounded Rectangle 16"/>
            <p:cNvSpPr/>
            <p:nvPr/>
          </p:nvSpPr>
          <p:spPr>
            <a:xfrm>
              <a:off x="6851559" y="466231"/>
              <a:ext cx="1230763" cy="457501"/>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Theories</a:t>
              </a:r>
            </a:p>
          </p:txBody>
        </p:sp>
        <p:sp>
          <p:nvSpPr>
            <p:cNvPr id="18" name="Rounded Rectangle 17"/>
            <p:cNvSpPr/>
            <p:nvPr/>
          </p:nvSpPr>
          <p:spPr>
            <a:xfrm>
              <a:off x="6246317" y="3084077"/>
              <a:ext cx="990538" cy="457502"/>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Effects</a:t>
              </a:r>
            </a:p>
          </p:txBody>
        </p:sp>
        <p:cxnSp>
          <p:nvCxnSpPr>
            <p:cNvPr id="19" name="Straight Arrow Connector 18"/>
            <p:cNvCxnSpPr>
              <a:stCxn id="13" idx="0"/>
              <a:endCxn id="17" idx="2"/>
            </p:cNvCxnSpPr>
            <p:nvPr/>
          </p:nvCxnSpPr>
          <p:spPr>
            <a:xfrm flipH="1" flipV="1">
              <a:off x="7466161" y="923732"/>
              <a:ext cx="9359" cy="124826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3" idx="0"/>
              <a:endCxn id="16" idx="2"/>
            </p:cNvCxnSpPr>
            <p:nvPr/>
          </p:nvCxnSpPr>
          <p:spPr>
            <a:xfrm flipV="1">
              <a:off x="7475521" y="1677953"/>
              <a:ext cx="914103" cy="49404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7857697" y="3097232"/>
              <a:ext cx="928143" cy="457501"/>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Coping</a:t>
              </a:r>
            </a:p>
          </p:txBody>
        </p:sp>
        <p:cxnSp>
          <p:nvCxnSpPr>
            <p:cNvPr id="22" name="Straight Arrow Connector 21"/>
            <p:cNvCxnSpPr>
              <a:stCxn id="13" idx="2"/>
              <a:endCxn id="21" idx="0"/>
            </p:cNvCxnSpPr>
            <p:nvPr/>
          </p:nvCxnSpPr>
          <p:spPr>
            <a:xfrm>
              <a:off x="7475521" y="2705505"/>
              <a:ext cx="847027" cy="39172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1494852" y="2133993"/>
              <a:ext cx="1294720" cy="571512"/>
            </a:xfrm>
            <a:prstGeom prst="roundRect">
              <a:avLst/>
            </a:prstGeom>
          </p:spPr>
          <p:style>
            <a:lnRef idx="1">
              <a:schemeClr val="accent6"/>
            </a:lnRef>
            <a:fillRef idx="3">
              <a:schemeClr val="accent6"/>
            </a:fillRef>
            <a:effectRef idx="2">
              <a:schemeClr val="accent6"/>
            </a:effectRef>
            <a:fontRef idx="minor">
              <a:schemeClr val="lt1"/>
            </a:fontRef>
          </p:style>
          <p:txBody>
            <a:bodyPr anchor="ctr"/>
            <a:lstStyle/>
            <a:p>
              <a:pPr algn="ctr" eaLnBrk="1" hangingPunct="1">
                <a:defRPr/>
              </a:pPr>
              <a:r>
                <a:rPr lang="en-US" b="1" dirty="0">
                  <a:latin typeface="+mj-lt"/>
                </a:rPr>
                <a:t>Motivation</a:t>
              </a:r>
            </a:p>
          </p:txBody>
        </p:sp>
        <p:sp>
          <p:nvSpPr>
            <p:cNvPr id="24" name="Rounded Rectangle 23"/>
            <p:cNvSpPr/>
            <p:nvPr/>
          </p:nvSpPr>
          <p:spPr>
            <a:xfrm>
              <a:off x="2822329" y="748332"/>
              <a:ext cx="1006138" cy="74398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1400" b="1" dirty="0">
                  <a:latin typeface="+mj-lt"/>
                </a:rPr>
                <a:t>Maslow’s Hierarchy of Needs</a:t>
              </a:r>
            </a:p>
          </p:txBody>
        </p:sp>
        <p:sp>
          <p:nvSpPr>
            <p:cNvPr id="25" name="Rounded Rectangle 24"/>
            <p:cNvSpPr/>
            <p:nvPr/>
          </p:nvSpPr>
          <p:spPr>
            <a:xfrm>
              <a:off x="81580" y="99352"/>
              <a:ext cx="1277560" cy="732296"/>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latin typeface="+mj-lt"/>
                </a:rPr>
                <a:t>Drive Reduction Theory</a:t>
              </a:r>
            </a:p>
          </p:txBody>
        </p:sp>
        <p:sp>
          <p:nvSpPr>
            <p:cNvPr id="26" name="Rounded Rectangle 25"/>
            <p:cNvSpPr/>
            <p:nvPr/>
          </p:nvSpPr>
          <p:spPr>
            <a:xfrm>
              <a:off x="1649282" y="309832"/>
              <a:ext cx="968700" cy="54520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latin typeface="+mj-lt"/>
                </a:rPr>
                <a:t>Arousal Theory</a:t>
              </a:r>
            </a:p>
          </p:txBody>
        </p:sp>
        <p:sp>
          <p:nvSpPr>
            <p:cNvPr id="27" name="Rounded Rectangle 26"/>
            <p:cNvSpPr/>
            <p:nvPr/>
          </p:nvSpPr>
          <p:spPr>
            <a:xfrm>
              <a:off x="70660" y="2063833"/>
              <a:ext cx="1102852" cy="63290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1400" b="1" dirty="0">
                  <a:latin typeface="+mj-lt"/>
                </a:rPr>
                <a:t>Intrinsic/</a:t>
              </a:r>
            </a:p>
            <a:p>
              <a:pPr algn="ctr" eaLnBrk="1" hangingPunct="1">
                <a:defRPr/>
              </a:pPr>
              <a:r>
                <a:rPr lang="en-US" sz="1400" b="1" dirty="0">
                  <a:latin typeface="+mj-lt"/>
                </a:rPr>
                <a:t>Extrinsic Motivation</a:t>
              </a:r>
            </a:p>
          </p:txBody>
        </p:sp>
        <p:cxnSp>
          <p:nvCxnSpPr>
            <p:cNvPr id="28" name="Straight Arrow Connector 27"/>
            <p:cNvCxnSpPr>
              <a:stCxn id="23" idx="0"/>
              <a:endCxn id="26" idx="2"/>
            </p:cNvCxnSpPr>
            <p:nvPr/>
          </p:nvCxnSpPr>
          <p:spPr>
            <a:xfrm flipH="1" flipV="1">
              <a:off x="2132852" y="855034"/>
              <a:ext cx="9359" cy="127895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3" idx="1"/>
              <a:endCxn id="27" idx="3"/>
            </p:cNvCxnSpPr>
            <p:nvPr/>
          </p:nvCxnSpPr>
          <p:spPr>
            <a:xfrm flipH="1" flipV="1">
              <a:off x="1173512" y="2379553"/>
              <a:ext cx="321340" cy="4092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3" idx="0"/>
              <a:endCxn id="24" idx="2"/>
            </p:cNvCxnSpPr>
            <p:nvPr/>
          </p:nvCxnSpPr>
          <p:spPr>
            <a:xfrm flipV="1">
              <a:off x="2142211" y="1492321"/>
              <a:ext cx="1183967" cy="641671"/>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33" idx="0"/>
              <a:endCxn id="25" idx="2"/>
            </p:cNvCxnSpPr>
            <p:nvPr/>
          </p:nvCxnSpPr>
          <p:spPr>
            <a:xfrm flipH="1" flipV="1">
              <a:off x="719580" y="831648"/>
              <a:ext cx="15599" cy="23386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3" idx="0"/>
              <a:endCxn id="33" idx="3"/>
            </p:cNvCxnSpPr>
            <p:nvPr/>
          </p:nvCxnSpPr>
          <p:spPr>
            <a:xfrm flipH="1" flipV="1">
              <a:off x="1251507" y="1360771"/>
              <a:ext cx="890704" cy="773222"/>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218851" y="1065515"/>
              <a:ext cx="1032656" cy="590514"/>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latin typeface="+mj-lt"/>
                </a:rPr>
                <a:t>Human</a:t>
              </a:r>
              <a:r>
                <a:rPr lang="en-US" dirty="0">
                  <a:latin typeface="+mj-lt"/>
                </a:rPr>
                <a:t> </a:t>
              </a:r>
              <a:r>
                <a:rPr lang="en-US" b="1" dirty="0">
                  <a:latin typeface="+mj-lt"/>
                </a:rPr>
                <a:t>Drives</a:t>
              </a:r>
            </a:p>
          </p:txBody>
        </p:sp>
        <p:sp>
          <p:nvSpPr>
            <p:cNvPr id="34" name="Rounded Rectangle 33"/>
            <p:cNvSpPr/>
            <p:nvPr/>
          </p:nvSpPr>
          <p:spPr>
            <a:xfrm>
              <a:off x="3981338" y="3931844"/>
              <a:ext cx="1371154" cy="457502"/>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en-US" b="1" dirty="0">
                  <a:latin typeface="+mj-lt"/>
                </a:rPr>
                <a:t>Theories</a:t>
              </a:r>
              <a:r>
                <a:rPr lang="en-US" dirty="0">
                  <a:latin typeface="+mj-lt"/>
                </a:rPr>
                <a:t> </a:t>
              </a:r>
              <a:r>
                <a:rPr lang="en-US" b="1" dirty="0">
                  <a:latin typeface="+mj-lt"/>
                </a:rPr>
                <a:t>of</a:t>
              </a:r>
              <a:r>
                <a:rPr lang="en-US" dirty="0">
                  <a:latin typeface="+mj-lt"/>
                </a:rPr>
                <a:t> </a:t>
              </a:r>
              <a:r>
                <a:rPr lang="en-US" b="1" dirty="0">
                  <a:latin typeface="+mj-lt"/>
                </a:rPr>
                <a:t>Emotion</a:t>
              </a:r>
            </a:p>
          </p:txBody>
        </p:sp>
        <p:cxnSp>
          <p:nvCxnSpPr>
            <p:cNvPr id="35" name="Straight Arrow Connector 34"/>
            <p:cNvCxnSpPr>
              <a:stCxn id="12" idx="4"/>
              <a:endCxn id="34" idx="0"/>
            </p:cNvCxnSpPr>
            <p:nvPr/>
          </p:nvCxnSpPr>
          <p:spPr>
            <a:xfrm flipH="1">
              <a:off x="4667695" y="2951065"/>
              <a:ext cx="3120" cy="98077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619746" y="4675833"/>
              <a:ext cx="1662857" cy="39903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a:latin typeface="+mj-lt"/>
                </a:rPr>
                <a:t>James-Lange </a:t>
              </a:r>
            </a:p>
          </p:txBody>
        </p:sp>
        <p:sp>
          <p:nvSpPr>
            <p:cNvPr id="37" name="Rounded Rectangle 36"/>
            <p:cNvSpPr/>
            <p:nvPr/>
          </p:nvSpPr>
          <p:spPr>
            <a:xfrm>
              <a:off x="5764307" y="4860003"/>
              <a:ext cx="1372715" cy="60951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a:latin typeface="+mj-lt"/>
                </a:rPr>
                <a:t>Cognitive</a:t>
              </a:r>
              <a:r>
                <a:rPr lang="en-US" dirty="0">
                  <a:latin typeface="+mj-lt"/>
                </a:rPr>
                <a:t> </a:t>
              </a:r>
              <a:r>
                <a:rPr lang="en-US" b="1" dirty="0">
                  <a:latin typeface="+mj-lt"/>
                </a:rPr>
                <a:t>Appraisal</a:t>
              </a:r>
              <a:r>
                <a:rPr lang="en-US" dirty="0">
                  <a:latin typeface="+mj-lt"/>
                </a:rPr>
                <a:t> </a:t>
              </a:r>
            </a:p>
          </p:txBody>
        </p:sp>
        <p:sp>
          <p:nvSpPr>
            <p:cNvPr id="38" name="Rounded Rectangle 37"/>
            <p:cNvSpPr/>
            <p:nvPr/>
          </p:nvSpPr>
          <p:spPr>
            <a:xfrm>
              <a:off x="4010975" y="5472441"/>
              <a:ext cx="1358676" cy="602207"/>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err="1">
                  <a:latin typeface="+mj-lt"/>
                </a:rPr>
                <a:t>Schachter</a:t>
              </a:r>
              <a:r>
                <a:rPr lang="en-US" dirty="0">
                  <a:latin typeface="+mj-lt"/>
                </a:rPr>
                <a:t> </a:t>
              </a:r>
              <a:r>
                <a:rPr lang="en-US" b="1" dirty="0">
                  <a:latin typeface="+mj-lt"/>
                </a:rPr>
                <a:t>two-factor</a:t>
              </a:r>
            </a:p>
          </p:txBody>
        </p:sp>
        <p:sp>
          <p:nvSpPr>
            <p:cNvPr id="39" name="Rounded Rectangle 38"/>
            <p:cNvSpPr/>
            <p:nvPr/>
          </p:nvSpPr>
          <p:spPr>
            <a:xfrm>
              <a:off x="1536969" y="5430053"/>
              <a:ext cx="1491267" cy="533508"/>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a:latin typeface="+mj-lt"/>
                </a:rPr>
                <a:t>Cannon-Bard</a:t>
              </a:r>
              <a:r>
                <a:rPr lang="en-US" dirty="0">
                  <a:latin typeface="+mj-lt"/>
                </a:rPr>
                <a:t> </a:t>
              </a:r>
            </a:p>
          </p:txBody>
        </p:sp>
        <p:sp>
          <p:nvSpPr>
            <p:cNvPr id="40" name="Rounded Rectangle 39"/>
            <p:cNvSpPr/>
            <p:nvPr/>
          </p:nvSpPr>
          <p:spPr>
            <a:xfrm>
              <a:off x="6723647" y="3933306"/>
              <a:ext cx="1449150" cy="49550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a:latin typeface="+mj-lt"/>
                </a:rPr>
                <a:t>Opponent Process</a:t>
              </a:r>
            </a:p>
          </p:txBody>
        </p:sp>
        <p:cxnSp>
          <p:nvCxnSpPr>
            <p:cNvPr id="41" name="Straight Arrow Connector 40"/>
            <p:cNvCxnSpPr>
              <a:stCxn id="34" idx="2"/>
              <a:endCxn id="36" idx="0"/>
            </p:cNvCxnSpPr>
            <p:nvPr/>
          </p:nvCxnSpPr>
          <p:spPr>
            <a:xfrm flipH="1">
              <a:off x="1451175" y="4389346"/>
              <a:ext cx="3216520" cy="28648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4" idx="2"/>
              <a:endCxn id="37" idx="0"/>
            </p:cNvCxnSpPr>
            <p:nvPr/>
          </p:nvCxnSpPr>
          <p:spPr>
            <a:xfrm>
              <a:off x="4667695" y="4389346"/>
              <a:ext cx="1782969" cy="47065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4" idx="2"/>
              <a:endCxn id="38" idx="0"/>
            </p:cNvCxnSpPr>
            <p:nvPr/>
          </p:nvCxnSpPr>
          <p:spPr>
            <a:xfrm>
              <a:off x="4667695" y="4389346"/>
              <a:ext cx="23398" cy="108309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4" idx="2"/>
              <a:endCxn id="39" idx="0"/>
            </p:cNvCxnSpPr>
            <p:nvPr/>
          </p:nvCxnSpPr>
          <p:spPr>
            <a:xfrm flipH="1">
              <a:off x="2282603" y="4389346"/>
              <a:ext cx="2385092" cy="104070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34" idx="3"/>
              <a:endCxn id="40" idx="1"/>
            </p:cNvCxnSpPr>
            <p:nvPr/>
          </p:nvCxnSpPr>
          <p:spPr>
            <a:xfrm>
              <a:off x="5352492" y="4159864"/>
              <a:ext cx="1371155" cy="2046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13" idx="0"/>
              <a:endCxn id="15" idx="2"/>
            </p:cNvCxnSpPr>
            <p:nvPr/>
          </p:nvCxnSpPr>
          <p:spPr>
            <a:xfrm flipH="1" flipV="1">
              <a:off x="6466263" y="1699878"/>
              <a:ext cx="1009258" cy="47211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3" idx="2"/>
              <a:endCxn id="18" idx="0"/>
            </p:cNvCxnSpPr>
            <p:nvPr/>
          </p:nvCxnSpPr>
          <p:spPr>
            <a:xfrm flipH="1">
              <a:off x="6742366" y="2705505"/>
              <a:ext cx="733154" cy="378571"/>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grpSp>
      <p:cxnSp>
        <p:nvCxnSpPr>
          <p:cNvPr id="136" name="Straight Arrow Connector 135"/>
          <p:cNvCxnSpPr>
            <a:stCxn id="12" idx="2"/>
            <a:endCxn id="23" idx="3"/>
          </p:cNvCxnSpPr>
          <p:nvPr/>
        </p:nvCxnSpPr>
        <p:spPr bwMode="auto">
          <a:xfrm flipH="1" flipV="1">
            <a:off x="2795588" y="2595563"/>
            <a:ext cx="1138237" cy="4127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a:stCxn id="23" idx="2"/>
            <a:endCxn id="170" idx="0"/>
          </p:cNvCxnSpPr>
          <p:nvPr/>
        </p:nvCxnSpPr>
        <p:spPr bwMode="auto">
          <a:xfrm>
            <a:off x="2136775" y="2906713"/>
            <a:ext cx="11113" cy="46513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70" name="Rounded Rectangle 169"/>
          <p:cNvSpPr/>
          <p:nvPr/>
        </p:nvSpPr>
        <p:spPr bwMode="auto">
          <a:xfrm>
            <a:off x="1066800" y="3371850"/>
            <a:ext cx="2162175" cy="59372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1400" b="1" dirty="0">
                <a:latin typeface="+mj-lt"/>
              </a:rPr>
              <a:t>Explain complex motives</a:t>
            </a:r>
            <a:r>
              <a:rPr lang="en-US" b="1" dirty="0">
                <a:latin typeface="+mj-lt"/>
              </a:rPr>
              <a:t> </a:t>
            </a:r>
            <a:r>
              <a:rPr lang="en-US" sz="1200" b="1" dirty="0">
                <a:latin typeface="+mj-lt"/>
              </a:rPr>
              <a:t>(eating, aggression, achievement and sex)</a:t>
            </a:r>
            <a:endParaRPr lang="en-US" b="1" dirty="0">
              <a:latin typeface="+mj-lt"/>
            </a:endParaRPr>
          </a:p>
        </p:txBody>
      </p:sp>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1202">
            <a:off x="2992260" y="4438443"/>
            <a:ext cx="963825" cy="986441"/>
          </a:xfrm>
          <a:prstGeom prst="ellipse">
            <a:avLst/>
          </a:prstGeom>
        </p:spPr>
      </p:pic>
      <p:sp>
        <p:nvSpPr>
          <p:cNvPr id="51" name="AutoShape 55"/>
          <p:cNvSpPr>
            <a:spLocks noChangeArrowheads="1"/>
          </p:cNvSpPr>
          <p:nvPr/>
        </p:nvSpPr>
        <p:spPr bwMode="auto">
          <a:xfrm>
            <a:off x="2108994" y="4090192"/>
            <a:ext cx="990600" cy="609600"/>
          </a:xfrm>
          <a:prstGeom prst="wedgeRoundRectCallout">
            <a:avLst>
              <a:gd name="adj1" fmla="val 49869"/>
              <a:gd name="adj2" fmla="val 93654"/>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Franklin Gothic Medium" panose="020B0603020102020204" pitchFamily="34" charset="0"/>
              </a:rPr>
              <a:t>We are here</a:t>
            </a:r>
          </a:p>
        </p:txBody>
      </p:sp>
    </p:spTree>
    <p:extLst>
      <p:ext uri="{BB962C8B-B14F-4D97-AF65-F5344CB8AC3E}">
        <p14:creationId xmlns:p14="http://schemas.microsoft.com/office/powerpoint/2010/main" val="2019744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0" y="274638"/>
            <a:ext cx="9144000" cy="1143000"/>
          </a:xfrm>
        </p:spPr>
        <p:txBody>
          <a:bodyPr>
            <a:normAutofit fontScale="90000"/>
          </a:bodyPr>
          <a:lstStyle/>
          <a:p>
            <a:pPr eaLnBrk="1" hangingPunct="1"/>
            <a:r>
              <a:rPr lang="en-US" dirty="0" smtClean="0">
                <a:cs typeface="Arial" charset="0"/>
              </a:rPr>
              <a:t>THE EFFECTS OF FACIAL EXPRESSIONS</a:t>
            </a:r>
            <a:endParaRPr lang="en-US" sz="4000" i="1" dirty="0" smtClean="0">
              <a:cs typeface="Arial" charset="0"/>
            </a:endParaRPr>
          </a:p>
        </p:txBody>
      </p:sp>
      <p:sp>
        <p:nvSpPr>
          <p:cNvPr id="46083" name="Content Placeholder 2"/>
          <p:cNvSpPr>
            <a:spLocks noGrp="1"/>
          </p:cNvSpPr>
          <p:nvPr>
            <p:ph idx="1"/>
          </p:nvPr>
        </p:nvSpPr>
        <p:spPr/>
        <p:txBody>
          <a:bodyPr/>
          <a:lstStyle/>
          <a:p>
            <a:pPr eaLnBrk="1" hangingPunct="1"/>
            <a:r>
              <a:rPr lang="en-US" sz="4000" smtClean="0">
                <a:latin typeface="+mj-lt"/>
                <a:cs typeface="Arial" charset="0"/>
                <a:hlinkClick r:id="rId3" action="ppaction://hlinksldjump"/>
              </a:rPr>
              <a:t>Facial feedback</a:t>
            </a:r>
            <a:endParaRPr lang="en-US" smtClean="0">
              <a:latin typeface="+mj-lt"/>
              <a:cs typeface="Arial" charset="0"/>
            </a:endParaRPr>
          </a:p>
        </p:txBody>
      </p:sp>
      <p:pic>
        <p:nvPicPr>
          <p:cNvPr id="46084" name="Picture 4"/>
          <p:cNvPicPr>
            <a:picLocks noChangeAspect="1" noChangeArrowheads="1"/>
          </p:cNvPicPr>
          <p:nvPr/>
        </p:nvPicPr>
        <p:blipFill>
          <a:blip r:embed="rId4" cstate="print"/>
          <a:srcRect/>
          <a:stretch>
            <a:fillRect/>
          </a:stretch>
        </p:blipFill>
        <p:spPr bwMode="auto">
          <a:xfrm>
            <a:off x="490538" y="2505075"/>
            <a:ext cx="8162925" cy="4048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PROXEMICS</a:t>
            </a:r>
            <a:endParaRPr lang="en-US" dirty="0"/>
          </a:p>
        </p:txBody>
      </p:sp>
      <p:pic>
        <p:nvPicPr>
          <p:cNvPr id="18438" name="Picture 6" descr="Image result for proxemic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186" y="2438400"/>
            <a:ext cx="8905628"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3793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PROXEMICS</a:t>
            </a:r>
            <a:endParaRPr lang="en-US" dirty="0"/>
          </a:p>
        </p:txBody>
      </p:sp>
      <p:pic>
        <p:nvPicPr>
          <p:cNvPr id="22530" name="Picture 2" descr="Image result for proxemic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184"/>
          <a:stretch/>
        </p:blipFill>
        <p:spPr bwMode="auto">
          <a:xfrm>
            <a:off x="990600" y="2209800"/>
            <a:ext cx="7162800" cy="3932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8640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r>
              <a:rPr lang="en-US" altLang="en-US" dirty="0" smtClean="0"/>
              <a:t>UNCOMFORTABLE</a:t>
            </a:r>
          </a:p>
        </p:txBody>
      </p:sp>
      <p:sp>
        <p:nvSpPr>
          <p:cNvPr id="22532" name="Rectangle 3"/>
          <p:cNvSpPr>
            <a:spLocks noGrp="1" noChangeArrowheads="1"/>
          </p:cNvSpPr>
          <p:nvPr>
            <p:ph type="body" idx="1"/>
          </p:nvPr>
        </p:nvSpPr>
        <p:spPr/>
        <p:txBody>
          <a:bodyPr/>
          <a:lstStyle/>
          <a:p>
            <a:r>
              <a:rPr lang="en-US" altLang="en-US" smtClean="0"/>
              <a:t>Which direction are the feet pointing?</a:t>
            </a:r>
          </a:p>
          <a:p>
            <a:r>
              <a:rPr lang="en-US" altLang="en-US" smtClean="0"/>
              <a:t>Arms or legs crossed / hands clasped</a:t>
            </a:r>
          </a:p>
          <a:p>
            <a:r>
              <a:rPr lang="en-US" altLang="en-US" smtClean="0"/>
              <a:t>Looking around the room </a:t>
            </a:r>
          </a:p>
          <a:p>
            <a:r>
              <a:rPr lang="en-US" altLang="en-US" smtClean="0"/>
              <a:t>Agrees as much as possible</a:t>
            </a:r>
          </a:p>
        </p:txBody>
      </p:sp>
      <p:pic>
        <p:nvPicPr>
          <p:cNvPr id="11268" name="Picture 4" descr="Image result for uncomfortable body langu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911600"/>
            <a:ext cx="4191000" cy="2794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lirting-n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3850591"/>
            <a:ext cx="4495800" cy="2989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12584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r>
              <a:rPr lang="en-US" altLang="en-US" dirty="0" smtClean="0"/>
              <a:t>BOREDOM</a:t>
            </a:r>
          </a:p>
        </p:txBody>
      </p:sp>
      <p:sp>
        <p:nvSpPr>
          <p:cNvPr id="24580" name="Rectangle 3"/>
          <p:cNvSpPr>
            <a:spLocks noGrp="1" noChangeArrowheads="1"/>
          </p:cNvSpPr>
          <p:nvPr>
            <p:ph type="body" idx="1"/>
          </p:nvPr>
        </p:nvSpPr>
        <p:spPr/>
        <p:txBody>
          <a:bodyPr/>
          <a:lstStyle/>
          <a:p>
            <a:r>
              <a:rPr lang="en-US" altLang="en-US" dirty="0" smtClean="0"/>
              <a:t>Fidgeting shows boredom and restlessness. </a:t>
            </a:r>
          </a:p>
          <a:p>
            <a:r>
              <a:rPr lang="en-US" altLang="en-US" dirty="0" smtClean="0"/>
              <a:t>Tapping of the foot is distracting and a sure sign of boredom.   </a:t>
            </a:r>
          </a:p>
          <a:p>
            <a:r>
              <a:rPr lang="en-US" altLang="en-US" dirty="0" smtClean="0"/>
              <a:t>Slow looks around the room/ceiling or a fixed gaze</a:t>
            </a:r>
          </a:p>
          <a:p>
            <a:pPr>
              <a:buFontTx/>
              <a:buNone/>
            </a:pPr>
            <a:endParaRPr lang="en-US" altLang="en-US" dirty="0" smtClean="0"/>
          </a:p>
        </p:txBody>
      </p:sp>
      <p:pic>
        <p:nvPicPr>
          <p:cNvPr id="9220" name="Picture 4" descr="Image result for boredom body langu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6625" y="4306830"/>
            <a:ext cx="3917950" cy="242288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boredom body langu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374" t="19520" r="14786" b="45407"/>
          <a:stretch/>
        </p:blipFill>
        <p:spPr bwMode="auto">
          <a:xfrm>
            <a:off x="5334000" y="4332230"/>
            <a:ext cx="2514600" cy="2295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6127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FLIRTING</a:t>
            </a:r>
            <a:endParaRPr lang="en-US" dirty="0"/>
          </a:p>
        </p:txBody>
      </p:sp>
      <p:pic>
        <p:nvPicPr>
          <p:cNvPr id="17410" name="Picture 2" descr="How many sexual signals can you sp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300" y="3153333"/>
            <a:ext cx="5600700" cy="3730067"/>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The  “come hither” look done by bowing the head and looking u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238252"/>
            <a:ext cx="1905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Mirroring means that rapport is being buil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408176"/>
            <a:ext cx="360680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856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7" name="Picture 6" descr="fbl-necktou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1700" y="82549"/>
            <a:ext cx="20955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a:xfrm>
            <a:off x="89685" y="1752600"/>
            <a:ext cx="3886200" cy="46482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fontAlgn="auto">
              <a:lnSpc>
                <a:spcPct val="80000"/>
              </a:lnSpc>
              <a:spcAft>
                <a:spcPts val="0"/>
              </a:spcAft>
              <a:buFont typeface="Wingdings 2"/>
              <a:buNone/>
            </a:pPr>
            <a:r>
              <a:rPr lang="en-US" altLang="en-US" sz="4000" dirty="0" smtClean="0"/>
              <a:t>WOMEN</a:t>
            </a:r>
          </a:p>
          <a:p>
            <a:pPr marL="118872" indent="0" fontAlgn="auto">
              <a:lnSpc>
                <a:spcPct val="80000"/>
              </a:lnSpc>
              <a:spcAft>
                <a:spcPts val="0"/>
              </a:spcAft>
              <a:buFont typeface="Wingdings 2"/>
              <a:buNone/>
            </a:pPr>
            <a:endParaRPr lang="en-US" altLang="en-US" sz="2800" dirty="0" smtClean="0"/>
          </a:p>
          <a:p>
            <a:pPr fontAlgn="auto">
              <a:lnSpc>
                <a:spcPct val="80000"/>
              </a:lnSpc>
              <a:spcAft>
                <a:spcPts val="0"/>
              </a:spcAft>
            </a:pPr>
            <a:r>
              <a:rPr lang="en-US" altLang="en-US" sz="2800" dirty="0" smtClean="0"/>
              <a:t>Primping</a:t>
            </a:r>
          </a:p>
          <a:p>
            <a:pPr fontAlgn="auto">
              <a:lnSpc>
                <a:spcPct val="80000"/>
              </a:lnSpc>
              <a:spcAft>
                <a:spcPts val="0"/>
              </a:spcAft>
            </a:pPr>
            <a:r>
              <a:rPr lang="en-US" altLang="en-US" sz="2800" dirty="0" smtClean="0"/>
              <a:t>Eyes turned downward</a:t>
            </a:r>
          </a:p>
          <a:p>
            <a:pPr fontAlgn="auto">
              <a:lnSpc>
                <a:spcPct val="80000"/>
              </a:lnSpc>
              <a:spcAft>
                <a:spcPts val="0"/>
              </a:spcAft>
            </a:pPr>
            <a:r>
              <a:rPr lang="en-US" altLang="en-US" sz="2800" dirty="0" smtClean="0"/>
              <a:t>Held tilting</a:t>
            </a:r>
          </a:p>
          <a:p>
            <a:pPr fontAlgn="auto">
              <a:lnSpc>
                <a:spcPct val="80000"/>
              </a:lnSpc>
              <a:spcAft>
                <a:spcPts val="0"/>
              </a:spcAft>
            </a:pPr>
            <a:r>
              <a:rPr lang="en-US" altLang="en-US" sz="2800" dirty="0" smtClean="0"/>
              <a:t>Exposure of the neck</a:t>
            </a:r>
          </a:p>
          <a:p>
            <a:pPr fontAlgn="auto">
              <a:lnSpc>
                <a:spcPct val="80000"/>
              </a:lnSpc>
              <a:spcAft>
                <a:spcPts val="0"/>
              </a:spcAft>
            </a:pPr>
            <a:r>
              <a:rPr lang="en-US" altLang="en-US" sz="2800" dirty="0" smtClean="0"/>
              <a:t>Smile (coy)” an expression combining a half-smile and lowered eyes”</a:t>
            </a:r>
          </a:p>
        </p:txBody>
      </p:sp>
      <p:pic>
        <p:nvPicPr>
          <p:cNvPr id="9" name="Picture 4" descr="Flirting-Signa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5885" y="2285509"/>
            <a:ext cx="2727038" cy="181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Flirting-Body-Language-Signs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8047" y="25400"/>
            <a:ext cx="2865953" cy="215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Image result for women head tilt fli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78275" y="4206260"/>
            <a:ext cx="5165725" cy="2651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2894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Image result for FLIRTING BODY LANGUAGE COWBOY STA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8183" y="1512952"/>
            <a:ext cx="2857500"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
        <p:nvSpPr>
          <p:cNvPr id="4" name="Rectangle 3"/>
          <p:cNvSpPr txBox="1">
            <a:spLocks noChangeArrowheads="1"/>
          </p:cNvSpPr>
          <p:nvPr/>
        </p:nvSpPr>
        <p:spPr>
          <a:xfrm>
            <a:off x="5181600" y="1551052"/>
            <a:ext cx="3886200" cy="46482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fontAlgn="auto">
              <a:lnSpc>
                <a:spcPct val="80000"/>
              </a:lnSpc>
              <a:spcAft>
                <a:spcPts val="0"/>
              </a:spcAft>
              <a:buFont typeface="Wingdings 2"/>
              <a:buNone/>
            </a:pPr>
            <a:r>
              <a:rPr lang="en-US" altLang="en-US" sz="4400" dirty="0" smtClean="0"/>
              <a:t>MEN</a:t>
            </a:r>
          </a:p>
          <a:p>
            <a:pPr marL="118872" indent="0" fontAlgn="auto">
              <a:lnSpc>
                <a:spcPct val="80000"/>
              </a:lnSpc>
              <a:spcAft>
                <a:spcPts val="0"/>
              </a:spcAft>
              <a:buFont typeface="Wingdings 2"/>
              <a:buNone/>
            </a:pPr>
            <a:endParaRPr lang="en-US" altLang="en-US" sz="2800" dirty="0" smtClean="0"/>
          </a:p>
          <a:p>
            <a:pPr fontAlgn="auto">
              <a:lnSpc>
                <a:spcPct val="80000"/>
              </a:lnSpc>
              <a:spcAft>
                <a:spcPts val="0"/>
              </a:spcAft>
            </a:pPr>
            <a:r>
              <a:rPr lang="en-US" altLang="en-US" sz="2800" dirty="0" smtClean="0"/>
              <a:t>Eye contact</a:t>
            </a:r>
          </a:p>
          <a:p>
            <a:pPr fontAlgn="auto">
              <a:lnSpc>
                <a:spcPct val="80000"/>
              </a:lnSpc>
              <a:spcAft>
                <a:spcPts val="0"/>
              </a:spcAft>
            </a:pPr>
            <a:r>
              <a:rPr lang="en-US" altLang="en-US" sz="2800" dirty="0" smtClean="0"/>
              <a:t>Proximity </a:t>
            </a:r>
          </a:p>
          <a:p>
            <a:pPr fontAlgn="auto">
              <a:lnSpc>
                <a:spcPct val="80000"/>
              </a:lnSpc>
              <a:spcAft>
                <a:spcPts val="0"/>
              </a:spcAft>
            </a:pPr>
            <a:r>
              <a:rPr lang="en-US" altLang="en-US" sz="2800" dirty="0" smtClean="0"/>
              <a:t>Caressing of self</a:t>
            </a:r>
          </a:p>
          <a:p>
            <a:pPr fontAlgn="auto">
              <a:lnSpc>
                <a:spcPct val="80000"/>
              </a:lnSpc>
              <a:spcAft>
                <a:spcPts val="0"/>
              </a:spcAft>
            </a:pPr>
            <a:r>
              <a:rPr lang="en-US" altLang="en-US" sz="2800" dirty="0" smtClean="0"/>
              <a:t>Needless touch</a:t>
            </a:r>
          </a:p>
          <a:p>
            <a:pPr fontAlgn="auto">
              <a:lnSpc>
                <a:spcPct val="80000"/>
              </a:lnSpc>
              <a:spcAft>
                <a:spcPts val="0"/>
              </a:spcAft>
            </a:pPr>
            <a:r>
              <a:rPr lang="en-US" altLang="en-US" sz="2800" dirty="0" smtClean="0"/>
              <a:t>Parading</a:t>
            </a:r>
          </a:p>
          <a:p>
            <a:pPr fontAlgn="auto">
              <a:lnSpc>
                <a:spcPct val="80000"/>
              </a:lnSpc>
              <a:spcAft>
                <a:spcPts val="0"/>
              </a:spcAft>
            </a:pPr>
            <a:r>
              <a:rPr lang="en-US" altLang="en-US" sz="2800" dirty="0" smtClean="0"/>
              <a:t>Samson pose</a:t>
            </a:r>
          </a:p>
        </p:txBody>
      </p:sp>
      <p:pic>
        <p:nvPicPr>
          <p:cNvPr id="5" name="Picture 2" descr="Image result for FLIRTING BODY LANGU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6608" y="4665472"/>
            <a:ext cx="4700092" cy="2206752"/>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result for FLIRTING BODY LANGUAGE COWBOY STAN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512952"/>
            <a:ext cx="1924050" cy="4391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8807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sz="5400" dirty="0" smtClean="0">
                <a:latin typeface="+mn-lt"/>
              </a:rPr>
              <a:t>BODY LANGUAGE</a:t>
            </a:r>
            <a:endParaRPr lang="en-US" altLang="en-US" sz="5400" dirty="0">
              <a:latin typeface="+mn-lt"/>
            </a:endParaRPr>
          </a:p>
        </p:txBody>
      </p:sp>
      <p:sp>
        <p:nvSpPr>
          <p:cNvPr id="10243" name="Rectangle 3"/>
          <p:cNvSpPr>
            <a:spLocks noGrp="1" noChangeArrowheads="1"/>
          </p:cNvSpPr>
          <p:nvPr>
            <p:ph type="body" idx="1"/>
          </p:nvPr>
        </p:nvSpPr>
        <p:spPr/>
        <p:txBody>
          <a:bodyPr/>
          <a:lstStyle/>
          <a:p>
            <a:r>
              <a:rPr lang="en-US" altLang="en-US"/>
              <a:t>Have you ever seen this?</a:t>
            </a:r>
          </a:p>
        </p:txBody>
      </p:sp>
      <p:pic>
        <p:nvPicPr>
          <p:cNvPr id="1024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2590800"/>
            <a:ext cx="4762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0246" name="Rectangle 6"/>
          <p:cNvSpPr>
            <a:spLocks noChangeArrowheads="1"/>
          </p:cNvSpPr>
          <p:nvPr/>
        </p:nvSpPr>
        <p:spPr bwMode="auto">
          <a:xfrm>
            <a:off x="4572000" y="5486400"/>
            <a:ext cx="4572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Calibri" panose="020F0502020204030204" pitchFamily="34" charset="0"/>
                <a:cs typeface="Arial" panose="020B0604020202020204" pitchFamily="34" charset="0"/>
              </a:defRPr>
            </a:lvl1pPr>
            <a:lvl2pPr>
              <a:defRPr sz="4400">
                <a:solidFill>
                  <a:schemeClr val="tx2"/>
                </a:solidFill>
                <a:latin typeface="Calibri" panose="020F0502020204030204" pitchFamily="34" charset="0"/>
                <a:cs typeface="Arial" panose="020B0604020202020204" pitchFamily="34" charset="0"/>
              </a:defRPr>
            </a:lvl2pPr>
            <a:lvl3pPr>
              <a:defRPr sz="4400">
                <a:solidFill>
                  <a:schemeClr val="tx2"/>
                </a:solidFill>
                <a:latin typeface="Calibri" panose="020F0502020204030204" pitchFamily="34" charset="0"/>
                <a:cs typeface="Arial" panose="020B0604020202020204" pitchFamily="34" charset="0"/>
              </a:defRPr>
            </a:lvl3pPr>
            <a:lvl4pPr>
              <a:defRPr sz="4400">
                <a:solidFill>
                  <a:schemeClr val="tx2"/>
                </a:solidFill>
                <a:latin typeface="Calibri" panose="020F0502020204030204" pitchFamily="34" charset="0"/>
                <a:cs typeface="Arial" panose="020B0604020202020204" pitchFamily="34" charset="0"/>
              </a:defRPr>
            </a:lvl4pPr>
            <a:lvl5pPr>
              <a:defRPr sz="4400">
                <a:solidFill>
                  <a:schemeClr val="tx2"/>
                </a:solidFill>
                <a:latin typeface="Calibri" panose="020F0502020204030204" pitchFamily="34" charset="0"/>
                <a:cs typeface="Arial" panose="020B0604020202020204" pitchFamily="34" charset="0"/>
              </a:defRPr>
            </a:lvl5pPr>
            <a:lvl6pPr marL="457200" fontAlgn="base">
              <a:spcBef>
                <a:spcPct val="0"/>
              </a:spcBef>
              <a:spcAft>
                <a:spcPct val="0"/>
              </a:spcAft>
              <a:defRPr sz="4400">
                <a:solidFill>
                  <a:schemeClr val="tx2"/>
                </a:solidFill>
                <a:latin typeface="Calibri" panose="020F0502020204030204" pitchFamily="34" charset="0"/>
                <a:cs typeface="Arial" panose="020B0604020202020204" pitchFamily="34" charset="0"/>
              </a:defRPr>
            </a:lvl6pPr>
            <a:lvl7pPr marL="914400" fontAlgn="base">
              <a:spcBef>
                <a:spcPct val="0"/>
              </a:spcBef>
              <a:spcAft>
                <a:spcPct val="0"/>
              </a:spcAft>
              <a:defRPr sz="4400">
                <a:solidFill>
                  <a:schemeClr val="tx2"/>
                </a:solidFill>
                <a:latin typeface="Calibri" panose="020F0502020204030204" pitchFamily="34" charset="0"/>
                <a:cs typeface="Arial" panose="020B0604020202020204" pitchFamily="34" charset="0"/>
              </a:defRPr>
            </a:lvl7pPr>
            <a:lvl8pPr marL="1371600" fontAlgn="base">
              <a:spcBef>
                <a:spcPct val="0"/>
              </a:spcBef>
              <a:spcAft>
                <a:spcPct val="0"/>
              </a:spcAft>
              <a:defRPr sz="4400">
                <a:solidFill>
                  <a:schemeClr val="tx2"/>
                </a:solidFill>
                <a:latin typeface="Calibri" panose="020F0502020204030204" pitchFamily="34" charset="0"/>
                <a:cs typeface="Arial" panose="020B0604020202020204" pitchFamily="34" charset="0"/>
              </a:defRPr>
            </a:lvl8pPr>
            <a:lvl9pPr marL="1828800" fontAlgn="base">
              <a:spcBef>
                <a:spcPct val="0"/>
              </a:spcBef>
              <a:spcAft>
                <a:spcPct val="0"/>
              </a:spcAft>
              <a:defRPr sz="4400">
                <a:solidFill>
                  <a:schemeClr val="tx2"/>
                </a:solidFill>
                <a:latin typeface="Calibri" panose="020F0502020204030204" pitchFamily="34" charset="0"/>
                <a:cs typeface="Arial" panose="020B0604020202020204" pitchFamily="34" charset="0"/>
              </a:defRPr>
            </a:lvl9pPr>
          </a:lstStyle>
          <a:p>
            <a:r>
              <a:rPr lang="en-US" altLang="en-US" sz="5400" dirty="0">
                <a:latin typeface="+mn-lt"/>
              </a:rPr>
              <a:t>Samson Pose</a:t>
            </a:r>
          </a:p>
        </p:txBody>
      </p:sp>
    </p:spTree>
    <p:extLst>
      <p:ext uri="{BB962C8B-B14F-4D97-AF65-F5344CB8AC3E}">
        <p14:creationId xmlns:p14="http://schemas.microsoft.com/office/powerpoint/2010/main" val="13752077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txBox="1">
            <a:spLocks/>
          </p:cNvSpPr>
          <p:nvPr/>
        </p:nvSpPr>
        <p:spPr bwMode="auto">
          <a:xfrm>
            <a:off x="0" y="274638"/>
            <a:ext cx="9144000" cy="1143000"/>
          </a:xfrm>
          <a:prstGeom prst="rect">
            <a:avLst/>
          </a:prstGeom>
          <a:noFill/>
          <a:ln w="9525">
            <a:noFill/>
            <a:miter lim="800000"/>
            <a:headEnd/>
            <a:tailEnd/>
          </a:ln>
        </p:spPr>
        <p:txBody>
          <a:bodyPr/>
          <a:lstStyle/>
          <a:p>
            <a:pPr algn="ctr"/>
            <a:r>
              <a:rPr lang="en-US" sz="4400" b="1" dirty="0" smtClean="0">
                <a:latin typeface="+mj-lt"/>
                <a:cs typeface="Arial" charset="0"/>
              </a:rPr>
              <a:t>LEVELS OF ANALYSIS FOR THE STUDY OF EMOTION</a:t>
            </a:r>
            <a:endParaRPr lang="en-US" sz="4000" b="1" i="1" dirty="0">
              <a:latin typeface="+mj-lt"/>
              <a:cs typeface="Arial" charset="0"/>
            </a:endParaRPr>
          </a:p>
        </p:txBody>
      </p:sp>
      <p:pic>
        <p:nvPicPr>
          <p:cNvPr id="41987" name="Picture 4"/>
          <p:cNvPicPr>
            <a:picLocks noChangeAspect="1" noChangeArrowheads="1"/>
          </p:cNvPicPr>
          <p:nvPr/>
        </p:nvPicPr>
        <p:blipFill>
          <a:blip r:embed="rId3" cstate="print"/>
          <a:srcRect/>
          <a:stretch>
            <a:fillRect/>
          </a:stretch>
        </p:blipFill>
        <p:spPr bwMode="auto">
          <a:xfrm>
            <a:off x="323850" y="1600200"/>
            <a:ext cx="8496300"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0" y="274638"/>
            <a:ext cx="9144000" cy="1143000"/>
          </a:xfrm>
        </p:spPr>
        <p:txBody>
          <a:bodyPr>
            <a:normAutofit/>
          </a:bodyPr>
          <a:lstStyle/>
          <a:p>
            <a:r>
              <a:rPr lang="en-US" sz="4400" dirty="0" smtClean="0">
                <a:cs typeface="Arial" charset="0"/>
              </a:rPr>
              <a:t>THEORIES OF EMOTION</a:t>
            </a:r>
            <a:endParaRPr lang="en-US" sz="4000" i="1" dirty="0" smtClean="0">
              <a:cs typeface="Arial" charset="0"/>
            </a:endParaRPr>
          </a:p>
        </p:txBody>
      </p:sp>
      <p:sp>
        <p:nvSpPr>
          <p:cNvPr id="17411" name="Content Placeholder 2"/>
          <p:cNvSpPr>
            <a:spLocks noGrp="1"/>
          </p:cNvSpPr>
          <p:nvPr>
            <p:ph idx="1"/>
          </p:nvPr>
        </p:nvSpPr>
        <p:spPr/>
        <p:txBody>
          <a:bodyPr/>
          <a:lstStyle/>
          <a:p>
            <a:pPr eaLnBrk="1" hangingPunct="1"/>
            <a:r>
              <a:rPr lang="en-US" sz="4000" dirty="0" smtClean="0">
                <a:latin typeface="+mj-lt"/>
                <a:cs typeface="Arial" charset="0"/>
                <a:hlinkClick r:id="rId3" action="ppaction://hlinksldjump"/>
              </a:rPr>
              <a:t>Emotion</a:t>
            </a:r>
            <a:endParaRPr lang="en-US" sz="4000" dirty="0" smtClean="0">
              <a:latin typeface="+mj-lt"/>
              <a:cs typeface="Arial" charset="0"/>
            </a:endParaRPr>
          </a:p>
          <a:p>
            <a:pPr lvl="1" eaLnBrk="1" hangingPunct="1"/>
            <a:r>
              <a:rPr lang="en-US" sz="3600" dirty="0" smtClean="0">
                <a:latin typeface="+mj-lt"/>
                <a:cs typeface="Arial" charset="0"/>
              </a:rPr>
              <a:t>Physiological arousal</a:t>
            </a:r>
          </a:p>
          <a:p>
            <a:pPr lvl="1" eaLnBrk="1" hangingPunct="1"/>
            <a:r>
              <a:rPr lang="en-US" sz="3600" dirty="0" smtClean="0">
                <a:latin typeface="+mj-lt"/>
                <a:cs typeface="Arial" charset="0"/>
              </a:rPr>
              <a:t>Expressive behavior</a:t>
            </a:r>
          </a:p>
          <a:p>
            <a:pPr lvl="1" eaLnBrk="1" hangingPunct="1"/>
            <a:r>
              <a:rPr lang="en-US" sz="3600" dirty="0" smtClean="0">
                <a:latin typeface="+mj-lt"/>
                <a:cs typeface="Arial" charset="0"/>
              </a:rPr>
              <a:t>Conscious  </a:t>
            </a:r>
            <a:br>
              <a:rPr lang="en-US" sz="3600" dirty="0" smtClean="0">
                <a:latin typeface="+mj-lt"/>
                <a:cs typeface="Arial" charset="0"/>
              </a:rPr>
            </a:br>
            <a:r>
              <a:rPr lang="en-US" sz="3600" dirty="0" smtClean="0">
                <a:latin typeface="+mj-lt"/>
                <a:cs typeface="Arial" charset="0"/>
              </a:rPr>
              <a:t>experience</a:t>
            </a:r>
          </a:p>
        </p:txBody>
      </p:sp>
      <p:pic>
        <p:nvPicPr>
          <p:cNvPr id="17412" name="Picture 3" descr="MyAP1e_8BUN01.jpg"/>
          <p:cNvPicPr>
            <a:picLocks noChangeAspect="1"/>
          </p:cNvPicPr>
          <p:nvPr/>
        </p:nvPicPr>
        <p:blipFill>
          <a:blip r:embed="rId4" cstate="print"/>
          <a:srcRect/>
          <a:stretch>
            <a:fillRect/>
          </a:stretch>
        </p:blipFill>
        <p:spPr bwMode="auto">
          <a:xfrm>
            <a:off x="5105400" y="3657600"/>
            <a:ext cx="3810000" cy="299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txBox="1">
            <a:spLocks/>
          </p:cNvSpPr>
          <p:nvPr/>
        </p:nvSpPr>
        <p:spPr bwMode="auto">
          <a:xfrm>
            <a:off x="0" y="274638"/>
            <a:ext cx="9144000" cy="1143000"/>
          </a:xfrm>
          <a:prstGeom prst="rect">
            <a:avLst/>
          </a:prstGeom>
          <a:noFill/>
          <a:ln w="9525">
            <a:noFill/>
            <a:miter lim="800000"/>
            <a:headEnd/>
            <a:tailEnd/>
          </a:ln>
        </p:spPr>
        <p:txBody>
          <a:bodyPr/>
          <a:lstStyle/>
          <a:p>
            <a:pPr algn="ctr"/>
            <a:r>
              <a:rPr lang="en-US" sz="4400" b="1" dirty="0">
                <a:latin typeface="+mn-lt"/>
                <a:cs typeface="Arial" charset="0"/>
              </a:rPr>
              <a:t>LEVELS OF ANALYSIS FOR THE STUDY OF EMOTION</a:t>
            </a:r>
            <a:endParaRPr lang="en-US" sz="4000" b="1" i="1" dirty="0">
              <a:latin typeface="+mn-lt"/>
              <a:cs typeface="Arial" charset="0"/>
            </a:endParaRPr>
          </a:p>
        </p:txBody>
      </p:sp>
      <p:pic>
        <p:nvPicPr>
          <p:cNvPr id="43011" name="Picture 2"/>
          <p:cNvPicPr>
            <a:picLocks noChangeAspect="1" noChangeArrowheads="1"/>
          </p:cNvPicPr>
          <p:nvPr/>
        </p:nvPicPr>
        <p:blipFill>
          <a:blip r:embed="rId3" cstate="print"/>
          <a:srcRect/>
          <a:stretch>
            <a:fillRect/>
          </a:stretch>
        </p:blipFill>
        <p:spPr bwMode="auto">
          <a:xfrm>
            <a:off x="323850" y="1600200"/>
            <a:ext cx="8496300"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txBox="1">
            <a:spLocks/>
          </p:cNvSpPr>
          <p:nvPr/>
        </p:nvSpPr>
        <p:spPr bwMode="auto">
          <a:xfrm>
            <a:off x="0" y="274638"/>
            <a:ext cx="9144000" cy="1143000"/>
          </a:xfrm>
          <a:prstGeom prst="rect">
            <a:avLst/>
          </a:prstGeom>
          <a:noFill/>
          <a:ln w="9525">
            <a:noFill/>
            <a:miter lim="800000"/>
            <a:headEnd/>
            <a:tailEnd/>
          </a:ln>
        </p:spPr>
        <p:txBody>
          <a:bodyPr/>
          <a:lstStyle/>
          <a:p>
            <a:pPr algn="ctr"/>
            <a:r>
              <a:rPr lang="en-US" sz="4400" b="1" dirty="0">
                <a:latin typeface="+mj-lt"/>
                <a:cs typeface="Arial" charset="0"/>
              </a:rPr>
              <a:t>LEVELS OF ANALYSIS FOR THE STUDY OF EMOTION</a:t>
            </a:r>
            <a:endParaRPr lang="en-US" sz="4000" b="1" i="1" dirty="0">
              <a:latin typeface="+mj-lt"/>
              <a:cs typeface="Arial" charset="0"/>
            </a:endParaRPr>
          </a:p>
        </p:txBody>
      </p:sp>
      <p:pic>
        <p:nvPicPr>
          <p:cNvPr id="44035" name="Picture 2"/>
          <p:cNvPicPr>
            <a:picLocks noChangeAspect="1" noChangeArrowheads="1"/>
          </p:cNvPicPr>
          <p:nvPr/>
        </p:nvPicPr>
        <p:blipFill>
          <a:blip r:embed="rId3" cstate="print"/>
          <a:srcRect/>
          <a:stretch>
            <a:fillRect/>
          </a:stretch>
        </p:blipFill>
        <p:spPr bwMode="auto">
          <a:xfrm>
            <a:off x="323850" y="1600200"/>
            <a:ext cx="8496300"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txBox="1">
            <a:spLocks/>
          </p:cNvSpPr>
          <p:nvPr/>
        </p:nvSpPr>
        <p:spPr bwMode="auto">
          <a:xfrm>
            <a:off x="0" y="274638"/>
            <a:ext cx="9144000" cy="1143000"/>
          </a:xfrm>
          <a:prstGeom prst="rect">
            <a:avLst/>
          </a:prstGeom>
          <a:noFill/>
          <a:ln w="9525">
            <a:noFill/>
            <a:miter lim="800000"/>
            <a:headEnd/>
            <a:tailEnd/>
          </a:ln>
        </p:spPr>
        <p:txBody>
          <a:bodyPr/>
          <a:lstStyle/>
          <a:p>
            <a:pPr algn="ctr"/>
            <a:r>
              <a:rPr lang="en-US" sz="4400" b="1" dirty="0">
                <a:latin typeface="+mj-lt"/>
                <a:cs typeface="Arial" charset="0"/>
              </a:rPr>
              <a:t>LEVELS OF ANALYSIS FOR THE STUDY OF EMOTION</a:t>
            </a:r>
            <a:endParaRPr lang="en-US" sz="4000" b="1" i="1" dirty="0">
              <a:latin typeface="+mj-lt"/>
              <a:cs typeface="Arial" charset="0"/>
            </a:endParaRPr>
          </a:p>
        </p:txBody>
      </p:sp>
      <p:pic>
        <p:nvPicPr>
          <p:cNvPr id="45059" name="Picture 3"/>
          <p:cNvPicPr>
            <a:picLocks noChangeAspect="1" noChangeArrowheads="1"/>
          </p:cNvPicPr>
          <p:nvPr/>
        </p:nvPicPr>
        <p:blipFill>
          <a:blip r:embed="rId3" cstate="print"/>
          <a:srcRect/>
          <a:stretch>
            <a:fillRect/>
          </a:stretch>
        </p:blipFill>
        <p:spPr bwMode="auto">
          <a:xfrm>
            <a:off x="323850" y="1600200"/>
            <a:ext cx="8496300"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4"/>
          <p:cNvSpPr>
            <a:spLocks noGrp="1"/>
          </p:cNvSpPr>
          <p:nvPr>
            <p:ph type="title"/>
          </p:nvPr>
        </p:nvSpPr>
        <p:spPr/>
        <p:txBody>
          <a:bodyPr/>
          <a:lstStyle/>
          <a:p>
            <a:pPr eaLnBrk="1" hangingPunct="1"/>
            <a:r>
              <a:rPr lang="en-US" sz="4800" b="1" dirty="0" smtClean="0">
                <a:cs typeface="Arial" charset="0"/>
              </a:rPr>
              <a:t>EXPERIENCED EMOTION</a:t>
            </a:r>
          </a:p>
        </p:txBody>
      </p:sp>
      <p:sp>
        <p:nvSpPr>
          <p:cNvPr id="4" name="Text Placeholder 3"/>
          <p:cNvSpPr>
            <a:spLocks noGrp="1"/>
          </p:cNvSpPr>
          <p:nvPr>
            <p:ph type="body" idx="1"/>
          </p:nvPr>
        </p:nvSpPr>
        <p:spPr/>
        <p:txBody>
          <a:bodyPr/>
          <a:lstStyle/>
          <a:p>
            <a:endParaRPr lang="en-US"/>
          </a:p>
        </p:txBody>
      </p:sp>
      <p:pic>
        <p:nvPicPr>
          <p:cNvPr id="47107" name="Picture 4"/>
          <p:cNvPicPr>
            <a:picLocks noChangeAspect="1" noChangeArrowheads="1"/>
          </p:cNvPicPr>
          <p:nvPr/>
        </p:nvPicPr>
        <p:blipFill>
          <a:blip r:embed="rId3" cstate="print"/>
          <a:srcRect/>
          <a:stretch>
            <a:fillRect/>
          </a:stretch>
        </p:blipFill>
        <p:spPr bwMode="auto">
          <a:xfrm>
            <a:off x="2438400" y="2209800"/>
            <a:ext cx="4038600" cy="44863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3733800" y="6200775"/>
            <a:ext cx="5410200" cy="657225"/>
          </a:xfrm>
          <a:prstGeom prst="rect">
            <a:avLst/>
          </a:prstGeom>
          <a:noFill/>
          <a:ln w="9525">
            <a:noFill/>
            <a:miter lim="800000"/>
            <a:headEnd/>
            <a:tailEnd/>
          </a:ln>
          <a:effectLst/>
        </p:spPr>
        <p:txBody>
          <a:bodyPr anchor="b"/>
          <a:lstStyle/>
          <a:p>
            <a:pPr>
              <a:spcBef>
                <a:spcPct val="50000"/>
              </a:spcBef>
            </a:pPr>
            <a:r>
              <a:rPr lang="en-US" sz="1000" b="1"/>
              <a:t>Figure 8B.15</a:t>
            </a:r>
            <a:r>
              <a:rPr lang="en-US" sz="1000">
                <a:latin typeface="Times New Roman" pitchFamily="1" charset="0"/>
              </a:rPr>
              <a:t> </a:t>
            </a:r>
            <a:r>
              <a:rPr lang="en-US" sz="1000" b="1">
                <a:latin typeface="Times New Roman" pitchFamily="1" charset="0"/>
              </a:rPr>
              <a:t>Infants’ naturally occurring emotions</a:t>
            </a:r>
            <a:r>
              <a:rPr lang="en-US" sz="1000">
                <a:latin typeface="Times New Roman" pitchFamily="1" charset="0"/>
              </a:rPr>
              <a:t>  To identify the emotions present from birth, Carroll Izard analyzed the facial expressions of infants.</a:t>
            </a:r>
          </a:p>
          <a:p>
            <a:pPr>
              <a:spcBef>
                <a:spcPct val="50000"/>
              </a:spcBef>
            </a:pPr>
            <a:endParaRPr lang="en-US" sz="1000"/>
          </a:p>
          <a:p>
            <a:pPr>
              <a:spcBef>
                <a:spcPct val="50000"/>
              </a:spcBef>
            </a:pPr>
            <a:r>
              <a:rPr lang="en-US" sz="800"/>
              <a:t>© 2011 by Worth Publishers</a:t>
            </a:r>
          </a:p>
        </p:txBody>
      </p:sp>
      <p:pic>
        <p:nvPicPr>
          <p:cNvPr id="17411" name="Picture 6" descr="MyAP1e_fig_8b_15b"/>
          <p:cNvPicPr>
            <a:picLocks noChangeAspect="1" noChangeArrowheads="1"/>
          </p:cNvPicPr>
          <p:nvPr/>
        </p:nvPicPr>
        <p:blipFill>
          <a:blip r:embed="rId3" cstate="print"/>
          <a:srcRect l="31580" r="25565" b="36000"/>
          <a:stretch>
            <a:fillRect/>
          </a:stretch>
        </p:blipFill>
        <p:spPr bwMode="auto">
          <a:xfrm>
            <a:off x="2538413" y="381000"/>
            <a:ext cx="2043112" cy="2043113"/>
          </a:xfrm>
          <a:prstGeom prst="rect">
            <a:avLst/>
          </a:prstGeom>
          <a:noFill/>
          <a:ln w="9525">
            <a:noFill/>
            <a:miter lim="800000"/>
            <a:headEnd/>
            <a:tailEnd/>
          </a:ln>
        </p:spPr>
      </p:pic>
      <p:pic>
        <p:nvPicPr>
          <p:cNvPr id="17412" name="Picture 7" descr="MyAP1e_fig_8b_15c"/>
          <p:cNvPicPr>
            <a:picLocks noChangeAspect="1" noChangeArrowheads="1"/>
          </p:cNvPicPr>
          <p:nvPr/>
        </p:nvPicPr>
        <p:blipFill>
          <a:blip r:embed="rId4" cstate="print"/>
          <a:srcRect l="4402" b="36234"/>
          <a:stretch>
            <a:fillRect/>
          </a:stretch>
        </p:blipFill>
        <p:spPr bwMode="auto">
          <a:xfrm>
            <a:off x="4581525" y="381000"/>
            <a:ext cx="2041525" cy="2043113"/>
          </a:xfrm>
          <a:prstGeom prst="rect">
            <a:avLst/>
          </a:prstGeom>
          <a:noFill/>
          <a:ln w="9525">
            <a:noFill/>
            <a:miter lim="800000"/>
            <a:headEnd/>
            <a:tailEnd/>
          </a:ln>
        </p:spPr>
      </p:pic>
      <p:pic>
        <p:nvPicPr>
          <p:cNvPr id="17413" name="Picture 9" descr="MyAP1e_fig_8b_15e"/>
          <p:cNvPicPr>
            <a:picLocks noChangeAspect="1" noChangeArrowheads="1"/>
          </p:cNvPicPr>
          <p:nvPr/>
        </p:nvPicPr>
        <p:blipFill>
          <a:blip r:embed="rId5" cstate="print"/>
          <a:srcRect l="35587" t="15698" r="24640" b="57347"/>
          <a:stretch>
            <a:fillRect/>
          </a:stretch>
        </p:blipFill>
        <p:spPr bwMode="auto">
          <a:xfrm>
            <a:off x="2538413" y="3124200"/>
            <a:ext cx="2043112" cy="2038350"/>
          </a:xfrm>
          <a:prstGeom prst="rect">
            <a:avLst/>
          </a:prstGeom>
          <a:noFill/>
          <a:ln w="9525">
            <a:noFill/>
            <a:miter lim="800000"/>
            <a:headEnd/>
            <a:tailEnd/>
          </a:ln>
        </p:spPr>
      </p:pic>
      <p:pic>
        <p:nvPicPr>
          <p:cNvPr id="17414" name="Picture 11" descr="MyAP1e_fig_8b_15g"/>
          <p:cNvPicPr>
            <a:picLocks noChangeAspect="1" noChangeArrowheads="1"/>
          </p:cNvPicPr>
          <p:nvPr/>
        </p:nvPicPr>
        <p:blipFill>
          <a:blip r:embed="rId6" cstate="print"/>
          <a:srcRect l="10503" t="10260" b="29024"/>
          <a:stretch>
            <a:fillRect/>
          </a:stretch>
        </p:blipFill>
        <p:spPr bwMode="auto">
          <a:xfrm>
            <a:off x="6356350" y="3124200"/>
            <a:ext cx="2025650" cy="2043113"/>
          </a:xfrm>
          <a:prstGeom prst="rect">
            <a:avLst/>
          </a:prstGeom>
          <a:noFill/>
          <a:ln w="9525">
            <a:noFill/>
            <a:miter lim="800000"/>
            <a:headEnd/>
            <a:tailEnd/>
          </a:ln>
        </p:spPr>
      </p:pic>
      <p:sp>
        <p:nvSpPr>
          <p:cNvPr id="17415" name="Text Box 14"/>
          <p:cNvSpPr txBox="1">
            <a:spLocks noChangeArrowheads="1"/>
          </p:cNvSpPr>
          <p:nvPr/>
        </p:nvSpPr>
        <p:spPr bwMode="auto">
          <a:xfrm>
            <a:off x="6629400" y="5257800"/>
            <a:ext cx="1981200" cy="549275"/>
          </a:xfrm>
          <a:prstGeom prst="rect">
            <a:avLst/>
          </a:prstGeom>
          <a:noFill/>
          <a:ln w="9525">
            <a:noFill/>
            <a:miter lim="800000"/>
            <a:headEnd/>
            <a:tailEnd/>
          </a:ln>
        </p:spPr>
        <p:txBody>
          <a:bodyPr>
            <a:spAutoFit/>
          </a:bodyPr>
          <a:lstStyle/>
          <a:p>
            <a:pPr>
              <a:spcBef>
                <a:spcPct val="50000"/>
              </a:spcBef>
            </a:pPr>
            <a:r>
              <a:rPr lang="en-US" sz="1000">
                <a:latin typeface="Times New Roman" pitchFamily="1" charset="0"/>
              </a:rPr>
              <a:t>(g) Fear (brows level, drawn in and up, eyelids lifted, mouth corners retracted)</a:t>
            </a:r>
          </a:p>
        </p:txBody>
      </p:sp>
      <p:sp>
        <p:nvSpPr>
          <p:cNvPr id="17416" name="Text Box 16"/>
          <p:cNvSpPr txBox="1">
            <a:spLocks noChangeArrowheads="1"/>
          </p:cNvSpPr>
          <p:nvPr/>
        </p:nvSpPr>
        <p:spPr bwMode="auto">
          <a:xfrm>
            <a:off x="2590800" y="5257800"/>
            <a:ext cx="1981200" cy="549275"/>
          </a:xfrm>
          <a:prstGeom prst="rect">
            <a:avLst/>
          </a:prstGeom>
          <a:noFill/>
          <a:ln w="9525">
            <a:noFill/>
            <a:miter lim="800000"/>
            <a:headEnd/>
            <a:tailEnd/>
          </a:ln>
        </p:spPr>
        <p:txBody>
          <a:bodyPr>
            <a:spAutoFit/>
          </a:bodyPr>
          <a:lstStyle/>
          <a:p>
            <a:pPr>
              <a:spcBef>
                <a:spcPct val="50000"/>
              </a:spcBef>
            </a:pPr>
            <a:r>
              <a:rPr lang="en-US" sz="1000">
                <a:latin typeface="Times New Roman" pitchFamily="1" charset="0"/>
              </a:rPr>
              <a:t>(e) Surprise (brows raised, eyes widened, mouth rounded in oval shape)</a:t>
            </a:r>
          </a:p>
        </p:txBody>
      </p:sp>
      <p:sp>
        <p:nvSpPr>
          <p:cNvPr id="17417" name="Text Box 17"/>
          <p:cNvSpPr txBox="1">
            <a:spLocks noChangeArrowheads="1"/>
          </p:cNvSpPr>
          <p:nvPr/>
        </p:nvSpPr>
        <p:spPr bwMode="auto">
          <a:xfrm>
            <a:off x="457200" y="5257800"/>
            <a:ext cx="1981200" cy="396875"/>
          </a:xfrm>
          <a:prstGeom prst="rect">
            <a:avLst/>
          </a:prstGeom>
          <a:noFill/>
          <a:ln w="9525">
            <a:noFill/>
            <a:miter lim="800000"/>
            <a:headEnd/>
            <a:tailEnd/>
          </a:ln>
        </p:spPr>
        <p:txBody>
          <a:bodyPr>
            <a:spAutoFit/>
          </a:bodyPr>
          <a:lstStyle/>
          <a:p>
            <a:pPr>
              <a:spcBef>
                <a:spcPct val="50000"/>
              </a:spcBef>
            </a:pPr>
            <a:r>
              <a:rPr lang="en-US" sz="1000">
                <a:latin typeface="Times New Roman" pitchFamily="1" charset="0"/>
              </a:rPr>
              <a:t>(d) Disgust (nose wrinkled, upper lip raised, tongue pushed outward)</a:t>
            </a:r>
          </a:p>
        </p:txBody>
      </p:sp>
      <p:sp>
        <p:nvSpPr>
          <p:cNvPr id="17418" name="Text Box 18"/>
          <p:cNvSpPr txBox="1">
            <a:spLocks noChangeArrowheads="1"/>
          </p:cNvSpPr>
          <p:nvPr/>
        </p:nvSpPr>
        <p:spPr bwMode="auto">
          <a:xfrm>
            <a:off x="4648200" y="2438400"/>
            <a:ext cx="1981200" cy="549275"/>
          </a:xfrm>
          <a:prstGeom prst="rect">
            <a:avLst/>
          </a:prstGeom>
          <a:noFill/>
          <a:ln w="9525">
            <a:noFill/>
            <a:miter lim="800000"/>
            <a:headEnd/>
            <a:tailEnd/>
          </a:ln>
        </p:spPr>
        <p:txBody>
          <a:bodyPr>
            <a:spAutoFit/>
          </a:bodyPr>
          <a:lstStyle/>
          <a:p>
            <a:r>
              <a:rPr lang="en-US" sz="1000">
                <a:latin typeface="Times New Roman" pitchFamily="1" charset="0"/>
              </a:rPr>
              <a:t>(c) Interest (brows raised or knitted, mouth softly rounded,</a:t>
            </a:r>
          </a:p>
          <a:p>
            <a:r>
              <a:rPr lang="en-US" sz="1000">
                <a:latin typeface="Times New Roman" pitchFamily="1" charset="0"/>
              </a:rPr>
              <a:t>lips may be pursed)</a:t>
            </a:r>
          </a:p>
        </p:txBody>
      </p:sp>
      <p:sp>
        <p:nvSpPr>
          <p:cNvPr id="17419" name="Text Box 19"/>
          <p:cNvSpPr txBox="1">
            <a:spLocks noChangeArrowheads="1"/>
          </p:cNvSpPr>
          <p:nvPr/>
        </p:nvSpPr>
        <p:spPr bwMode="auto">
          <a:xfrm>
            <a:off x="2514600" y="2438400"/>
            <a:ext cx="1981200" cy="549275"/>
          </a:xfrm>
          <a:prstGeom prst="rect">
            <a:avLst/>
          </a:prstGeom>
          <a:noFill/>
          <a:ln w="9525">
            <a:noFill/>
            <a:miter lim="800000"/>
            <a:headEnd/>
            <a:tailEnd/>
          </a:ln>
        </p:spPr>
        <p:txBody>
          <a:bodyPr>
            <a:spAutoFit/>
          </a:bodyPr>
          <a:lstStyle/>
          <a:p>
            <a:r>
              <a:rPr lang="en-US" sz="1000">
                <a:latin typeface="Times New Roman" pitchFamily="1" charset="0"/>
              </a:rPr>
              <a:t>(b) Anger (brows drawn together and downward, eyes fixed, mouth squarish)</a:t>
            </a:r>
          </a:p>
        </p:txBody>
      </p:sp>
      <p:pic>
        <p:nvPicPr>
          <p:cNvPr id="17420" name="Picture 13"/>
          <p:cNvPicPr>
            <a:picLocks noChangeAspect="1" noChangeArrowheads="1"/>
          </p:cNvPicPr>
          <p:nvPr/>
        </p:nvPicPr>
        <p:blipFill>
          <a:blip r:embed="rId7" cstate="print"/>
          <a:srcRect/>
          <a:stretch>
            <a:fillRect/>
          </a:stretch>
        </p:blipFill>
        <p:spPr bwMode="auto">
          <a:xfrm>
            <a:off x="331788" y="415925"/>
            <a:ext cx="2232025" cy="2044700"/>
          </a:xfrm>
          <a:prstGeom prst="rect">
            <a:avLst/>
          </a:prstGeom>
          <a:noFill/>
          <a:ln w="9525">
            <a:noFill/>
            <a:miter lim="800000"/>
            <a:headEnd/>
            <a:tailEnd/>
          </a:ln>
          <a:effectLst/>
        </p:spPr>
      </p:pic>
      <p:sp>
        <p:nvSpPr>
          <p:cNvPr id="17421" name="Text Box 19"/>
          <p:cNvSpPr txBox="1">
            <a:spLocks noChangeArrowheads="1"/>
          </p:cNvSpPr>
          <p:nvPr/>
        </p:nvSpPr>
        <p:spPr bwMode="auto">
          <a:xfrm>
            <a:off x="492125" y="2438400"/>
            <a:ext cx="1981200" cy="400050"/>
          </a:xfrm>
          <a:prstGeom prst="rect">
            <a:avLst/>
          </a:prstGeom>
          <a:noFill/>
          <a:ln w="9525">
            <a:noFill/>
            <a:miter lim="800000"/>
            <a:headEnd/>
            <a:tailEnd/>
          </a:ln>
        </p:spPr>
        <p:txBody>
          <a:bodyPr>
            <a:spAutoFit/>
          </a:bodyPr>
          <a:lstStyle/>
          <a:p>
            <a:r>
              <a:rPr lang="en-US" sz="1000">
                <a:latin typeface="Times New Roman" pitchFamily="1" charset="0"/>
              </a:rPr>
              <a:t>(a) Joy (mouth forming smile, cheeks lifted, twinkle in eye)</a:t>
            </a:r>
          </a:p>
        </p:txBody>
      </p:sp>
      <p:pic>
        <p:nvPicPr>
          <p:cNvPr id="17422" name="Picture 14"/>
          <p:cNvPicPr>
            <a:picLocks noChangeAspect="1" noChangeArrowheads="1"/>
          </p:cNvPicPr>
          <p:nvPr/>
        </p:nvPicPr>
        <p:blipFill>
          <a:blip r:embed="rId8" cstate="print"/>
          <a:srcRect/>
          <a:stretch>
            <a:fillRect/>
          </a:stretch>
        </p:blipFill>
        <p:spPr bwMode="auto">
          <a:xfrm>
            <a:off x="290513" y="3144838"/>
            <a:ext cx="2247900" cy="1960562"/>
          </a:xfrm>
          <a:prstGeom prst="rect">
            <a:avLst/>
          </a:prstGeom>
          <a:noFill/>
          <a:ln w="9525">
            <a:noFill/>
            <a:miter lim="800000"/>
            <a:headEnd/>
            <a:tailEnd/>
          </a:ln>
          <a:effectLst/>
        </p:spPr>
      </p:pic>
      <p:pic>
        <p:nvPicPr>
          <p:cNvPr id="17423" name="Picture 15"/>
          <p:cNvPicPr>
            <a:picLocks noChangeAspect="1" noChangeArrowheads="1"/>
          </p:cNvPicPr>
          <p:nvPr/>
        </p:nvPicPr>
        <p:blipFill>
          <a:blip r:embed="rId9" cstate="print"/>
          <a:srcRect/>
          <a:stretch>
            <a:fillRect/>
          </a:stretch>
        </p:blipFill>
        <p:spPr bwMode="auto">
          <a:xfrm>
            <a:off x="4572000" y="3144838"/>
            <a:ext cx="1784350" cy="2022475"/>
          </a:xfrm>
          <a:prstGeom prst="rect">
            <a:avLst/>
          </a:prstGeom>
          <a:noFill/>
          <a:ln w="9525">
            <a:noFill/>
            <a:miter lim="800000"/>
            <a:headEnd/>
            <a:tailEnd/>
          </a:ln>
          <a:effectLst/>
        </p:spPr>
      </p:pic>
      <p:sp>
        <p:nvSpPr>
          <p:cNvPr id="17424" name="Text Box 16"/>
          <p:cNvSpPr txBox="1">
            <a:spLocks noChangeArrowheads="1"/>
          </p:cNvSpPr>
          <p:nvPr/>
        </p:nvSpPr>
        <p:spPr bwMode="auto">
          <a:xfrm>
            <a:off x="4611688" y="5276850"/>
            <a:ext cx="1981200" cy="400050"/>
          </a:xfrm>
          <a:prstGeom prst="rect">
            <a:avLst/>
          </a:prstGeom>
          <a:noFill/>
          <a:ln w="9525">
            <a:noFill/>
            <a:miter lim="800000"/>
            <a:headEnd/>
            <a:tailEnd/>
          </a:ln>
        </p:spPr>
        <p:txBody>
          <a:bodyPr>
            <a:spAutoFit/>
          </a:bodyPr>
          <a:lstStyle/>
          <a:p>
            <a:pPr>
              <a:spcBef>
                <a:spcPct val="50000"/>
              </a:spcBef>
            </a:pPr>
            <a:r>
              <a:rPr lang="en-US" sz="1000">
                <a:latin typeface="Times New Roman" pitchFamily="1" charset="0"/>
              </a:rPr>
              <a:t>(f) Sadness (brow’s inner corners raised, moth corners drawn down)</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0" y="274638"/>
            <a:ext cx="9144000" cy="1143000"/>
          </a:xfrm>
        </p:spPr>
        <p:txBody>
          <a:bodyPr>
            <a:normAutofit/>
          </a:bodyPr>
          <a:lstStyle/>
          <a:p>
            <a:pPr eaLnBrk="1" hangingPunct="1"/>
            <a:r>
              <a:rPr lang="en-US" dirty="0" smtClean="0">
                <a:cs typeface="Arial" charset="0"/>
              </a:rPr>
              <a:t>FEAR</a:t>
            </a:r>
            <a:endParaRPr lang="en-US" sz="4000" i="1" dirty="0" smtClean="0">
              <a:cs typeface="Arial" charset="0"/>
            </a:endParaRPr>
          </a:p>
        </p:txBody>
      </p:sp>
      <p:sp>
        <p:nvSpPr>
          <p:cNvPr id="48131" name="Content Placeholder 2"/>
          <p:cNvSpPr>
            <a:spLocks noGrp="1"/>
          </p:cNvSpPr>
          <p:nvPr>
            <p:ph idx="1"/>
          </p:nvPr>
        </p:nvSpPr>
        <p:spPr/>
        <p:txBody>
          <a:bodyPr/>
          <a:lstStyle/>
          <a:p>
            <a:pPr eaLnBrk="1" hangingPunct="1"/>
            <a:r>
              <a:rPr lang="en-US" sz="4000" smtClean="0">
                <a:latin typeface="+mj-lt"/>
                <a:cs typeface="Arial" charset="0"/>
              </a:rPr>
              <a:t>Adaptive value of fear</a:t>
            </a:r>
          </a:p>
          <a:p>
            <a:pPr eaLnBrk="1" hangingPunct="1"/>
            <a:r>
              <a:rPr lang="en-US" sz="4000" smtClean="0">
                <a:latin typeface="+mj-lt"/>
                <a:cs typeface="Arial" charset="0"/>
              </a:rPr>
              <a:t>The biology of fear</a:t>
            </a:r>
          </a:p>
          <a:p>
            <a:pPr lvl="1" eaLnBrk="1" hangingPunct="1"/>
            <a:r>
              <a:rPr lang="en-US" sz="3600" smtClean="0">
                <a:latin typeface="+mj-lt"/>
                <a:cs typeface="Arial" charset="0"/>
              </a:rPr>
              <a:t>amygdala</a:t>
            </a:r>
          </a:p>
        </p:txBody>
      </p:sp>
      <p:pic>
        <p:nvPicPr>
          <p:cNvPr id="48132" name="Picture 3" descr="MyAP1e_fig_8b_15g.jpg"/>
          <p:cNvPicPr>
            <a:picLocks noChangeAspect="1"/>
          </p:cNvPicPr>
          <p:nvPr/>
        </p:nvPicPr>
        <p:blipFill>
          <a:blip r:embed="rId3" cstate="print"/>
          <a:srcRect/>
          <a:stretch>
            <a:fillRect/>
          </a:stretch>
        </p:blipFill>
        <p:spPr bwMode="auto">
          <a:xfrm>
            <a:off x="5867400" y="2205038"/>
            <a:ext cx="2974975" cy="4424362"/>
          </a:xfrm>
          <a:prstGeom prst="rect">
            <a:avLst/>
          </a:prstGeom>
          <a:noFill/>
          <a:ln w="9525">
            <a:noFill/>
            <a:miter lim="800000"/>
            <a:headEnd/>
            <a:tailEnd/>
          </a:ln>
        </p:spPr>
      </p:pic>
      <p:pic>
        <p:nvPicPr>
          <p:cNvPr id="48133" name="Picture 4" descr="MyAP1e_fig_8b_17.jpg"/>
          <p:cNvPicPr>
            <a:picLocks noChangeAspect="1"/>
          </p:cNvPicPr>
          <p:nvPr/>
        </p:nvPicPr>
        <p:blipFill>
          <a:blip r:embed="rId4" cstate="print"/>
          <a:srcRect/>
          <a:stretch>
            <a:fillRect/>
          </a:stretch>
        </p:blipFill>
        <p:spPr bwMode="auto">
          <a:xfrm>
            <a:off x="914400" y="3962400"/>
            <a:ext cx="3657600" cy="2678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0" y="274638"/>
            <a:ext cx="9144000" cy="1143000"/>
          </a:xfrm>
        </p:spPr>
        <p:txBody>
          <a:bodyPr>
            <a:normAutofit/>
          </a:bodyPr>
          <a:lstStyle/>
          <a:p>
            <a:pPr eaLnBrk="1" hangingPunct="1"/>
            <a:r>
              <a:rPr lang="en-US" dirty="0" smtClean="0">
                <a:cs typeface="Arial" charset="0"/>
              </a:rPr>
              <a:t>ANGER</a:t>
            </a:r>
            <a:endParaRPr lang="en-US" sz="4000" i="1" dirty="0" smtClean="0">
              <a:cs typeface="Arial" charset="0"/>
            </a:endParaRPr>
          </a:p>
        </p:txBody>
      </p:sp>
      <p:sp>
        <p:nvSpPr>
          <p:cNvPr id="49155" name="Content Placeholder 2"/>
          <p:cNvSpPr>
            <a:spLocks noGrp="1"/>
          </p:cNvSpPr>
          <p:nvPr>
            <p:ph idx="1"/>
          </p:nvPr>
        </p:nvSpPr>
        <p:spPr>
          <a:xfrm>
            <a:off x="228600" y="1570038"/>
            <a:ext cx="8229600" cy="4525962"/>
          </a:xfrm>
        </p:spPr>
        <p:txBody>
          <a:bodyPr/>
          <a:lstStyle/>
          <a:p>
            <a:pPr eaLnBrk="1" hangingPunct="1"/>
            <a:r>
              <a:rPr lang="en-US" sz="4000" smtClean="0">
                <a:latin typeface="+mj-lt"/>
                <a:cs typeface="Arial" charset="0"/>
              </a:rPr>
              <a:t>Anger</a:t>
            </a:r>
          </a:p>
          <a:p>
            <a:pPr lvl="1" eaLnBrk="1" hangingPunct="1"/>
            <a:r>
              <a:rPr lang="en-US" sz="3600" smtClean="0">
                <a:latin typeface="+mj-lt"/>
                <a:cs typeface="Arial" charset="0"/>
              </a:rPr>
              <a:t>Evoked by events</a:t>
            </a:r>
          </a:p>
          <a:p>
            <a:pPr lvl="1" eaLnBrk="1" hangingPunct="1"/>
            <a:r>
              <a:rPr lang="en-US" sz="3600" smtClean="0">
                <a:latin typeface="+mj-lt"/>
                <a:cs typeface="Arial" charset="0"/>
                <a:hlinkClick r:id="rId3" action="ppaction://hlinksldjump"/>
              </a:rPr>
              <a:t>Catharsis</a:t>
            </a:r>
            <a:endParaRPr lang="en-US" sz="3600" smtClean="0">
              <a:latin typeface="+mj-lt"/>
              <a:cs typeface="Arial" charset="0"/>
            </a:endParaRPr>
          </a:p>
          <a:p>
            <a:pPr lvl="1" eaLnBrk="1" hangingPunct="1"/>
            <a:r>
              <a:rPr lang="en-US" sz="3600" smtClean="0">
                <a:latin typeface="+mj-lt"/>
                <a:cs typeface="Arial" charset="0"/>
              </a:rPr>
              <a:t>Expressing anger                             can increase anger</a:t>
            </a:r>
            <a:endParaRPr lang="en-US" smtClean="0">
              <a:latin typeface="+mj-lt"/>
              <a:cs typeface="Arial" charset="0"/>
            </a:endParaRPr>
          </a:p>
        </p:txBody>
      </p:sp>
      <p:pic>
        <p:nvPicPr>
          <p:cNvPr id="49156" name="Picture 3" descr="MyAP1e_fig_8b_15b.jpg"/>
          <p:cNvPicPr>
            <a:picLocks noChangeAspect="1"/>
          </p:cNvPicPr>
          <p:nvPr/>
        </p:nvPicPr>
        <p:blipFill>
          <a:blip r:embed="rId4" cstate="print"/>
          <a:srcRect/>
          <a:stretch>
            <a:fillRect/>
          </a:stretch>
        </p:blipFill>
        <p:spPr bwMode="auto">
          <a:xfrm>
            <a:off x="5305425" y="4110038"/>
            <a:ext cx="3762375" cy="2519362"/>
          </a:xfrm>
          <a:prstGeom prst="rect">
            <a:avLst/>
          </a:prstGeom>
          <a:noFill/>
          <a:ln w="9525">
            <a:noFill/>
            <a:miter lim="800000"/>
            <a:headEnd/>
            <a:tailEnd/>
          </a:ln>
        </p:spPr>
      </p:pic>
      <p:pic>
        <p:nvPicPr>
          <p:cNvPr id="49157" name="Picture 4" descr="MyAP1e_8bUN09.jpg"/>
          <p:cNvPicPr>
            <a:picLocks noChangeAspect="1"/>
          </p:cNvPicPr>
          <p:nvPr/>
        </p:nvPicPr>
        <p:blipFill>
          <a:blip r:embed="rId5" cstate="print"/>
          <a:srcRect/>
          <a:stretch>
            <a:fillRect/>
          </a:stretch>
        </p:blipFill>
        <p:spPr bwMode="auto">
          <a:xfrm>
            <a:off x="5943600" y="855663"/>
            <a:ext cx="3048000" cy="3106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0" y="274638"/>
            <a:ext cx="9144000" cy="1143000"/>
          </a:xfrm>
        </p:spPr>
        <p:txBody>
          <a:bodyPr>
            <a:normAutofit/>
          </a:bodyPr>
          <a:lstStyle/>
          <a:p>
            <a:pPr eaLnBrk="1" hangingPunct="1"/>
            <a:r>
              <a:rPr lang="en-US" dirty="0" smtClean="0">
                <a:cs typeface="Arial" charset="0"/>
              </a:rPr>
              <a:t>HAPPINESS</a:t>
            </a:r>
            <a:endParaRPr lang="en-US" sz="4000" i="1" dirty="0" smtClean="0">
              <a:cs typeface="Arial" charset="0"/>
            </a:endParaRPr>
          </a:p>
        </p:txBody>
      </p:sp>
      <p:sp>
        <p:nvSpPr>
          <p:cNvPr id="50179" name="Content Placeholder 2"/>
          <p:cNvSpPr>
            <a:spLocks noGrp="1"/>
          </p:cNvSpPr>
          <p:nvPr>
            <p:ph idx="1"/>
          </p:nvPr>
        </p:nvSpPr>
        <p:spPr/>
        <p:txBody>
          <a:bodyPr/>
          <a:lstStyle/>
          <a:p>
            <a:pPr eaLnBrk="1" hangingPunct="1"/>
            <a:r>
              <a:rPr lang="en-US" sz="4000" dirty="0" smtClean="0">
                <a:latin typeface="+mj-lt"/>
                <a:cs typeface="Arial" charset="0"/>
              </a:rPr>
              <a:t>Happiness</a:t>
            </a:r>
          </a:p>
          <a:p>
            <a:pPr lvl="1" eaLnBrk="1" hangingPunct="1"/>
            <a:r>
              <a:rPr lang="en-US" sz="3600" dirty="0" smtClean="0">
                <a:latin typeface="+mj-lt"/>
                <a:cs typeface="Arial" charset="0"/>
                <a:hlinkClick r:id="" action="ppaction://noaction"/>
              </a:rPr>
              <a:t>Feel-good, do-good phenomenon</a:t>
            </a:r>
            <a:endParaRPr lang="en-US" sz="3600" dirty="0" smtClean="0">
              <a:latin typeface="+mj-lt"/>
              <a:cs typeface="Arial" charset="0"/>
            </a:endParaRPr>
          </a:p>
          <a:p>
            <a:pPr lvl="2"/>
            <a:r>
              <a:rPr lang="en-US" sz="3200" dirty="0" smtClean="0">
                <a:latin typeface="+mj-lt"/>
                <a:cs typeface="Arial" charset="0"/>
              </a:rPr>
              <a:t>When we feel happy, we more often help 	others</a:t>
            </a:r>
          </a:p>
          <a:p>
            <a:pPr lvl="6"/>
            <a:r>
              <a:rPr lang="en-US" sz="2600" dirty="0" smtClean="0">
                <a:latin typeface="+mj-lt"/>
                <a:cs typeface="Arial" charset="0"/>
              </a:rPr>
              <a:t>Random Acts of Kindness</a:t>
            </a:r>
          </a:p>
          <a:p>
            <a:pPr lvl="6">
              <a:buNone/>
            </a:pPr>
            <a:r>
              <a:rPr lang="en-US" sz="3200" dirty="0" smtClean="0">
                <a:latin typeface="+mj-lt"/>
                <a:cs typeface="Arial" charset="0"/>
                <a:hlinkClick r:id="rId3" action="ppaction://hlinksldjump"/>
              </a:rPr>
              <a:t>Well-being</a:t>
            </a:r>
            <a:endParaRPr lang="en-US" sz="3200" dirty="0" smtClean="0">
              <a:latin typeface="+mj-lt"/>
              <a:cs typeface="Arial" charset="0"/>
            </a:endParaRPr>
          </a:p>
          <a:p>
            <a:pPr lvl="5">
              <a:buNone/>
            </a:pPr>
            <a:r>
              <a:rPr lang="en-US" sz="2400" dirty="0" smtClean="0">
                <a:latin typeface="+mj-lt"/>
                <a:cs typeface="Arial" charset="0"/>
              </a:rPr>
              <a:t>		self perceived happiness or satisfaction with life</a:t>
            </a:r>
          </a:p>
        </p:txBody>
      </p:sp>
      <p:pic>
        <p:nvPicPr>
          <p:cNvPr id="50180" name="Picture 3" descr="MyAP1e_fig_8b_15a.jpg"/>
          <p:cNvPicPr>
            <a:picLocks noChangeAspect="1"/>
          </p:cNvPicPr>
          <p:nvPr/>
        </p:nvPicPr>
        <p:blipFill>
          <a:blip r:embed="rId4" cstate="print"/>
          <a:srcRect/>
          <a:stretch>
            <a:fillRect/>
          </a:stretch>
        </p:blipFill>
        <p:spPr bwMode="auto">
          <a:xfrm>
            <a:off x="7086600" y="0"/>
            <a:ext cx="1823564" cy="2743200"/>
          </a:xfrm>
          <a:prstGeom prst="rect">
            <a:avLst/>
          </a:prstGeom>
          <a:noFill/>
          <a:ln w="9525">
            <a:noFill/>
            <a:miter lim="800000"/>
            <a:headEnd/>
            <a:tailEnd/>
          </a:ln>
        </p:spPr>
      </p:pic>
      <p:pic>
        <p:nvPicPr>
          <p:cNvPr id="44034" name="Picture 2" descr="https://img0.etsystatic.com/059/1/5808815/il_340x270.691314460_9l78.jpg"/>
          <p:cNvPicPr>
            <a:picLocks noChangeAspect="1" noChangeArrowheads="1"/>
          </p:cNvPicPr>
          <p:nvPr/>
        </p:nvPicPr>
        <p:blipFill>
          <a:blip r:embed="rId5" cstate="print"/>
          <a:srcRect l="23529" t="5926" r="20000" b="5185"/>
          <a:stretch>
            <a:fillRect/>
          </a:stretch>
        </p:blipFill>
        <p:spPr bwMode="auto">
          <a:xfrm>
            <a:off x="152400" y="3810000"/>
            <a:ext cx="1828800" cy="2286000"/>
          </a:xfrm>
          <a:prstGeom prst="rect">
            <a:avLst/>
          </a:prstGeom>
          <a:noFill/>
        </p:spPr>
      </p:pic>
      <p:pic>
        <p:nvPicPr>
          <p:cNvPr id="7" name="Picture 6" descr="IMG_4807.jpg"/>
          <p:cNvPicPr>
            <a:picLocks noChangeAspect="1"/>
          </p:cNvPicPr>
          <p:nvPr/>
        </p:nvPicPr>
        <p:blipFill>
          <a:blip r:embed="rId6" cstate="print"/>
          <a:stretch>
            <a:fillRect/>
          </a:stretch>
        </p:blipFill>
        <p:spPr>
          <a:xfrm>
            <a:off x="0" y="381000"/>
            <a:ext cx="9144000" cy="609897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pPr>
              <a:defRPr/>
            </a:pPr>
            <a:r>
              <a:rPr lang="en-US"/>
              <a:t>Copyright © Allyn &amp; Bacon 2007</a:t>
            </a:r>
            <a:endParaRPr lang="en-US">
              <a:cs typeface="Arial" charset="0"/>
            </a:endParaRPr>
          </a:p>
        </p:txBody>
      </p:sp>
      <p:sp>
        <p:nvSpPr>
          <p:cNvPr id="240642" name="Rectangle 2"/>
          <p:cNvSpPr>
            <a:spLocks noGrp="1" noChangeArrowheads="1"/>
          </p:cNvSpPr>
          <p:nvPr>
            <p:ph type="title"/>
          </p:nvPr>
        </p:nvSpPr>
        <p:spPr/>
        <p:txBody>
          <a:bodyPr/>
          <a:lstStyle/>
          <a:p>
            <a:pPr algn="r">
              <a:defRPr/>
            </a:pPr>
            <a:r>
              <a:rPr lang="en-US" sz="3200" b="1" dirty="0" smtClean="0">
                <a:solidFill>
                  <a:srgbClr val="00B0F0"/>
                </a:solidFill>
              </a:rPr>
              <a:t>THE NATURE OF EMOTIONS</a:t>
            </a:r>
            <a:r>
              <a:rPr lang="en-US" sz="3200" dirty="0" smtClean="0">
                <a:solidFill>
                  <a:srgbClr val="00B0F0"/>
                </a:solidFill>
              </a:rPr>
              <a:t/>
            </a:r>
            <a:br>
              <a:rPr lang="en-US" sz="3200" dirty="0" smtClean="0">
                <a:solidFill>
                  <a:srgbClr val="00B0F0"/>
                </a:solidFill>
              </a:rPr>
            </a:br>
            <a:r>
              <a:rPr lang="en-US" sz="3200" b="1" dirty="0" smtClean="0">
                <a:solidFill>
                  <a:srgbClr val="00B0F0"/>
                </a:solidFill>
              </a:rPr>
              <a:t>by </a:t>
            </a:r>
            <a:r>
              <a:rPr lang="en-US" sz="3200" b="1" dirty="0" err="1" smtClean="0">
                <a:solidFill>
                  <a:srgbClr val="00B0F0"/>
                </a:solidFill>
              </a:rPr>
              <a:t>Plutchik</a:t>
            </a:r>
            <a:r>
              <a:rPr lang="en-US" sz="3200" dirty="0" smtClean="0">
                <a:solidFill>
                  <a:srgbClr val="00B0F0"/>
                </a:solidFill>
              </a:rPr>
              <a:t> </a:t>
            </a:r>
          </a:p>
        </p:txBody>
      </p:sp>
      <p:sp>
        <p:nvSpPr>
          <p:cNvPr id="32772" name="Rectangle 3"/>
          <p:cNvSpPr>
            <a:spLocks noGrp="1" noChangeArrowheads="1"/>
          </p:cNvSpPr>
          <p:nvPr>
            <p:ph type="body" idx="1"/>
          </p:nvPr>
        </p:nvSpPr>
        <p:spPr/>
        <p:txBody>
          <a:bodyPr/>
          <a:lstStyle/>
          <a:p>
            <a:endParaRPr lang="en-US" smtClean="0"/>
          </a:p>
        </p:txBody>
      </p:sp>
      <p:pic>
        <p:nvPicPr>
          <p:cNvPr id="32773" name="Picture 4"/>
          <p:cNvPicPr>
            <a:picLocks noChangeAspect="1" noChangeArrowheads="1"/>
          </p:cNvPicPr>
          <p:nvPr/>
        </p:nvPicPr>
        <p:blipFill>
          <a:blip r:embed="rId3" cstate="print">
            <a:lum bright="-12000"/>
          </a:blip>
          <a:srcRect/>
          <a:stretch>
            <a:fillRect/>
          </a:stretch>
        </p:blipFill>
        <p:spPr bwMode="auto">
          <a:xfrm>
            <a:off x="304800" y="762000"/>
            <a:ext cx="5781675" cy="6096000"/>
          </a:xfrm>
          <a:prstGeom prst="rect">
            <a:avLst/>
          </a:prstGeom>
          <a:noFill/>
          <a:ln w="38100">
            <a:solidFill>
              <a:schemeClr val="tx1"/>
            </a:solidFill>
            <a:miter lim="800000"/>
            <a:headEnd/>
            <a:tailEnd/>
          </a:ln>
        </p:spPr>
      </p:pic>
      <p:sp>
        <p:nvSpPr>
          <p:cNvPr id="240645" name="Text Box 5"/>
          <p:cNvSpPr txBox="1">
            <a:spLocks noChangeArrowheads="1"/>
          </p:cNvSpPr>
          <p:nvPr/>
        </p:nvSpPr>
        <p:spPr bwMode="auto">
          <a:xfrm>
            <a:off x="6172200" y="1371600"/>
            <a:ext cx="2971800" cy="5355312"/>
          </a:xfrm>
          <a:prstGeom prst="rect">
            <a:avLst/>
          </a:prstGeom>
          <a:solidFill>
            <a:schemeClr val="hlink"/>
          </a:solidFill>
          <a:ln w="9525">
            <a:noFill/>
            <a:miter lim="800000"/>
            <a:headEnd/>
            <a:tailEnd/>
          </a:ln>
        </p:spPr>
        <p:txBody>
          <a:bodyPr>
            <a:spAutoFit/>
          </a:bodyPr>
          <a:lstStyle/>
          <a:p>
            <a:r>
              <a:rPr lang="en-US" sz="1800" b="1" dirty="0"/>
              <a:t>His three-dimensional model describes the relations among emotion concepts.</a:t>
            </a:r>
          </a:p>
          <a:p>
            <a:endParaRPr lang="en-US" sz="1200" b="1" dirty="0"/>
          </a:p>
          <a:p>
            <a:r>
              <a:rPr lang="en-US" sz="1800" b="1" dirty="0">
                <a:solidFill>
                  <a:schemeClr val="accent1">
                    <a:lumMod val="75000"/>
                  </a:schemeClr>
                </a:solidFill>
              </a:rPr>
              <a:t>The cone’s vertical dimension represents loss of intensity</a:t>
            </a:r>
          </a:p>
          <a:p>
            <a:endParaRPr lang="en-US" sz="1200" b="1" i="1" dirty="0">
              <a:solidFill>
                <a:schemeClr val="accent2"/>
              </a:solidFill>
            </a:endParaRPr>
          </a:p>
          <a:p>
            <a:r>
              <a:rPr lang="en-US" sz="1800" b="1" dirty="0"/>
              <a:t>The circle represents degrees of similarity among the emotions. </a:t>
            </a:r>
          </a:p>
          <a:p>
            <a:endParaRPr lang="en-US" sz="1200" b="1" dirty="0"/>
          </a:p>
          <a:p>
            <a:r>
              <a:rPr lang="en-US" sz="1800" b="1" dirty="0">
                <a:solidFill>
                  <a:schemeClr val="accent1">
                    <a:lumMod val="75000"/>
                  </a:schemeClr>
                </a:solidFill>
              </a:rPr>
              <a:t>The 8 sectors are designed to indicate that there are 8 primary emotion dimensions defined by the theory arranged as 4 pairs of opposites. </a:t>
            </a:r>
            <a:r>
              <a:rPr lang="en-US" sz="1800" dirty="0">
                <a:solidFill>
                  <a:schemeClr val="accent1">
                    <a:lumMod val="75000"/>
                  </a:schemeClr>
                </a:solidFill>
              </a:rPr>
              <a:t> </a:t>
            </a:r>
          </a:p>
        </p:txBody>
      </p:sp>
      <p:sp>
        <p:nvSpPr>
          <p:cNvPr id="240646" name="Line 6"/>
          <p:cNvSpPr>
            <a:spLocks noChangeShapeType="1"/>
          </p:cNvSpPr>
          <p:nvPr/>
        </p:nvSpPr>
        <p:spPr bwMode="auto">
          <a:xfrm flipH="1" flipV="1">
            <a:off x="1905000" y="1828800"/>
            <a:ext cx="4191000" cy="1219200"/>
          </a:xfrm>
          <a:prstGeom prst="line">
            <a:avLst/>
          </a:prstGeom>
          <a:noFill/>
          <a:ln w="76200">
            <a:solidFill>
              <a:srgbClr val="FF0000"/>
            </a:solidFill>
            <a:round/>
            <a:headEnd/>
            <a:tailEnd type="triangle" w="med" len="med"/>
          </a:ln>
        </p:spPr>
        <p:txBody>
          <a:bodyPr wrap="none"/>
          <a:lstStyle/>
          <a:p>
            <a:endParaRPr lang="en-US"/>
          </a:p>
        </p:txBody>
      </p:sp>
      <p:sp>
        <p:nvSpPr>
          <p:cNvPr id="240647" name="Oval 7"/>
          <p:cNvSpPr>
            <a:spLocks noChangeArrowheads="1"/>
          </p:cNvSpPr>
          <p:nvPr/>
        </p:nvSpPr>
        <p:spPr bwMode="auto">
          <a:xfrm>
            <a:off x="1981200" y="2819400"/>
            <a:ext cx="2286000" cy="2286000"/>
          </a:xfrm>
          <a:prstGeom prst="ellipse">
            <a:avLst/>
          </a:prstGeom>
          <a:noFill/>
          <a:ln w="76200">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0646"/>
                                        </p:tgtEl>
                                        <p:attrNameLst>
                                          <p:attrName>style.visibility</p:attrName>
                                        </p:attrNameLst>
                                      </p:cBhvr>
                                      <p:to>
                                        <p:strVal val="visible"/>
                                      </p:to>
                                    </p:set>
                                    <p:animEffect transition="in" filter="wipe(down)">
                                      <p:cBhvr>
                                        <p:cTn id="7" dur="500"/>
                                        <p:tgtEl>
                                          <p:spTgt spid="24064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40645">
                                            <p:txEl>
                                              <p:pRg st="4" end="4"/>
                                            </p:txEl>
                                          </p:spTgt>
                                        </p:tgtEl>
                                        <p:attrNameLst>
                                          <p:attrName>style.visibility</p:attrName>
                                        </p:attrNameLst>
                                      </p:cBhvr>
                                      <p:to>
                                        <p:strVal val="visible"/>
                                      </p:to>
                                    </p:set>
                                    <p:anim calcmode="lin" valueType="num">
                                      <p:cBhvr>
                                        <p:cTn id="12" dur="1000" fill="hold"/>
                                        <p:tgtEl>
                                          <p:spTgt spid="240645">
                                            <p:txEl>
                                              <p:pRg st="4" end="4"/>
                                            </p:txEl>
                                          </p:spTgt>
                                        </p:tgtEl>
                                        <p:attrNameLst>
                                          <p:attrName>ppt_w</p:attrName>
                                        </p:attrNameLst>
                                      </p:cBhvr>
                                      <p:tavLst>
                                        <p:tav tm="0">
                                          <p:val>
                                            <p:strVal val="#ppt_w*0.70"/>
                                          </p:val>
                                        </p:tav>
                                        <p:tav tm="100000">
                                          <p:val>
                                            <p:strVal val="#ppt_w"/>
                                          </p:val>
                                        </p:tav>
                                      </p:tavLst>
                                    </p:anim>
                                    <p:anim calcmode="lin" valueType="num">
                                      <p:cBhvr>
                                        <p:cTn id="13" dur="1000" fill="hold"/>
                                        <p:tgtEl>
                                          <p:spTgt spid="240645">
                                            <p:txEl>
                                              <p:pRg st="4" end="4"/>
                                            </p:txEl>
                                          </p:spTgt>
                                        </p:tgtEl>
                                        <p:attrNameLst>
                                          <p:attrName>ppt_h</p:attrName>
                                        </p:attrNameLst>
                                      </p:cBhvr>
                                      <p:tavLst>
                                        <p:tav tm="0">
                                          <p:val>
                                            <p:strVal val="#ppt_h"/>
                                          </p:val>
                                        </p:tav>
                                        <p:tav tm="100000">
                                          <p:val>
                                            <p:strVal val="#ppt_h"/>
                                          </p:val>
                                        </p:tav>
                                      </p:tavLst>
                                    </p:anim>
                                    <p:animEffect transition="in" filter="fade">
                                      <p:cBhvr>
                                        <p:cTn id="14" dur="1000"/>
                                        <p:tgtEl>
                                          <p:spTgt spid="240645">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0647"/>
                                        </p:tgtEl>
                                        <p:attrNameLst>
                                          <p:attrName>style.visibility</p:attrName>
                                        </p:attrNameLst>
                                      </p:cBhvr>
                                      <p:to>
                                        <p:strVal val="visible"/>
                                      </p:to>
                                    </p:set>
                                    <p:animEffect transition="in" filter="wipe(down)">
                                      <p:cBhvr>
                                        <p:cTn id="19" dur="500"/>
                                        <p:tgtEl>
                                          <p:spTgt spid="240647"/>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240645">
                                            <p:txEl>
                                              <p:pRg st="6" end="6"/>
                                            </p:txEl>
                                          </p:spTgt>
                                        </p:tgtEl>
                                        <p:attrNameLst>
                                          <p:attrName>style.visibility</p:attrName>
                                        </p:attrNameLst>
                                      </p:cBhvr>
                                      <p:to>
                                        <p:strVal val="visible"/>
                                      </p:to>
                                    </p:set>
                                    <p:anim calcmode="lin" valueType="num">
                                      <p:cBhvr>
                                        <p:cTn id="24" dur="1000" fill="hold"/>
                                        <p:tgtEl>
                                          <p:spTgt spid="240645">
                                            <p:txEl>
                                              <p:pRg st="6" end="6"/>
                                            </p:txEl>
                                          </p:spTgt>
                                        </p:tgtEl>
                                        <p:attrNameLst>
                                          <p:attrName>ppt_w</p:attrName>
                                        </p:attrNameLst>
                                      </p:cBhvr>
                                      <p:tavLst>
                                        <p:tav tm="0">
                                          <p:val>
                                            <p:strVal val="#ppt_w*0.70"/>
                                          </p:val>
                                        </p:tav>
                                        <p:tav tm="100000">
                                          <p:val>
                                            <p:strVal val="#ppt_w"/>
                                          </p:val>
                                        </p:tav>
                                      </p:tavLst>
                                    </p:anim>
                                    <p:anim calcmode="lin" valueType="num">
                                      <p:cBhvr>
                                        <p:cTn id="25" dur="1000" fill="hold"/>
                                        <p:tgtEl>
                                          <p:spTgt spid="240645">
                                            <p:txEl>
                                              <p:pRg st="6" end="6"/>
                                            </p:txEl>
                                          </p:spTgt>
                                        </p:tgtEl>
                                        <p:attrNameLst>
                                          <p:attrName>ppt_h</p:attrName>
                                        </p:attrNameLst>
                                      </p:cBhvr>
                                      <p:tavLst>
                                        <p:tav tm="0">
                                          <p:val>
                                            <p:strVal val="#ppt_h"/>
                                          </p:val>
                                        </p:tav>
                                        <p:tav tm="100000">
                                          <p:val>
                                            <p:strVal val="#ppt_h"/>
                                          </p:val>
                                        </p:tav>
                                      </p:tavLst>
                                    </p:anim>
                                    <p:animEffect transition="in" filter="fade">
                                      <p:cBhvr>
                                        <p:cTn id="26" dur="1000"/>
                                        <p:tgtEl>
                                          <p:spTgt spid="24064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6" grpId="0" animBg="1"/>
      <p:bldP spid="24064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0" y="274638"/>
            <a:ext cx="9144000" cy="1143000"/>
          </a:xfrm>
        </p:spPr>
        <p:txBody>
          <a:bodyPr>
            <a:normAutofit fontScale="90000"/>
          </a:bodyPr>
          <a:lstStyle/>
          <a:p>
            <a:pPr eaLnBrk="1" hangingPunct="1"/>
            <a:r>
              <a:rPr lang="en-US" dirty="0" smtClean="0">
                <a:cs typeface="Arial" charset="0"/>
              </a:rPr>
              <a:t>HAPPINESS:</a:t>
            </a:r>
            <a:br>
              <a:rPr lang="en-US" dirty="0" smtClean="0">
                <a:cs typeface="Arial" charset="0"/>
              </a:rPr>
            </a:br>
            <a:r>
              <a:rPr lang="en-US" sz="3600" i="1" dirty="0" smtClean="0">
                <a:cs typeface="Arial" charset="0"/>
              </a:rPr>
              <a:t>THE SHORT LIFE OF EMOTIONAL UPS AND DOWNS</a:t>
            </a:r>
          </a:p>
        </p:txBody>
      </p:sp>
      <p:sp>
        <p:nvSpPr>
          <p:cNvPr id="51203" name="Content Placeholder 2"/>
          <p:cNvSpPr>
            <a:spLocks noGrp="1"/>
          </p:cNvSpPr>
          <p:nvPr>
            <p:ph idx="1"/>
          </p:nvPr>
        </p:nvSpPr>
        <p:spPr>
          <a:xfrm>
            <a:off x="457200" y="1600200"/>
            <a:ext cx="8229600" cy="4625609"/>
          </a:xfrm>
        </p:spPr>
        <p:txBody>
          <a:bodyPr/>
          <a:lstStyle/>
          <a:p>
            <a:pPr eaLnBrk="1" hangingPunct="1"/>
            <a:r>
              <a:rPr lang="en-US" sz="4000" dirty="0" smtClean="0">
                <a:latin typeface="+mj-lt"/>
                <a:cs typeface="Arial" charset="0"/>
              </a:rPr>
              <a:t>Watson’s studies</a:t>
            </a:r>
            <a:endParaRPr lang="en-US" dirty="0" smtClean="0">
              <a:latin typeface="+mj-lt"/>
              <a:cs typeface="Arial" charset="0"/>
            </a:endParaRPr>
          </a:p>
        </p:txBody>
      </p:sp>
      <p:pic>
        <p:nvPicPr>
          <p:cNvPr id="51204" name="Picture 3" descr="MyAP1e_fig_8b_18.jpg"/>
          <p:cNvPicPr>
            <a:picLocks noChangeAspect="1"/>
          </p:cNvPicPr>
          <p:nvPr/>
        </p:nvPicPr>
        <p:blipFill>
          <a:blip r:embed="rId3" cstate="print"/>
          <a:srcRect/>
          <a:stretch>
            <a:fillRect/>
          </a:stretch>
        </p:blipFill>
        <p:spPr bwMode="auto">
          <a:xfrm>
            <a:off x="609600" y="2362200"/>
            <a:ext cx="8077200" cy="4038600"/>
          </a:xfrm>
          <a:prstGeom prst="rect">
            <a:avLst/>
          </a:prstGeom>
          <a:noFill/>
          <a:ln w="9525">
            <a:noFill/>
            <a:miter lim="800000"/>
            <a:headEnd/>
            <a:tailEnd/>
          </a:ln>
        </p:spPr>
      </p:pic>
      <p:sp>
        <p:nvSpPr>
          <p:cNvPr id="5" name="TextBox 4"/>
          <p:cNvSpPr txBox="1"/>
          <p:nvPr/>
        </p:nvSpPr>
        <p:spPr>
          <a:xfrm>
            <a:off x="381000" y="1752600"/>
            <a:ext cx="8458200" cy="4708981"/>
          </a:xfrm>
          <a:prstGeom prst="rect">
            <a:avLst/>
          </a:prstGeom>
          <a:solidFill>
            <a:schemeClr val="accent1">
              <a:lumMod val="50000"/>
            </a:schemeClr>
          </a:solidFill>
        </p:spPr>
        <p:txBody>
          <a:bodyPr wrap="square" rtlCol="0">
            <a:spAutoFit/>
          </a:bodyPr>
          <a:lstStyle/>
          <a:p>
            <a:pPr algn="ctr"/>
            <a:r>
              <a:rPr lang="en-US" sz="6000" b="1" dirty="0" smtClean="0">
                <a:solidFill>
                  <a:schemeClr val="bg1"/>
                </a:solidFill>
                <a:latin typeface="+mj-lt"/>
              </a:rPr>
              <a:t>**WE OVERESTIMATE THE DURATION OF OUR EMOTIONS AND UNDERESTIMATE OUR CAPACITY TO ADAPT**</a:t>
            </a:r>
            <a:endParaRPr lang="en-US" sz="6000" b="1" dirty="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20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0" y="274638"/>
            <a:ext cx="9144000" cy="1143000"/>
          </a:xfrm>
        </p:spPr>
        <p:txBody>
          <a:bodyPr>
            <a:normAutofit fontScale="90000"/>
          </a:bodyPr>
          <a:lstStyle/>
          <a:p>
            <a:r>
              <a:rPr lang="en-US" sz="4400" dirty="0" smtClean="0">
                <a:cs typeface="Arial" charset="0"/>
              </a:rPr>
              <a:t>COMMONSENSE THEORY OF EMOTION</a:t>
            </a:r>
            <a:endParaRPr lang="en-US" sz="4000" i="1" dirty="0" smtClean="0">
              <a:cs typeface="Arial" charset="0"/>
            </a:endParaRPr>
          </a:p>
        </p:txBody>
      </p:sp>
      <p:sp>
        <p:nvSpPr>
          <p:cNvPr id="17411" name="Content Placeholder 2"/>
          <p:cNvSpPr>
            <a:spLocks noGrp="1"/>
          </p:cNvSpPr>
          <p:nvPr>
            <p:ph idx="1"/>
          </p:nvPr>
        </p:nvSpPr>
        <p:spPr/>
        <p:txBody>
          <a:bodyPr/>
          <a:lstStyle/>
          <a:p>
            <a:pPr eaLnBrk="1" hangingPunct="1"/>
            <a:r>
              <a:rPr lang="en-US" sz="4000" dirty="0" smtClean="0">
                <a:latin typeface="+mj-lt"/>
                <a:cs typeface="Arial" charset="0"/>
              </a:rPr>
              <a:t>First comes awareness, then the physiological feeling (when you become happy, your heart starts beating faster)</a:t>
            </a:r>
            <a:endParaRPr lang="en-US" sz="3600" dirty="0" smtClean="0">
              <a:latin typeface="+mj-lt"/>
              <a:cs typeface="Arial" charset="0"/>
            </a:endParaRPr>
          </a:p>
        </p:txBody>
      </p:sp>
      <p:pic>
        <p:nvPicPr>
          <p:cNvPr id="1026" name="Picture 2" descr="Image result for happy he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4087995"/>
            <a:ext cx="4613275" cy="2414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7261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0" y="274638"/>
            <a:ext cx="9144000" cy="1143000"/>
          </a:xfrm>
        </p:spPr>
        <p:txBody>
          <a:bodyPr>
            <a:normAutofit fontScale="90000"/>
          </a:bodyPr>
          <a:lstStyle/>
          <a:p>
            <a:pPr eaLnBrk="1" hangingPunct="1"/>
            <a:r>
              <a:rPr lang="en-US" dirty="0" smtClean="0">
                <a:cs typeface="Arial" charset="0"/>
              </a:rPr>
              <a:t>HAPPINESS:</a:t>
            </a:r>
            <a:br>
              <a:rPr lang="en-US" dirty="0" smtClean="0">
                <a:cs typeface="Arial" charset="0"/>
              </a:rPr>
            </a:br>
            <a:r>
              <a:rPr lang="en-US" sz="4000" i="1" dirty="0" smtClean="0">
                <a:cs typeface="Arial" charset="0"/>
              </a:rPr>
              <a:t>WEALTH AND WELL-BEING</a:t>
            </a:r>
          </a:p>
        </p:txBody>
      </p:sp>
      <p:pic>
        <p:nvPicPr>
          <p:cNvPr id="52227" name="Picture 3" descr="MyAP1e_fig_8b_20.jpg"/>
          <p:cNvPicPr>
            <a:picLocks noChangeAspect="1"/>
          </p:cNvPicPr>
          <p:nvPr/>
        </p:nvPicPr>
        <p:blipFill>
          <a:blip r:embed="rId3" cstate="print"/>
          <a:srcRect/>
          <a:stretch>
            <a:fillRect/>
          </a:stretch>
        </p:blipFill>
        <p:spPr bwMode="auto">
          <a:xfrm>
            <a:off x="358775" y="1981200"/>
            <a:ext cx="8404225" cy="3429000"/>
          </a:xfrm>
          <a:prstGeom prst="rect">
            <a:avLst/>
          </a:prstGeom>
          <a:noFill/>
          <a:ln w="9525">
            <a:noFill/>
            <a:miter lim="800000"/>
            <a:headEnd/>
            <a:tailEnd/>
          </a:ln>
        </p:spPr>
      </p:pic>
      <p:pic>
        <p:nvPicPr>
          <p:cNvPr id="38914" name="Picture 2" descr="http://www.thehippocket.com.au/wp-content/uploads/2015/04/c81e728d9d4c2f636f067f89cc14862c_14259876882-770x447.jpg"/>
          <p:cNvPicPr>
            <a:picLocks noChangeAspect="1" noChangeArrowheads="1"/>
          </p:cNvPicPr>
          <p:nvPr/>
        </p:nvPicPr>
        <p:blipFill>
          <a:blip r:embed="rId4" cstate="print"/>
          <a:srcRect/>
          <a:stretch>
            <a:fillRect/>
          </a:stretch>
        </p:blipFill>
        <p:spPr bwMode="auto">
          <a:xfrm>
            <a:off x="228600" y="1676400"/>
            <a:ext cx="8686800" cy="5042856"/>
          </a:xfrm>
          <a:prstGeom prst="rect">
            <a:avLst/>
          </a:prstGeom>
          <a:noFill/>
        </p:spPr>
      </p:pic>
      <p:sp>
        <p:nvSpPr>
          <p:cNvPr id="5" name="TextBox 4"/>
          <p:cNvSpPr txBox="1"/>
          <p:nvPr/>
        </p:nvSpPr>
        <p:spPr>
          <a:xfrm>
            <a:off x="0" y="1447800"/>
            <a:ext cx="8915400" cy="5693866"/>
          </a:xfrm>
          <a:prstGeom prst="rect">
            <a:avLst/>
          </a:prstGeom>
          <a:solidFill>
            <a:schemeClr val="bg1"/>
          </a:solidFill>
        </p:spPr>
        <p:txBody>
          <a:bodyPr wrap="square" rtlCol="0">
            <a:spAutoFit/>
          </a:bodyPr>
          <a:lstStyle/>
          <a:p>
            <a:pPr algn="ctr"/>
            <a:r>
              <a:rPr lang="en-US" sz="2400" dirty="0" smtClean="0">
                <a:latin typeface="+mj-lt"/>
              </a:rPr>
              <a:t>Once enough money for comfort and security, continuing to pile up money does not increase happiness even more</a:t>
            </a:r>
          </a:p>
          <a:p>
            <a:pPr algn="ctr"/>
            <a:r>
              <a:rPr lang="en-US" sz="2800" dirty="0" smtClean="0">
                <a:latin typeface="+mj-lt"/>
              </a:rPr>
              <a:t>	 </a:t>
            </a:r>
            <a:r>
              <a:rPr lang="en-US" sz="2400" b="1" dirty="0" smtClean="0">
                <a:latin typeface="+mj-lt"/>
              </a:rPr>
              <a:t>DIMINISHING RETURNS/DIMINISHING MARGINAL UTILITY </a:t>
            </a:r>
            <a:endParaRPr lang="en-US" sz="2800" b="1" dirty="0" smtClean="0">
              <a:latin typeface="+mj-lt"/>
            </a:endParaRPr>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dirty="0"/>
          </a:p>
        </p:txBody>
      </p:sp>
      <p:pic>
        <p:nvPicPr>
          <p:cNvPr id="7" name="Picture 6" descr="giphy.gif"/>
          <p:cNvPicPr>
            <a:picLocks noChangeAspect="1"/>
          </p:cNvPicPr>
          <p:nvPr/>
        </p:nvPicPr>
        <p:blipFill>
          <a:blip r:embed="rId5" cstate="print"/>
          <a:stretch>
            <a:fillRect/>
          </a:stretch>
        </p:blipFill>
        <p:spPr>
          <a:xfrm>
            <a:off x="2286000" y="3048000"/>
            <a:ext cx="4468943"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2000"/>
                                        <p:tgtEl>
                                          <p:spTgt spid="389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2000"/>
                                        <p:tgtEl>
                                          <p:spTgt spid="5">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2000"/>
                                        <p:tgtEl>
                                          <p:spTgt spid="5">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2000"/>
                                        <p:tgtEl>
                                          <p:spTgt spid="5">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0" y="274638"/>
            <a:ext cx="9144000" cy="1143000"/>
          </a:xfrm>
        </p:spPr>
        <p:txBody>
          <a:bodyPr>
            <a:normAutofit fontScale="90000"/>
          </a:bodyPr>
          <a:lstStyle/>
          <a:p>
            <a:pPr eaLnBrk="1" hangingPunct="1"/>
            <a:r>
              <a:rPr lang="en-US" dirty="0" smtClean="0">
                <a:cs typeface="Arial" charset="0"/>
              </a:rPr>
              <a:t>HAPPINESS: </a:t>
            </a:r>
            <a:br>
              <a:rPr lang="en-US" dirty="0" smtClean="0">
                <a:cs typeface="Arial" charset="0"/>
              </a:rPr>
            </a:br>
            <a:r>
              <a:rPr lang="en-US" sz="4000" i="1" dirty="0" smtClean="0">
                <a:cs typeface="Arial" charset="0"/>
              </a:rPr>
              <a:t>WEALTH AND WELL BEING</a:t>
            </a:r>
          </a:p>
        </p:txBody>
      </p:sp>
      <p:pic>
        <p:nvPicPr>
          <p:cNvPr id="53251" name="Picture 2"/>
          <p:cNvPicPr>
            <a:picLocks noChangeAspect="1" noChangeArrowheads="1"/>
          </p:cNvPicPr>
          <p:nvPr/>
        </p:nvPicPr>
        <p:blipFill>
          <a:blip r:embed="rId3" cstate="print"/>
          <a:srcRect/>
          <a:stretch>
            <a:fillRect/>
          </a:stretch>
        </p:blipFill>
        <p:spPr bwMode="auto">
          <a:xfrm>
            <a:off x="1371600" y="1600200"/>
            <a:ext cx="6453188" cy="5029200"/>
          </a:xfrm>
          <a:prstGeom prst="rect">
            <a:avLst/>
          </a:prstGeom>
          <a:noFill/>
          <a:ln w="9525">
            <a:noFill/>
            <a:miter lim="800000"/>
            <a:headEnd/>
            <a:tailEnd/>
          </a:ln>
        </p:spPr>
      </p:pic>
      <p:sp>
        <p:nvSpPr>
          <p:cNvPr id="36866" name="AutoShape 2" descr="data:image/jpeg;base64,/9j/4AAQSkZJRgABAQAAAQABAAD/2wCEAAkGBxITEhUTExMVFRUXFxcXFxUXGBUXFRcXGhgXFxcXGBUYHSggGBolHRUXIjEhJSkrLi4uFx8zODMtNygtLisBCgoKDg0OFxAQGC0dHR0tLS0tLS0tLS0rKystLS0tKy0tLS0rLS0tLS0tLS0tLS0tLS0tLS0tLS0tLS03LTctLf/AABEIAMIBAwMBIgACEQEDEQH/xAAcAAABBQEBAQAAAAAAAAAAAAACAAEDBAUGBwj/xABEEAABAwIEAwUEBwcCBAcAAAABAAIDBBEFEiExQVFhBhMicYEykaGxBxQjUnKy0RUzQpLB4fBTgnPD0/E1YmOUoqSz/8QAGgEAAwEBAQEAAAAAAAAAAAAAAAECAwQFBv/EACIRAAICAgICAwEBAAAAAAAAAAABAhEDEiExBEETIlEyFP/aAAwDAQACEQMRAD8A9Ow8/ZR/8Nn5Qp7qth/7qP8AAz8oU911GQV+qbMmJTIAIuKWZCEiUAPnKYyW3Oia64/6QO0Igj7tp8Tt+gPP3JN0hxVujn+3nbB4dkheQTcEg2OXkDwB4rzx8kh1J95VeWtc95I57/3RiYAam5XJPJZ0pV0F37xz9E5md196bvzwH6JniTkPesrKCFQ4fe96sCqLt/Fb3hVI5nXsQjkflN1LZSN+llLmtI2AtbiLX4+qsvGawdx9l3Xkf1XP0NeGutewOvkurpnMNhe4dY+/j6FQ2yqJonEZBfr5Hmunw/HXAgAk6a3124rj6qqDNR/Drbz0+afDqkkCx6pqckuA1T7PUsPxfvDZ3hPPgVph/Iry6HEjlObgS33LUwjHnNcLWIOmW+nx2W+PyvUjOeD2jvcx5p8yrB/E2HqpInXF7rtTORomBSzFDmSLlQgw5M56ryTKpNVodAaJnTtm6rE+udU4q+qWyCzcMvVAZystlankqdLobSA0HVPVD9Y6rFdXDmnNVpdLYmzSnqPEdeXySWHPW+I+nySU7IdnQ4f+6j/Az8oU5Kr4f+6j/wCGz8oU6sY6a6Sa6BBXQFyZ77KpUT9UDJ5JwBc7DUrwntliBmkkkBzXlda21tAPSwXY9v8AGRZsIcddX5XcOAI69V5vUSCxadB03XPln6NsS9mdHG52nwGw8ytCOna3fUqt9aDRYb/L+6kY4nU8eHE+fRctmyRYa4nbTqrMbbbnVPBH4b+5SOZdBdA5Q7blujigY0Xy6eVyf0UhZoOu6na0aA+gUMpIz5Y2u2YQfLRWKSRzW5SNB/mllqROZY67bkhKN7dw8W66XPqEh0Vqp7HjK/Nws4WzDjrzCOgkDXEXNuN/LRXqehe7XvRrsARdQzUFS0EuYHN+9cEgeiltFUR1tSXaAkXudN7n+wU2BlweM5cRfUOWSKh2e4ZcefVdZhkjJW3GjhuN/wDuEL6iaO0w6pDwBubcbn4LTEthb3eS43D6nI6x4bf1C2J6zqu/DltHDljTNh9Sq8lasKoxG3FUZcT6rb5DCzoJq3qs2prhzWJUYn1WTPiBKzcrEdA7E7FHHiV+K5UykqanmspBHWsruqKXEeq5s1eij+uc09mBrurDdM/EtFjTVartnupsRvPrtUlgyS67pJ2B7Dh/7qP8DPyhTXWfQT/ZR/gZ+UI3VK6TQuoHvVQVSF9SgQ9RMsmsqrI6yo3XN4pVaOA5H5c1nKYrOB7bVneVD8jjw21BIAC5sSOOnHmpa15zW/wKOnOvXh06rlkzpjwFEzLofaWlSQ63VdkevValIxZtGsSy8Wak7b3KSRlwoTqPLRS3RqkTM39Ap3C5VSI+L0+SstdqVFmqQ8kV7DYI20oFtyVJG1XIWXPkPjwUSlRaiFR0JIvvyGw9eapVzZGuvmNr7Da3kuopmANACpV8IIKz25NVjOZo2WObUa621HqFvQNykPbbncey79Cs1vhN+S0IyBcD2XC7RyO+nrp6puXBk4UzWqRctc3+IfIcf84Kua8hhvcW0R0kl4x/5T+qixE2jOgA+Z4D0HyWuCbujm8iC1Zi1eIOuqZrHFETdIwcQu1I8wESuO5Sc5EIShkhKfQwmSpd8qh0SEiOwL7Z0BlVV0lkHeoEXWlG0qvC9TlyaQFeaQ3KdFIdUkUVR6jQVI7qP8DfyhDUVduKwKSt+zZ+FvyCp1+IlW5cE2dG2v6qKSvXGR4sQdSp/wBo34qFNiN6prrrmsbrbMeb8D8dP6oJq1ZeJjvGEcyPmplIqKtnK1hub6DqgpXZTf3dSulb3bs0WQBrdLrAmpTG/KfZ4FZbWd0sTirL9JH7+JWlAeSyYHnRo9Vs09P1UlQRZA0UBBF1ZIUL2qWuDVDBvFWKcXVVj7eSvQfeHD/CsJGsQ4bq9RG5PmfhoPmoDFbUbKxhQuCev9VDdm9GtBINk1UNELAd1FUyW3UGvSMepb7SKJ+jPxfC4UkzdOpUcYtYf5qqOebNOiks1VseqNGsvqNT+ijdV5dt+H6rKqpyXEk3v/RdPj43dnB5WRVSDYFdiYs+KYK5FKu088sBgCrTiylMqgndoqrgChOqhcpKiZVO9UDRO56DMoS+6QcgC/FIp+8WWHqYTIsC1JJrxSVGSbVJGxR0kVfZjfwt+Sp1VZdY8NQcrfIfJC55S2ZBK+bVGypKpko2qXyBbM11HNNt+JvzChUkIBOuyTLj2i1EGtDi7+Jx/QLPxLxsuBax47q/VQFxFhcDcKOpYO7NuN/gVkerLlFHDItQtxuiz8Ni4rQeEGcVQi8IPrLOJCrSwA7u+Kzamh3yyNv5hHZVtGu57DsVYgkaDo4dQuUFG+9u8b/MrlHSWOrtVMopjjKVnYR1Tcu2hKnoRYH1/ssqitYN34qaeuLGm2q59eaR1bUrNvvy0XtcfEdVBNLfb4rMwXH2SksNgdl0tNTNI3uolFxfJSkp9GK6Pe/FVptAXHQcOZWhico7/um/wjXz3WFjlTd4AIIAsLc+N/VbYo7M4/InoiOvn10PUWVZ0mgUT5bjVRFy7kqPLbssskVqOoWbmRCRUKjT+sKvU1miq51DI5FiAfIShTlNZABBOAhaEYKAEnSATpAA46pJnnVMkAofZb5D5I1FB7I8gpUCHsnATBOE0A4UjNjzsorqSNyTKj2aeGThzA7jsfMbqGriGVwbxuVi0Nd3JdmByk624HmtiKpEmVzdQVg0enCaa5Hw83YFacFHA2xPVWmNQ+Bx5E2nDhqAVHNh7eMbT6f1VuFhCtki2oWLdHTGFo5SqwOJ2zch6KJlFlIsSV0dUQAdFQhaL3Vptmco0y5Q0bhG421tdc3iFe9jvE0kdNl6JhbQ5qwq/CNTYX1KyU0pcmrg3Hg4uns92aF1nfdOh/uuwwCvmDgDfUjfZVm4HG82dHY/ebcfFdH2fw2Rhs6zmXuHX1t1VZJJoiGKS5M/GHCN0kt/G5xDf18gFyznXWn2gqs8lvu/rdZRK6cEajZ5vlZNp1+CSSKay2OZCTprJ0AxkyRKRQIFNZFZPZADBFZJOgBk90zkN0AC/dJA/dOkMaH2R5D5KS6ii2HkPkjumSHdLMgJTXQMlBTgqMFOEMCtXx8ea1cBZaJvQu+ZVYQhwsfRalHHlY0dP8+ayapnXilaJb6qWORQEp42rOR0QNBkiUk4G5VDObkckZjBFwsNbZ2KdICqqMxsBdKGE8VUnqTHewup8OxLOfEMp5bhaVSM27Z1+DNtG7o0n3BQmpBN1Jg9S2+pFuPL1WTVysZO9jDduhB89bei5n/TOuNUb0WU8NVYkm7tsjuAY4+tlk0lQl2sqQKWw3e5rfQeI/Ie9SlckhZZawbOGlkzEk8ShSKa69dKj5uTt2JOECe6ACKZNdK6AYrJwEwKcFAhwE9k6YoAZDdOShKAEUKcpkAA5JM86pIAGL2R5D5Iyo4joPIfJHdAh7pIbp0DCBRIQnQIka5bI9keQ+Sw7rddsPILOZ0eP2yNWKLdVHFWKM6rCXR2w7RDU3aSbaXPzTU9Yw7OB6cfcrsjL3BVCTD2ONyLO5jdTHo3pWWy0O5FRMoWg31CCHDnDZx28iVZjinaNdR5XQ2zRQNmhpW5ddeSx8QjIkuOCODFZQ7IYnHQahpsp5nZzoOVrhZddlvgmheQ2/PZZnaaqLiyP7oufN1v6Ae9blSxrLX2Y3MfPey4yolL3ucdySVr48dpbfhyeblqOv6RlMUkxXceQxkrprpigEPdNdMhugZICiBUaIJCDBRIAjspbAFMVJZMWpJgRWSREISmgInHomSfumVADEdB5D5IiUMWw8h8kRQA6cIbJwgAwiUaK6BEjRcgLdkVLDKaze9I3OVnv1KuuCjIqo6/FXbIHBFA6xTSBBdZVZ0PhmkRdAPJBC+4RiS6zaNYyDZmB2PuWnRyu0LT5hVqeYjYrYp8kg8TQHcHDQ+qym6OqDDc/MLHdZkcFpNdgrzmAHQ3UlFRmV9j7P8AEf6BZIqUr6OX7S19/sxu6zn9OTf6+5c+imkJJJNySSSguvTxw1jSPBzZHObbHQlK6a6syEAkU7UVkxpERCBT5VG4IBjAompgEbQpbJCaEYQhGFNgOhKe6EpDGKjcpExCaArvvdJE9uqSqwIY/ZHkPkiKaLYeQTlUUIFOmTooQ6sYfSmWQMHHc8hxKs0OBTyC4Zlb953hHx1K6LC8MEAIuHOO7hy4ALSGKTZnJ0QYo0NawDRrSAPJVwr2JQ5mnms2B1x14+fFR5UebO3xX9aCc1Vnq2QoXNXKdLRDHJbZTMqFWe0oWk/dKHQopmnFMtLDaoZzfjosOnicdgVu4dhDh4naLKetG8djTLQTZuy2cNAaBbgsyFoGiusmyMceQNvPh8Vyt2+DqgqVnn3a2hEVS7KLMkAlaOFn6kDydmHoscL0vt3g2ahhnAu6GzXfgdb5O/MvNQvWXCR4OVfZgkJiU9k9k7MhMUoCjYFO1MdglqBzFMmcokwbIcicNUlklFkgAJwkkEANdK6RSTGMkUimugCN51STu3TIArxnQeQ+Slihc8hrQSTwAuVvYN2Uke1rpj3bSAbbvOnLguuoKSKEWiaG8zu4+ZXZDC32TKaTOYw/sc8gOneIx90au9+wW5R0FPD+7jBP33eI+l1fmPMqlIDw2XTHHGJm5Ng1NYSRfO4k2a1jHvcTYk2YwEnQE7cFES//AEKr/wBrVf8ATSiqZYZWTwuaJIszm52lzNWOYQWhzTs48V6VjfaWojwunqo+7E0raYnM1zowZQ0us0OBtqbarPLknF0i4Qi1bPLoJu9OWFksrgLlsUUjy3f2w1vg2OjrLMrjkkIc10Zt42SMfG9p4OLHgGx57XBXpWETPpOz01RCQybLUSl4aNZDK8ZrG4OgFgb6AJ/pioWSfs0uaCZK2GBxtvFKbvYehyBcuSblwzpxLTlHnlNTyvZ3jKeofHa/eNgmcwjmHBviHUXCjc9rm52kFtr3Gy9xr8QkZiNJTtIET4KlzmWGpjMAZra4tmdoOfkvJe3FO2Our2tADczX2GwL4I3v97i53m4rmnClZ048jbpmC+CTJ3hhnDMubOYJwwNtfMXllsttb7WUlPC8tDxDUFhGYPbTzuYW75g4MsW24r3WigbLhkULrHvaRsdjxzQgEe4p8PphDhrINjFSNYRxFora+4qniTJWeSPGcOkB1YyWQCxJjhmlAuLi5jYQCRY26rU/aLfZIlDrhvdmGYS3ILgBEWZzoCdBsCuj+ht4gwuSd1rPlB9GxQQ/mY73ou00OTtDQO1+1aD0vHHVNd8JGLJ+Omka/wCmSbRzLcRbnyZZu8AuY+4qDKB4fEY8mYN8TfERbVRHFGve05ZhAxxMshgqMjXMOrXOyWblI1va1tbL1Z+CWxVlY0e1RywPPUTQvj9SDJ/KFyHYUGU4tRP1bPLVSRg7EPllp5R6FjT/AL1UfHinYpeXNquDQocYpJ4hATIWzDIHGCobG/MNMszoww33Bza8F5z2k7H9w8Nhl79zibQtY91RobE5GA3aDbxaBenV9OGS4fRN9mlh75wvtkYKeAHmDnlPnErXZZgEuJT2GfvmsBtrkZTQvDb8s0jz/uK67+pyvk8CrqSSA2nilhJBIEsb47gC5ylwAdboifQzDLenqBmIa28E4zE6gN8GpIB0HJek9pMairOzeaonifU90yS2aMSd4HgXDGkWNr7DiV3WK4fJNHh5jbfup4JX6gWY2J4J131cNAsqJ0R871UT4jaVkkRtcCSN8ZIva4DwL66aK7NhtQyPvZKaoZHa/eOglawDmXFug6mwXrXamkZJ2hw0PAcGwzPAO2ZuYtNuhsfMBdPQV8j8RrKdxBijhpXNZYWBkM+c3tc3yt0PLzTDQ+eaankkBMcU0gabF0cUsjQbA2LmNIvYg+oQ0cEkxywRyTOsHERMfIQDsTlByg9V7B9D8DY4cSjaLNZiFSxo5Na1jWgeQACzvo/lNN2YfUw2ZN3VVLnsCc7HSMY430NmxtGvJJoWh5dUxPjf3csckb/9N8b2PIJsLMcLuBOml1PJhtQASaWpAAuSaeoAAG9yWaL0/wCkWvp6ijoJO9ifO2ppHeF7C8Z7CQWBuBe1x0C3/pPxDEIoW/UoWyMcyb6w4tzZGBrbEfaN4F/PbZLUNEeG0FDNOCYIJpgN3RRPe0HkXNFr67Xuq72lrixzXMe32mPa5j2+bHAEe5e4dkXSHAqQ0GUva2FzmtyXflkaamMF3hD3WkFzbU7jdeb/AEkdo2VtUwtp5YJIWPilbMGNeSXNcwZWuJsBmOv3tN0NUJxSRy6SSdSSCSguiKEhMkiedU6T90kcAemRvHds4nI3byCTQePwUdKfs2fhb8grDV698GHsiLUDgp3hCUDozahujvwu+S7PtD/4HQ/hofysXKZLuI6EfJM90xjZC6omfFHkyROLMoyCzNmAm1hxWWSDlJNejSElFNfp1VLC6fs5NFC0ySZKhgY3VxeJpLttvfopvpclDf2ZcgZa+CQ67MZ7bj0GZtz1XH0c08DnOp55YC8gvDMjmONrXLJGubmtYXAB0CaeJ0zi+okfO9zSwulIPgO7WtaA1jTxAAvpdYPBKzT5VR6lidFI7FKOUMJjZBVNc/8AhaXGDKCeZsbeRXlfbyVrsQxCxvYsb6tporj3m3orjMUqIWCP9ozxxiwa1zoSbD+Fsj2F/wAbrnPqBie6NxLrlxzEkl+bUvLjqSb6k8brmzRaR1YGpOz2GGrMcWDi9hI5kbvI0U7gP5mtVttXndiTf9K0f/1mSf8AMXj81XUkRNNVMRA5roReP7NzWljSPBrZriNb7p4MSqmmUirnHfHNLbu/G7IGXN2aeFoGltlHyIr4JHbdlaSni7NwiqmdBCWNkfKz2hnnEjf4XblzW7bH1Wt2xo74nhE33ZaiO/44HOH/AOZXlldUSOphSPqJn04axogJYG5WWLBcMDtC0HfgpKfE6+d8ZdVzkROzMJ7rwvyuZdp7vfK9w1vuqjLbomWNrs9qwjF+8q62nJ8UD4SB/wCnLCwj/wCbZPeFxPZXw1kDhu6rxWJ3Vhlmkt/NEw+iiwXCpM7qg1NQJ5QBJIHRhzmtADQRktpbSw5rZjwFgbGGSSsdG+SQSNc3vM8ufvCSWkHN3juHFbKDMySF2bEK9x3Y6nhb0YKdkoH888h9Vb7J3JxFlvF34IHMOpYAD5Xa4ehUNHh4h7x2d73yuD3ySEFziGNjGwA0axo0HBYuPQuZI2eGWSCUjIZIyPE0G4a9jgWvAJNrg2ubbrT4240JujDr+zDKXAPrD/rEVUIGNyummADnEMymAuy+yfZsvQ8XrpIo8OEbsveVEEb9AczDFIS3UaatGo10XO0eGfWdaqaapIDg0PLGsYXNLS5scbWtzWJ8RBIuUGI4a8tYHVNUe6c18XijIa5oLQ4Wj3AJ3up+GQtkXe0JAx/D3HQdxM2/C7g+w9SFuYXSSNxOtlLCGPgpA19vC4tNRmAPEi4v5jmudpcKjmzGpklnc5rWZnuAcwNdnaWGNrSxwdYhw1BCtVWDzPaWOrqt8RFjHmibdp4GVkYkI/3I+GQbIqfRHIHRYm5puHYjVOB4EFrCD7iszsRE6bsq+KIF8nc1bAxuri4ySuDQOZDm6dQpX4DIxr24fUPoy45jEzu+5e7K1mmZpLDZjRppouWw+mlw67I6menkIaHsDojEX9zK8Ese0gkCFoJGp7xvRRPG49jTs0u1/YqioaeilYx7Kh9TSsOaSR1ySHSDK5xG7V2n0n0uJyRxtoCchbM2oAMAJaWtDdZR+P2efkvM8YiE80clRWyzPAYWPzRDKTNC0PjblDGtu8u2J+z3OwvyY7VmN7v2pPpHfKfq9x+9FzaPUExtFtPb3Ol4CzW7EYHJS4fBX0MtRLJN3Blpvs3U7s0jI5T3bWBwLRmOYOuMmpIBCh+nenjE9JIABI5kzXHS7mNMRbfnYudb8RWVgbZKO0VNXTQxnvPBmge1xY6EZ2NcxwZcSucRvZuvErPqaRlS9ss9ZJNK5sd3vczUOikkDI2tFmeJgFrfxjS+6fQn0cuE6348Hpy9rO9cbmQlwcwANY7KBsSXEnys1x6iQYNTnKA86Xa4h8QzWnkjdJ4jYNaxrXEDcOb1KmjOmc2UxWwzDYnSRtDzkLGukfmYAC6MvDWg+RGt/TjY/ZFN3bpO+OgYcuZmYBzIn5XEDUkyOaDpYt2OoCaDU5t26StYxE1k8rWaNbI8NBObwhxDdRuLWSUkno1Kwd23Qey35BTRtGmidJeyujJ9ikaOQQ5RyH+XSSTArMaLu0/y6TmjkEkkyQMo5JO0aSNNEklEho8bx2Zzpn5nF1jxJPzXpHZpxdCzNr4Rvr80kl5svZ3Y+0ac7RyCpSAapJLlPSZQeF13Z6Nvds0HuHNJJdWDs48/R29JGNNBw4LYZG3kPcEkl1SMIkcsY10HuWD2kjHdt0HtcuhSSVRJmS4EwW2Ct1rBfYe7onSVrsn0ROjaC3Qb8gtbILDQJJKcnor0YwYO8Og9yk7RUsb6SXOxrrNuMzQbHmL7FJJPL0KHZ4FMwXOg4qLKOQTJLgmEhm1Ukhd3j3Py6NzuLrDkL7DRSZRyCSSkBi0ckso5JkkwHLRyT5RyTJJMTAe0X2TpJII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http://davecopeland.com/wp-content/uploads/2015/05/facebook-envy-ecard.png"/>
          <p:cNvPicPr>
            <a:picLocks noChangeAspect="1" noChangeArrowheads="1"/>
          </p:cNvPicPr>
          <p:nvPr/>
        </p:nvPicPr>
        <p:blipFill>
          <a:blip r:embed="rId3" cstate="print"/>
          <a:srcRect l="3200" t="4571" r="4000" b="4000"/>
          <a:stretch>
            <a:fillRect/>
          </a:stretch>
        </p:blipFill>
        <p:spPr bwMode="auto">
          <a:xfrm>
            <a:off x="5105400" y="4038600"/>
            <a:ext cx="3886200" cy="2680138"/>
          </a:xfrm>
          <a:prstGeom prst="rect">
            <a:avLst/>
          </a:prstGeom>
          <a:noFill/>
        </p:spPr>
      </p:pic>
      <p:sp>
        <p:nvSpPr>
          <p:cNvPr id="54274" name="Title 1"/>
          <p:cNvSpPr>
            <a:spLocks noGrp="1"/>
          </p:cNvSpPr>
          <p:nvPr>
            <p:ph type="title"/>
          </p:nvPr>
        </p:nvSpPr>
        <p:spPr>
          <a:xfrm>
            <a:off x="0" y="274638"/>
            <a:ext cx="9144000" cy="1143000"/>
          </a:xfrm>
        </p:spPr>
        <p:txBody>
          <a:bodyPr>
            <a:normAutofit fontScale="90000"/>
          </a:bodyPr>
          <a:lstStyle/>
          <a:p>
            <a:pPr eaLnBrk="1" hangingPunct="1"/>
            <a:r>
              <a:rPr lang="en-US" dirty="0" smtClean="0">
                <a:cs typeface="Arial" charset="0"/>
              </a:rPr>
              <a:t>HAPPINESS:</a:t>
            </a:r>
            <a:br>
              <a:rPr lang="en-US" dirty="0" smtClean="0">
                <a:cs typeface="Arial" charset="0"/>
              </a:rPr>
            </a:br>
            <a:r>
              <a:rPr lang="en-US" sz="2600" i="1" dirty="0" smtClean="0">
                <a:cs typeface="Arial" charset="0"/>
              </a:rPr>
              <a:t>TWO PSYCHOLOGICAL PHENOMENA: ADAPTATION AND COMPARISION</a:t>
            </a:r>
          </a:p>
        </p:txBody>
      </p:sp>
      <p:sp>
        <p:nvSpPr>
          <p:cNvPr id="54275" name="Content Placeholder 2"/>
          <p:cNvSpPr>
            <a:spLocks noGrp="1"/>
          </p:cNvSpPr>
          <p:nvPr>
            <p:ph idx="1"/>
          </p:nvPr>
        </p:nvSpPr>
        <p:spPr>
          <a:xfrm>
            <a:off x="457200" y="1371600"/>
            <a:ext cx="8686800" cy="4525963"/>
          </a:xfrm>
        </p:spPr>
        <p:txBody>
          <a:bodyPr/>
          <a:lstStyle/>
          <a:p>
            <a:pPr eaLnBrk="1" hangingPunct="1"/>
            <a:r>
              <a:rPr lang="en-US" sz="4000" dirty="0" smtClean="0">
                <a:latin typeface="+mj-lt"/>
                <a:cs typeface="Arial" charset="0"/>
              </a:rPr>
              <a:t>Happiness and Prior Experience</a:t>
            </a:r>
          </a:p>
          <a:p>
            <a:pPr lvl="1" eaLnBrk="1" hangingPunct="1"/>
            <a:r>
              <a:rPr lang="en-US" sz="3600" dirty="0" smtClean="0">
                <a:latin typeface="+mj-lt"/>
                <a:cs typeface="Arial" charset="0"/>
                <a:hlinkClick r:id="rId4" action="ppaction://hlinksldjump"/>
              </a:rPr>
              <a:t>Adaptation-level phenomenon</a:t>
            </a:r>
            <a:endParaRPr lang="en-US" sz="3600" dirty="0" smtClean="0">
              <a:latin typeface="+mj-lt"/>
              <a:cs typeface="Arial" charset="0"/>
            </a:endParaRPr>
          </a:p>
          <a:p>
            <a:pPr eaLnBrk="1" hangingPunct="1"/>
            <a:r>
              <a:rPr lang="en-US" sz="4000" dirty="0" smtClean="0">
                <a:latin typeface="+mj-lt"/>
                <a:cs typeface="Arial" charset="0"/>
              </a:rPr>
              <a:t>Happiness and others’ attainments</a:t>
            </a:r>
          </a:p>
          <a:p>
            <a:pPr lvl="1" eaLnBrk="1" hangingPunct="1"/>
            <a:r>
              <a:rPr lang="en-US" sz="3600" dirty="0" smtClean="0">
                <a:latin typeface="+mj-lt"/>
                <a:cs typeface="Arial" charset="0"/>
                <a:hlinkClick r:id="rId5" action="ppaction://hlinksldjump"/>
              </a:rPr>
              <a:t>Relative deprivation</a:t>
            </a:r>
            <a:endParaRPr lang="en-US" dirty="0" smtClean="0">
              <a:latin typeface="+mj-lt"/>
              <a:cs typeface="Arial" charset="0"/>
            </a:endParaRPr>
          </a:p>
        </p:txBody>
      </p:sp>
      <p:pic>
        <p:nvPicPr>
          <p:cNvPr id="8" name="Picture 7" descr="giphy (1).gif"/>
          <p:cNvPicPr>
            <a:picLocks noChangeAspect="1"/>
          </p:cNvPicPr>
          <p:nvPr/>
        </p:nvPicPr>
        <p:blipFill>
          <a:blip r:embed="rId6" cstate="print"/>
          <a:stretch>
            <a:fillRect/>
          </a:stretch>
        </p:blipFill>
        <p:spPr>
          <a:xfrm>
            <a:off x="304800" y="4267200"/>
            <a:ext cx="4343400" cy="2432304"/>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0" y="274638"/>
            <a:ext cx="9144000" cy="1143000"/>
          </a:xfrm>
        </p:spPr>
        <p:txBody>
          <a:bodyPr>
            <a:normAutofit fontScale="90000"/>
          </a:bodyPr>
          <a:lstStyle/>
          <a:p>
            <a:pPr eaLnBrk="1" hangingPunct="1"/>
            <a:r>
              <a:rPr lang="en-US" dirty="0" smtClean="0">
                <a:cs typeface="Arial" charset="0"/>
              </a:rPr>
              <a:t>HAPPINESS:</a:t>
            </a:r>
            <a:br>
              <a:rPr lang="en-US" dirty="0" smtClean="0">
                <a:cs typeface="Arial" charset="0"/>
              </a:rPr>
            </a:br>
            <a:r>
              <a:rPr lang="en-US" sz="4000" i="1" dirty="0" smtClean="0">
                <a:cs typeface="Arial" charset="0"/>
              </a:rPr>
              <a:t>PREDICTORS OF HAPPINESS</a:t>
            </a:r>
          </a:p>
        </p:txBody>
      </p:sp>
      <p:pic>
        <p:nvPicPr>
          <p:cNvPr id="55299" name="Picture 5"/>
          <p:cNvPicPr>
            <a:picLocks noChangeAspect="1" noChangeArrowheads="1"/>
          </p:cNvPicPr>
          <p:nvPr/>
        </p:nvPicPr>
        <p:blipFill>
          <a:blip r:embed="rId3" cstate="print"/>
          <a:srcRect/>
          <a:stretch>
            <a:fillRect/>
          </a:stretch>
        </p:blipFill>
        <p:spPr bwMode="auto">
          <a:xfrm>
            <a:off x="0" y="1895475"/>
            <a:ext cx="9144000" cy="3067050"/>
          </a:xfrm>
          <a:prstGeom prst="rect">
            <a:avLst/>
          </a:prstGeom>
          <a:noFill/>
          <a:ln w="9525">
            <a:noFill/>
            <a:miter lim="800000"/>
            <a:headEnd/>
            <a:tailEnd/>
          </a:ln>
        </p:spPr>
      </p:pic>
      <p:pic>
        <p:nvPicPr>
          <p:cNvPr id="32770" name="Picture 2" descr="http://jokideo.com/wp-content/uploads/meme/2014/09/Why-are-frogs-so-happy---meme.jpg"/>
          <p:cNvPicPr>
            <a:picLocks noChangeAspect="1" noChangeArrowheads="1"/>
          </p:cNvPicPr>
          <p:nvPr/>
        </p:nvPicPr>
        <p:blipFill>
          <a:blip r:embed="rId4" cstate="print"/>
          <a:srcRect/>
          <a:stretch>
            <a:fillRect/>
          </a:stretch>
        </p:blipFill>
        <p:spPr bwMode="auto">
          <a:xfrm>
            <a:off x="228600" y="4961273"/>
            <a:ext cx="2743200" cy="1896727"/>
          </a:xfrm>
          <a:prstGeom prst="rect">
            <a:avLst/>
          </a:prstGeom>
          <a:noFill/>
        </p:spPr>
      </p:pic>
      <p:pic>
        <p:nvPicPr>
          <p:cNvPr id="32772" name="Picture 4" descr="https://img.buzzfeed.com/buzzfeed-static/static/2014-08/31/14/enhanced/webdr04/enhanced-10578-1409510468-1.jpg"/>
          <p:cNvPicPr>
            <a:picLocks noChangeAspect="1" noChangeArrowheads="1"/>
          </p:cNvPicPr>
          <p:nvPr/>
        </p:nvPicPr>
        <p:blipFill>
          <a:blip r:embed="rId5" cstate="print"/>
          <a:srcRect/>
          <a:stretch>
            <a:fillRect/>
          </a:stretch>
        </p:blipFill>
        <p:spPr bwMode="auto">
          <a:xfrm>
            <a:off x="6324600" y="4945113"/>
            <a:ext cx="2642108" cy="1912887"/>
          </a:xfrm>
          <a:prstGeom prst="rect">
            <a:avLst/>
          </a:prstGeom>
          <a:noFill/>
        </p:spPr>
      </p:pic>
      <p:pic>
        <p:nvPicPr>
          <p:cNvPr id="32774" name="Picture 6" descr="http://2.bp.blogspot.com/-DaXrGxJNgk4/UnmmhLssJiI/AAAAAAAAA-A/B44yI7nVqv4/s1600/toucan+pun.jpg"/>
          <p:cNvPicPr>
            <a:picLocks noChangeAspect="1" noChangeArrowheads="1"/>
          </p:cNvPicPr>
          <p:nvPr/>
        </p:nvPicPr>
        <p:blipFill>
          <a:blip r:embed="rId6" cstate="print"/>
          <a:srcRect/>
          <a:stretch>
            <a:fillRect/>
          </a:stretch>
        </p:blipFill>
        <p:spPr bwMode="auto">
          <a:xfrm>
            <a:off x="3200400" y="4976932"/>
            <a:ext cx="2819400" cy="1881068"/>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4"/>
          <p:cNvSpPr>
            <a:spLocks noGrp="1"/>
          </p:cNvSpPr>
          <p:nvPr>
            <p:ph type="title"/>
          </p:nvPr>
        </p:nvSpPr>
        <p:spPr/>
        <p:txBody>
          <a:bodyPr/>
          <a:lstStyle/>
          <a:p>
            <a:pPr eaLnBrk="1" hangingPunct="1"/>
            <a:r>
              <a:rPr lang="en-US" sz="4800" b="1" dirty="0" smtClean="0">
                <a:cs typeface="Arial" charset="0"/>
              </a:rPr>
              <a:t>STRESS AND HEALTH</a:t>
            </a:r>
          </a:p>
        </p:txBody>
      </p:sp>
      <p:sp>
        <p:nvSpPr>
          <p:cNvPr id="4" name="Text Placeholder 3"/>
          <p:cNvSpPr>
            <a:spLocks noGrp="1"/>
          </p:cNvSpPr>
          <p:nvPr>
            <p:ph type="body" idx="1"/>
          </p:nvPr>
        </p:nvSpPr>
        <p:spPr/>
        <p:txBody>
          <a:bodyPr/>
          <a:lstStyle/>
          <a:p>
            <a:endParaRPr lang="en-US"/>
          </a:p>
        </p:txBody>
      </p:sp>
      <p:pic>
        <p:nvPicPr>
          <p:cNvPr id="56323" name="Picture 4"/>
          <p:cNvPicPr>
            <a:picLocks noChangeAspect="1" noChangeArrowheads="1"/>
          </p:cNvPicPr>
          <p:nvPr/>
        </p:nvPicPr>
        <p:blipFill>
          <a:blip r:embed="rId3" cstate="print"/>
          <a:srcRect/>
          <a:stretch>
            <a:fillRect/>
          </a:stretch>
        </p:blipFill>
        <p:spPr bwMode="auto">
          <a:xfrm>
            <a:off x="2286000" y="2057400"/>
            <a:ext cx="4038600" cy="44863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p:spPr>
        <p:txBody>
          <a:bodyPr wrap="none" anchor="ctr"/>
          <a:lstStyle/>
          <a:p>
            <a:pPr eaLnBrk="1" hangingPunct="1"/>
            <a:endParaRPr lang="en-US" altLang="en-US">
              <a:latin typeface="+mj-lt"/>
            </a:endParaRPr>
          </a:p>
        </p:txBody>
      </p:sp>
      <p:sp>
        <p:nvSpPr>
          <p:cNvPr id="7171" name="Rectangle 56"/>
          <p:cNvSpPr>
            <a:spLocks noChangeArrowheads="1"/>
          </p:cNvSpPr>
          <p:nvPr/>
        </p:nvSpPr>
        <p:spPr bwMode="auto">
          <a:xfrm>
            <a:off x="5791200" y="228600"/>
            <a:ext cx="3352800" cy="3810000"/>
          </a:xfrm>
          <a:prstGeom prst="rect">
            <a:avLst/>
          </a:prstGeom>
          <a:solidFill>
            <a:srgbClr val="FFFF00">
              <a:alpha val="39999"/>
            </a:srgbClr>
          </a:solidFill>
          <a:ln w="9525">
            <a:solidFill>
              <a:schemeClr val="tx1"/>
            </a:solidFill>
            <a:miter lim="800000"/>
            <a:headEnd/>
            <a:tailEnd/>
          </a:ln>
          <a:effectLst/>
        </p:spPr>
        <p:txBody>
          <a:bodyPr wrap="none" anchor="ctr"/>
          <a:lstStyle/>
          <a:p>
            <a:pPr eaLnBrk="1" hangingPunct="1"/>
            <a:endParaRPr lang="en-US" altLang="en-US">
              <a:latin typeface="+mj-lt"/>
            </a:endParaRPr>
          </a:p>
        </p:txBody>
      </p:sp>
      <p:grpSp>
        <p:nvGrpSpPr>
          <p:cNvPr id="2" name="Group 10"/>
          <p:cNvGrpSpPr>
            <a:grpSpLocks/>
          </p:cNvGrpSpPr>
          <p:nvPr/>
        </p:nvGrpSpPr>
        <p:grpSpPr bwMode="auto">
          <a:xfrm>
            <a:off x="28575" y="76200"/>
            <a:ext cx="9072563" cy="6489700"/>
            <a:chOff x="70660" y="99352"/>
            <a:chExt cx="8914847" cy="5975296"/>
          </a:xfrm>
        </p:grpSpPr>
        <p:sp>
          <p:nvSpPr>
            <p:cNvPr id="12" name="Oval 11"/>
            <p:cNvSpPr/>
            <p:nvPr/>
          </p:nvSpPr>
          <p:spPr>
            <a:xfrm>
              <a:off x="3908022" y="1961516"/>
              <a:ext cx="1524026" cy="989549"/>
            </a:xfrm>
            <a:prstGeom prst="ellipse">
              <a:avLst/>
            </a:prstGeom>
          </p:spPr>
          <p:style>
            <a:lnRef idx="1">
              <a:schemeClr val="accent4"/>
            </a:lnRef>
            <a:fillRef idx="2">
              <a:schemeClr val="accent4"/>
            </a:fillRef>
            <a:effectRef idx="1">
              <a:schemeClr val="accent4"/>
            </a:effectRef>
            <a:fontRef idx="minor">
              <a:schemeClr val="dk1"/>
            </a:fontRef>
          </p:style>
          <p:txBody>
            <a:bodyPr lIns="0" tIns="0" rIns="0" bIns="0" anchor="ctr"/>
            <a:lstStyle/>
            <a:p>
              <a:pPr algn="ctr" eaLnBrk="1" hangingPunct="1">
                <a:defRPr/>
              </a:pPr>
              <a:r>
                <a:rPr lang="en-US" b="1" dirty="0">
                  <a:latin typeface="+mj-lt"/>
                </a:rPr>
                <a:t>Motivation</a:t>
              </a:r>
              <a:r>
                <a:rPr lang="en-US" dirty="0">
                  <a:latin typeface="+mj-lt"/>
                </a:rPr>
                <a:t> </a:t>
              </a:r>
              <a:r>
                <a:rPr lang="en-US" b="1" dirty="0">
                  <a:latin typeface="+mj-lt"/>
                </a:rPr>
                <a:t>&amp;</a:t>
              </a:r>
              <a:r>
                <a:rPr lang="en-US" dirty="0">
                  <a:latin typeface="+mj-lt"/>
                </a:rPr>
                <a:t> </a:t>
              </a:r>
              <a:r>
                <a:rPr lang="en-US" b="1" dirty="0">
                  <a:latin typeface="+mj-lt"/>
                </a:rPr>
                <a:t>Emotion</a:t>
              </a:r>
            </a:p>
          </p:txBody>
        </p:sp>
        <p:sp>
          <p:nvSpPr>
            <p:cNvPr id="13" name="Rounded Rectangle 12"/>
            <p:cNvSpPr/>
            <p:nvPr/>
          </p:nvSpPr>
          <p:spPr>
            <a:xfrm>
              <a:off x="6828160" y="2171996"/>
              <a:ext cx="1294720" cy="533509"/>
            </a:xfrm>
            <a:prstGeom prst="roundRect">
              <a:avLst/>
            </a:prstGeom>
          </p:spPr>
          <p:style>
            <a:lnRef idx="1">
              <a:schemeClr val="accent4"/>
            </a:lnRef>
            <a:fillRef idx="3">
              <a:schemeClr val="accent4"/>
            </a:fillRef>
            <a:effectRef idx="2">
              <a:schemeClr val="accent4"/>
            </a:effectRef>
            <a:fontRef idx="minor">
              <a:schemeClr val="lt1"/>
            </a:fontRef>
          </p:style>
          <p:txBody>
            <a:bodyPr lIns="0" tIns="0" rIns="0" bIns="0" anchor="ctr"/>
            <a:lstStyle/>
            <a:p>
              <a:pPr algn="ctr" eaLnBrk="1" hangingPunct="1">
                <a:defRPr/>
              </a:pPr>
              <a:r>
                <a:rPr lang="en-US" sz="2000" b="1" dirty="0">
                  <a:latin typeface="+mj-lt"/>
                </a:rPr>
                <a:t>Stress</a:t>
              </a:r>
              <a:endParaRPr lang="en-US" b="1" dirty="0">
                <a:latin typeface="+mj-lt"/>
              </a:endParaRPr>
            </a:p>
          </p:txBody>
        </p:sp>
        <p:cxnSp>
          <p:nvCxnSpPr>
            <p:cNvPr id="14" name="Straight Arrow Connector 13"/>
            <p:cNvCxnSpPr>
              <a:stCxn id="12" idx="6"/>
              <a:endCxn id="13" idx="1"/>
            </p:cNvCxnSpPr>
            <p:nvPr/>
          </p:nvCxnSpPr>
          <p:spPr>
            <a:xfrm flipV="1">
              <a:off x="5432048" y="2438020"/>
              <a:ext cx="1396113" cy="19002"/>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5895338" y="1242376"/>
              <a:ext cx="1143410" cy="457502"/>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Sources</a:t>
              </a:r>
            </a:p>
          </p:txBody>
        </p:sp>
        <p:sp>
          <p:nvSpPr>
            <p:cNvPr id="16" name="Rounded Rectangle 15"/>
            <p:cNvSpPr/>
            <p:nvPr/>
          </p:nvSpPr>
          <p:spPr>
            <a:xfrm>
              <a:off x="7792181" y="1220451"/>
              <a:ext cx="1193326" cy="457501"/>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Measures</a:t>
              </a:r>
            </a:p>
          </p:txBody>
        </p:sp>
        <p:sp>
          <p:nvSpPr>
            <p:cNvPr id="17" name="Rounded Rectangle 16"/>
            <p:cNvSpPr/>
            <p:nvPr/>
          </p:nvSpPr>
          <p:spPr>
            <a:xfrm>
              <a:off x="6851559" y="466231"/>
              <a:ext cx="1230763" cy="457501"/>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Theories</a:t>
              </a:r>
            </a:p>
          </p:txBody>
        </p:sp>
        <p:sp>
          <p:nvSpPr>
            <p:cNvPr id="18" name="Rounded Rectangle 17"/>
            <p:cNvSpPr/>
            <p:nvPr/>
          </p:nvSpPr>
          <p:spPr>
            <a:xfrm>
              <a:off x="6246317" y="3084077"/>
              <a:ext cx="990538" cy="457502"/>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Effects</a:t>
              </a:r>
            </a:p>
          </p:txBody>
        </p:sp>
        <p:cxnSp>
          <p:nvCxnSpPr>
            <p:cNvPr id="19" name="Straight Arrow Connector 18"/>
            <p:cNvCxnSpPr>
              <a:stCxn id="13" idx="0"/>
              <a:endCxn id="17" idx="2"/>
            </p:cNvCxnSpPr>
            <p:nvPr/>
          </p:nvCxnSpPr>
          <p:spPr>
            <a:xfrm flipH="1" flipV="1">
              <a:off x="7466161" y="923732"/>
              <a:ext cx="9359" cy="124826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3" idx="0"/>
              <a:endCxn id="16" idx="2"/>
            </p:cNvCxnSpPr>
            <p:nvPr/>
          </p:nvCxnSpPr>
          <p:spPr>
            <a:xfrm flipV="1">
              <a:off x="7475521" y="1677953"/>
              <a:ext cx="914103" cy="49404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7857697" y="3097232"/>
              <a:ext cx="928143" cy="457501"/>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Coping</a:t>
              </a:r>
            </a:p>
          </p:txBody>
        </p:sp>
        <p:cxnSp>
          <p:nvCxnSpPr>
            <p:cNvPr id="22" name="Straight Arrow Connector 21"/>
            <p:cNvCxnSpPr>
              <a:stCxn id="13" idx="2"/>
              <a:endCxn id="21" idx="0"/>
            </p:cNvCxnSpPr>
            <p:nvPr/>
          </p:nvCxnSpPr>
          <p:spPr>
            <a:xfrm>
              <a:off x="7475521" y="2705505"/>
              <a:ext cx="847027" cy="39172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1494852" y="2133993"/>
              <a:ext cx="1294720" cy="571512"/>
            </a:xfrm>
            <a:prstGeom prst="roundRect">
              <a:avLst/>
            </a:prstGeom>
          </p:spPr>
          <p:style>
            <a:lnRef idx="1">
              <a:schemeClr val="accent6"/>
            </a:lnRef>
            <a:fillRef idx="3">
              <a:schemeClr val="accent6"/>
            </a:fillRef>
            <a:effectRef idx="2">
              <a:schemeClr val="accent6"/>
            </a:effectRef>
            <a:fontRef idx="minor">
              <a:schemeClr val="lt1"/>
            </a:fontRef>
          </p:style>
          <p:txBody>
            <a:bodyPr anchor="ctr"/>
            <a:lstStyle/>
            <a:p>
              <a:pPr algn="ctr" eaLnBrk="1" hangingPunct="1">
                <a:defRPr/>
              </a:pPr>
              <a:r>
                <a:rPr lang="en-US" b="1" dirty="0">
                  <a:latin typeface="+mj-lt"/>
                </a:rPr>
                <a:t>Motivation</a:t>
              </a:r>
            </a:p>
          </p:txBody>
        </p:sp>
        <p:sp>
          <p:nvSpPr>
            <p:cNvPr id="24" name="Rounded Rectangle 23"/>
            <p:cNvSpPr/>
            <p:nvPr/>
          </p:nvSpPr>
          <p:spPr>
            <a:xfrm>
              <a:off x="2822329" y="748332"/>
              <a:ext cx="1006138" cy="74398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1400" b="1" dirty="0">
                  <a:latin typeface="+mj-lt"/>
                </a:rPr>
                <a:t>Maslow’s Hierarchy of Needs</a:t>
              </a:r>
            </a:p>
          </p:txBody>
        </p:sp>
        <p:sp>
          <p:nvSpPr>
            <p:cNvPr id="25" name="Rounded Rectangle 24"/>
            <p:cNvSpPr/>
            <p:nvPr/>
          </p:nvSpPr>
          <p:spPr>
            <a:xfrm>
              <a:off x="81580" y="99352"/>
              <a:ext cx="1277560" cy="732296"/>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latin typeface="+mj-lt"/>
                </a:rPr>
                <a:t>Drive Reduction Theory</a:t>
              </a:r>
            </a:p>
          </p:txBody>
        </p:sp>
        <p:sp>
          <p:nvSpPr>
            <p:cNvPr id="26" name="Rounded Rectangle 25"/>
            <p:cNvSpPr/>
            <p:nvPr/>
          </p:nvSpPr>
          <p:spPr>
            <a:xfrm>
              <a:off x="1649282" y="309832"/>
              <a:ext cx="968700" cy="54520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latin typeface="+mj-lt"/>
                </a:rPr>
                <a:t>Arousal Theory</a:t>
              </a:r>
            </a:p>
          </p:txBody>
        </p:sp>
        <p:sp>
          <p:nvSpPr>
            <p:cNvPr id="27" name="Rounded Rectangle 26"/>
            <p:cNvSpPr/>
            <p:nvPr/>
          </p:nvSpPr>
          <p:spPr>
            <a:xfrm>
              <a:off x="70660" y="2063833"/>
              <a:ext cx="1102852" cy="63290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1400" b="1" dirty="0">
                  <a:latin typeface="+mj-lt"/>
                </a:rPr>
                <a:t>Intrinsic/</a:t>
              </a:r>
            </a:p>
            <a:p>
              <a:pPr algn="ctr" eaLnBrk="1" hangingPunct="1">
                <a:defRPr/>
              </a:pPr>
              <a:r>
                <a:rPr lang="en-US" sz="1400" b="1" dirty="0">
                  <a:latin typeface="+mj-lt"/>
                </a:rPr>
                <a:t>Extrinsic Motivation</a:t>
              </a:r>
            </a:p>
          </p:txBody>
        </p:sp>
        <p:cxnSp>
          <p:nvCxnSpPr>
            <p:cNvPr id="28" name="Straight Arrow Connector 27"/>
            <p:cNvCxnSpPr>
              <a:stCxn id="23" idx="0"/>
              <a:endCxn id="26" idx="2"/>
            </p:cNvCxnSpPr>
            <p:nvPr/>
          </p:nvCxnSpPr>
          <p:spPr>
            <a:xfrm flipH="1" flipV="1">
              <a:off x="2132852" y="855034"/>
              <a:ext cx="9359" cy="127895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3" idx="1"/>
              <a:endCxn id="27" idx="3"/>
            </p:cNvCxnSpPr>
            <p:nvPr/>
          </p:nvCxnSpPr>
          <p:spPr>
            <a:xfrm flipH="1" flipV="1">
              <a:off x="1173512" y="2379553"/>
              <a:ext cx="321340" cy="4092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3" idx="0"/>
              <a:endCxn id="24" idx="2"/>
            </p:cNvCxnSpPr>
            <p:nvPr/>
          </p:nvCxnSpPr>
          <p:spPr>
            <a:xfrm flipV="1">
              <a:off x="2142211" y="1492321"/>
              <a:ext cx="1183967" cy="641671"/>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33" idx="0"/>
              <a:endCxn id="25" idx="2"/>
            </p:cNvCxnSpPr>
            <p:nvPr/>
          </p:nvCxnSpPr>
          <p:spPr>
            <a:xfrm flipH="1" flipV="1">
              <a:off x="719580" y="831648"/>
              <a:ext cx="15599" cy="23386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3" idx="0"/>
              <a:endCxn id="33" idx="3"/>
            </p:cNvCxnSpPr>
            <p:nvPr/>
          </p:nvCxnSpPr>
          <p:spPr>
            <a:xfrm flipH="1" flipV="1">
              <a:off x="1251507" y="1360771"/>
              <a:ext cx="890704" cy="773222"/>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218851" y="1065515"/>
              <a:ext cx="1032656" cy="590514"/>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latin typeface="+mj-lt"/>
                </a:rPr>
                <a:t>Human</a:t>
              </a:r>
              <a:r>
                <a:rPr lang="en-US" dirty="0">
                  <a:latin typeface="+mj-lt"/>
                </a:rPr>
                <a:t> </a:t>
              </a:r>
              <a:r>
                <a:rPr lang="en-US" b="1" dirty="0">
                  <a:latin typeface="+mj-lt"/>
                </a:rPr>
                <a:t>Drives</a:t>
              </a:r>
            </a:p>
          </p:txBody>
        </p:sp>
        <p:sp>
          <p:nvSpPr>
            <p:cNvPr id="34" name="Rounded Rectangle 33"/>
            <p:cNvSpPr/>
            <p:nvPr/>
          </p:nvSpPr>
          <p:spPr>
            <a:xfrm>
              <a:off x="3981338" y="3931844"/>
              <a:ext cx="1371154" cy="457502"/>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en-US" b="1" dirty="0">
                  <a:latin typeface="+mj-lt"/>
                </a:rPr>
                <a:t>Theories</a:t>
              </a:r>
              <a:r>
                <a:rPr lang="en-US" dirty="0">
                  <a:latin typeface="+mj-lt"/>
                </a:rPr>
                <a:t> </a:t>
              </a:r>
              <a:r>
                <a:rPr lang="en-US" b="1" dirty="0">
                  <a:latin typeface="+mj-lt"/>
                </a:rPr>
                <a:t>of</a:t>
              </a:r>
              <a:r>
                <a:rPr lang="en-US" dirty="0">
                  <a:latin typeface="+mj-lt"/>
                </a:rPr>
                <a:t> </a:t>
              </a:r>
              <a:r>
                <a:rPr lang="en-US" b="1" dirty="0">
                  <a:latin typeface="+mj-lt"/>
                </a:rPr>
                <a:t>Emotion</a:t>
              </a:r>
            </a:p>
          </p:txBody>
        </p:sp>
        <p:cxnSp>
          <p:nvCxnSpPr>
            <p:cNvPr id="35" name="Straight Arrow Connector 34"/>
            <p:cNvCxnSpPr>
              <a:stCxn id="12" idx="4"/>
              <a:endCxn id="34" idx="0"/>
            </p:cNvCxnSpPr>
            <p:nvPr/>
          </p:nvCxnSpPr>
          <p:spPr>
            <a:xfrm flipH="1">
              <a:off x="4667695" y="2951065"/>
              <a:ext cx="3120" cy="98077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619746" y="4675833"/>
              <a:ext cx="1662857" cy="39903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a:latin typeface="+mj-lt"/>
                </a:rPr>
                <a:t>James-Lange </a:t>
              </a:r>
            </a:p>
          </p:txBody>
        </p:sp>
        <p:sp>
          <p:nvSpPr>
            <p:cNvPr id="37" name="Rounded Rectangle 36"/>
            <p:cNvSpPr/>
            <p:nvPr/>
          </p:nvSpPr>
          <p:spPr>
            <a:xfrm>
              <a:off x="5764307" y="4860003"/>
              <a:ext cx="1372715" cy="60951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a:latin typeface="+mj-lt"/>
                </a:rPr>
                <a:t>Cognitive</a:t>
              </a:r>
              <a:r>
                <a:rPr lang="en-US" dirty="0">
                  <a:latin typeface="+mj-lt"/>
                </a:rPr>
                <a:t> </a:t>
              </a:r>
              <a:r>
                <a:rPr lang="en-US" b="1" dirty="0">
                  <a:latin typeface="+mj-lt"/>
                </a:rPr>
                <a:t>Appraisal</a:t>
              </a:r>
              <a:r>
                <a:rPr lang="en-US" dirty="0">
                  <a:latin typeface="+mj-lt"/>
                </a:rPr>
                <a:t> </a:t>
              </a:r>
            </a:p>
          </p:txBody>
        </p:sp>
        <p:sp>
          <p:nvSpPr>
            <p:cNvPr id="38" name="Rounded Rectangle 37"/>
            <p:cNvSpPr/>
            <p:nvPr/>
          </p:nvSpPr>
          <p:spPr>
            <a:xfrm>
              <a:off x="4010975" y="5472441"/>
              <a:ext cx="1358676" cy="602207"/>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err="1">
                  <a:latin typeface="+mj-lt"/>
                </a:rPr>
                <a:t>Schachter</a:t>
              </a:r>
              <a:r>
                <a:rPr lang="en-US" dirty="0">
                  <a:latin typeface="+mj-lt"/>
                </a:rPr>
                <a:t> </a:t>
              </a:r>
              <a:r>
                <a:rPr lang="en-US" b="1" dirty="0">
                  <a:latin typeface="+mj-lt"/>
                </a:rPr>
                <a:t>two-factor</a:t>
              </a:r>
            </a:p>
          </p:txBody>
        </p:sp>
        <p:sp>
          <p:nvSpPr>
            <p:cNvPr id="39" name="Rounded Rectangle 38"/>
            <p:cNvSpPr/>
            <p:nvPr/>
          </p:nvSpPr>
          <p:spPr>
            <a:xfrm>
              <a:off x="1536969" y="5430053"/>
              <a:ext cx="1491267" cy="533508"/>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a:latin typeface="+mj-lt"/>
                </a:rPr>
                <a:t>Cannon-Bard</a:t>
              </a:r>
              <a:r>
                <a:rPr lang="en-US" dirty="0">
                  <a:latin typeface="+mj-lt"/>
                </a:rPr>
                <a:t> </a:t>
              </a:r>
            </a:p>
          </p:txBody>
        </p:sp>
        <p:sp>
          <p:nvSpPr>
            <p:cNvPr id="40" name="Rounded Rectangle 39"/>
            <p:cNvSpPr/>
            <p:nvPr/>
          </p:nvSpPr>
          <p:spPr>
            <a:xfrm>
              <a:off x="6723647" y="3933306"/>
              <a:ext cx="1449150" cy="49550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a:latin typeface="+mj-lt"/>
                </a:rPr>
                <a:t>Opponent Process</a:t>
              </a:r>
            </a:p>
          </p:txBody>
        </p:sp>
        <p:cxnSp>
          <p:nvCxnSpPr>
            <p:cNvPr id="41" name="Straight Arrow Connector 40"/>
            <p:cNvCxnSpPr>
              <a:stCxn id="34" idx="2"/>
              <a:endCxn id="36" idx="0"/>
            </p:cNvCxnSpPr>
            <p:nvPr/>
          </p:nvCxnSpPr>
          <p:spPr>
            <a:xfrm flipH="1">
              <a:off x="1451175" y="4389346"/>
              <a:ext cx="3216520" cy="28648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4" idx="2"/>
              <a:endCxn id="37" idx="0"/>
            </p:cNvCxnSpPr>
            <p:nvPr/>
          </p:nvCxnSpPr>
          <p:spPr>
            <a:xfrm>
              <a:off x="4667695" y="4389346"/>
              <a:ext cx="1782969" cy="47065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4" idx="2"/>
              <a:endCxn id="38" idx="0"/>
            </p:cNvCxnSpPr>
            <p:nvPr/>
          </p:nvCxnSpPr>
          <p:spPr>
            <a:xfrm>
              <a:off x="4667695" y="4389346"/>
              <a:ext cx="23398" cy="108309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4" idx="2"/>
              <a:endCxn id="39" idx="0"/>
            </p:cNvCxnSpPr>
            <p:nvPr/>
          </p:nvCxnSpPr>
          <p:spPr>
            <a:xfrm flipH="1">
              <a:off x="2282603" y="4389346"/>
              <a:ext cx="2385092" cy="104070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34" idx="3"/>
              <a:endCxn id="40" idx="1"/>
            </p:cNvCxnSpPr>
            <p:nvPr/>
          </p:nvCxnSpPr>
          <p:spPr>
            <a:xfrm>
              <a:off x="5352492" y="4159864"/>
              <a:ext cx="1371155" cy="2046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13" idx="0"/>
              <a:endCxn id="15" idx="2"/>
            </p:cNvCxnSpPr>
            <p:nvPr/>
          </p:nvCxnSpPr>
          <p:spPr>
            <a:xfrm flipH="1" flipV="1">
              <a:off x="6466263" y="1699878"/>
              <a:ext cx="1009258" cy="47211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3" idx="2"/>
              <a:endCxn id="18" idx="0"/>
            </p:cNvCxnSpPr>
            <p:nvPr/>
          </p:nvCxnSpPr>
          <p:spPr>
            <a:xfrm flipH="1">
              <a:off x="6742366" y="2705505"/>
              <a:ext cx="733154" cy="378571"/>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grpSp>
      <p:cxnSp>
        <p:nvCxnSpPr>
          <p:cNvPr id="136" name="Straight Arrow Connector 135"/>
          <p:cNvCxnSpPr>
            <a:stCxn id="12" idx="2"/>
            <a:endCxn id="23" idx="3"/>
          </p:cNvCxnSpPr>
          <p:nvPr/>
        </p:nvCxnSpPr>
        <p:spPr bwMode="auto">
          <a:xfrm flipH="1" flipV="1">
            <a:off x="2795588" y="2595563"/>
            <a:ext cx="1138237" cy="4127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a:stCxn id="23" idx="2"/>
            <a:endCxn id="170" idx="0"/>
          </p:cNvCxnSpPr>
          <p:nvPr/>
        </p:nvCxnSpPr>
        <p:spPr bwMode="auto">
          <a:xfrm>
            <a:off x="2136775" y="2906713"/>
            <a:ext cx="11113" cy="46513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70" name="Rounded Rectangle 169"/>
          <p:cNvSpPr/>
          <p:nvPr/>
        </p:nvSpPr>
        <p:spPr bwMode="auto">
          <a:xfrm>
            <a:off x="1066800" y="3371850"/>
            <a:ext cx="2162175" cy="59372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1400" b="1" dirty="0">
                <a:latin typeface="+mj-lt"/>
              </a:rPr>
              <a:t>Explain complex motives</a:t>
            </a:r>
            <a:r>
              <a:rPr lang="en-US" b="1" dirty="0">
                <a:latin typeface="+mj-lt"/>
              </a:rPr>
              <a:t> </a:t>
            </a:r>
            <a:r>
              <a:rPr lang="en-US" sz="1200" b="1" dirty="0">
                <a:latin typeface="+mj-lt"/>
              </a:rPr>
              <a:t>(eating, aggression, achievement and sex)</a:t>
            </a:r>
            <a:endParaRPr lang="en-US" b="1" dirty="0">
              <a:latin typeface="+mj-lt"/>
            </a:endParaRPr>
          </a:p>
        </p:txBody>
      </p:sp>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1202">
            <a:off x="5252966" y="450454"/>
            <a:ext cx="963825" cy="986441"/>
          </a:xfrm>
          <a:prstGeom prst="ellipse">
            <a:avLst/>
          </a:prstGeom>
        </p:spPr>
      </p:pic>
      <p:sp>
        <p:nvSpPr>
          <p:cNvPr id="51" name="AutoShape 55"/>
          <p:cNvSpPr>
            <a:spLocks noChangeArrowheads="1"/>
          </p:cNvSpPr>
          <p:nvPr/>
        </p:nvSpPr>
        <p:spPr bwMode="auto">
          <a:xfrm>
            <a:off x="4343400" y="0"/>
            <a:ext cx="990600" cy="609600"/>
          </a:xfrm>
          <a:prstGeom prst="wedgeRoundRectCallout">
            <a:avLst>
              <a:gd name="adj1" fmla="val 49869"/>
              <a:gd name="adj2" fmla="val 93654"/>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Franklin Gothic Medium" panose="020B0603020102020204" pitchFamily="34" charset="0"/>
              </a:rPr>
              <a:t>We are here</a:t>
            </a:r>
          </a:p>
        </p:txBody>
      </p:sp>
    </p:spTree>
    <p:extLst>
      <p:ext uri="{BB962C8B-B14F-4D97-AF65-F5344CB8AC3E}">
        <p14:creationId xmlns:p14="http://schemas.microsoft.com/office/powerpoint/2010/main" val="20197445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6477000" y="2819400"/>
            <a:ext cx="2209800" cy="457200"/>
          </a:xfrm>
          <a:prstGeom prst="rect">
            <a:avLst/>
          </a:prstGeom>
          <a:noFill/>
          <a:ln w="9525">
            <a:noFill/>
            <a:miter lim="800000"/>
            <a:headEnd/>
            <a:tailEnd/>
          </a:ln>
          <a:effectLst/>
        </p:spPr>
        <p:txBody>
          <a:bodyPr>
            <a:spAutoFit/>
          </a:bodyPr>
          <a:lstStyle/>
          <a:p>
            <a:pPr algn="ctr"/>
            <a:endParaRPr lang="en-US" altLang="en-US" sz="2400">
              <a:latin typeface="+mn-lt"/>
            </a:endParaRPr>
          </a:p>
        </p:txBody>
      </p:sp>
      <p:sp>
        <p:nvSpPr>
          <p:cNvPr id="65539" name="Rectangle 3"/>
          <p:cNvSpPr>
            <a:spLocks noGrp="1" noChangeArrowheads="1"/>
          </p:cNvSpPr>
          <p:nvPr>
            <p:ph type="title"/>
          </p:nvPr>
        </p:nvSpPr>
        <p:spPr>
          <a:xfrm>
            <a:off x="457200" y="273050"/>
            <a:ext cx="6967537" cy="1146175"/>
          </a:xfrm>
        </p:spPr>
        <p:txBody>
          <a:bodyPr>
            <a:normAutofit/>
          </a:bodyPr>
          <a:lstStyle/>
          <a:p>
            <a:r>
              <a:rPr lang="en-US" altLang="en-US" dirty="0" smtClean="0">
                <a:latin typeface="+mn-lt"/>
              </a:rPr>
              <a:t>HEALTH PSYCHOLOGY</a:t>
            </a:r>
          </a:p>
        </p:txBody>
      </p:sp>
      <p:sp>
        <p:nvSpPr>
          <p:cNvPr id="65540" name="Rectangle 4"/>
          <p:cNvSpPr>
            <a:spLocks noChangeArrowheads="1"/>
          </p:cNvSpPr>
          <p:nvPr/>
        </p:nvSpPr>
        <p:spPr bwMode="auto">
          <a:xfrm>
            <a:off x="304800" y="1447800"/>
            <a:ext cx="8353425" cy="1676400"/>
          </a:xfrm>
          <a:prstGeom prst="rect">
            <a:avLst/>
          </a:prstGeom>
          <a:noFill/>
          <a:ln w="9525">
            <a:noFill/>
            <a:miter lim="800000"/>
            <a:headEnd/>
            <a:tailEnd/>
          </a:ln>
          <a:effectLst/>
        </p:spPr>
        <p:txBody>
          <a:bodyPr/>
          <a:lstStyle/>
          <a:p>
            <a:pPr algn="ctr">
              <a:spcBef>
                <a:spcPct val="20000"/>
              </a:spcBef>
            </a:pPr>
            <a:r>
              <a:rPr lang="en-US" altLang="en-US" sz="2800" dirty="0">
                <a:solidFill>
                  <a:srgbClr val="0000FF"/>
                </a:solidFill>
                <a:latin typeface="+mn-lt"/>
              </a:rPr>
              <a:t>Health psychology</a:t>
            </a:r>
            <a:r>
              <a:rPr lang="en-US" altLang="en-US" sz="2800" dirty="0">
                <a:latin typeface="+mn-lt"/>
              </a:rPr>
              <a:t> is a field of psychology that contributes to behavioral medicine. The field studies stress-related aspects of disease and asks the following questions:</a:t>
            </a:r>
          </a:p>
        </p:txBody>
      </p:sp>
      <p:sp>
        <p:nvSpPr>
          <p:cNvPr id="65541" name="Rectangle 5"/>
          <p:cNvSpPr>
            <a:spLocks noChangeArrowheads="1"/>
          </p:cNvSpPr>
          <p:nvPr/>
        </p:nvSpPr>
        <p:spPr bwMode="auto">
          <a:xfrm>
            <a:off x="838200" y="3276600"/>
            <a:ext cx="7419975" cy="2529923"/>
          </a:xfrm>
          <a:prstGeom prst="rect">
            <a:avLst/>
          </a:prstGeom>
          <a:noFill/>
          <a:ln w="9525">
            <a:noFill/>
            <a:miter lim="800000"/>
            <a:headEnd/>
            <a:tailEnd/>
          </a:ln>
          <a:effectLst/>
        </p:spPr>
        <p:txBody>
          <a:bodyPr wrap="square">
            <a:spAutoFit/>
          </a:bodyPr>
          <a:lstStyle/>
          <a:p>
            <a:pPr marL="457200" indent="-457200">
              <a:spcBef>
                <a:spcPct val="20000"/>
              </a:spcBef>
              <a:buFontTx/>
              <a:buAutoNum type="arabicPeriod"/>
            </a:pPr>
            <a:r>
              <a:rPr lang="en-US" altLang="en-US" sz="2400" dirty="0">
                <a:latin typeface="+mn-lt"/>
              </a:rPr>
              <a:t>How do emotions and personality factors influence the risk of disease?</a:t>
            </a:r>
          </a:p>
          <a:p>
            <a:pPr marL="457200" indent="-457200">
              <a:spcBef>
                <a:spcPct val="20000"/>
              </a:spcBef>
              <a:buFontTx/>
              <a:buAutoNum type="arabicPeriod"/>
            </a:pPr>
            <a:r>
              <a:rPr lang="en-US" altLang="en-US" sz="2400" dirty="0">
                <a:latin typeface="+mn-lt"/>
              </a:rPr>
              <a:t>What attitudes and behaviors prevent illness and promote health and well-being?</a:t>
            </a:r>
          </a:p>
          <a:p>
            <a:pPr marL="457200" indent="-457200">
              <a:spcBef>
                <a:spcPct val="20000"/>
              </a:spcBef>
              <a:buFontTx/>
              <a:buAutoNum type="arabicPeriod"/>
            </a:pPr>
            <a:r>
              <a:rPr lang="en-US" altLang="en-US" sz="2400" dirty="0">
                <a:latin typeface="+mn-lt"/>
              </a:rPr>
              <a:t>How do our perceptions determine stress?</a:t>
            </a:r>
          </a:p>
          <a:p>
            <a:pPr marL="457200" indent="-457200">
              <a:spcBef>
                <a:spcPct val="20000"/>
              </a:spcBef>
              <a:buFontTx/>
              <a:buAutoNum type="arabicPeriod"/>
            </a:pPr>
            <a:r>
              <a:rPr lang="en-US" altLang="en-US" sz="2400" dirty="0">
                <a:latin typeface="+mn-lt"/>
              </a:rPr>
              <a:t>How can we reduce or control stress?</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0" y="274638"/>
            <a:ext cx="9144000" cy="1143000"/>
          </a:xfrm>
        </p:spPr>
        <p:txBody>
          <a:bodyPr>
            <a:normAutofit/>
          </a:bodyPr>
          <a:lstStyle/>
          <a:p>
            <a:pPr eaLnBrk="1" hangingPunct="1"/>
            <a:r>
              <a:rPr lang="en-US" dirty="0" smtClean="0">
                <a:cs typeface="Arial" charset="0"/>
              </a:rPr>
              <a:t>INTRODUCTION</a:t>
            </a:r>
            <a:endParaRPr lang="en-US" sz="4000" i="1" dirty="0" smtClean="0">
              <a:cs typeface="Arial" charset="0"/>
            </a:endParaRPr>
          </a:p>
        </p:txBody>
      </p:sp>
      <p:sp>
        <p:nvSpPr>
          <p:cNvPr id="57347" name="Content Placeholder 2"/>
          <p:cNvSpPr>
            <a:spLocks noGrp="1"/>
          </p:cNvSpPr>
          <p:nvPr>
            <p:ph idx="1"/>
          </p:nvPr>
        </p:nvSpPr>
        <p:spPr/>
        <p:txBody>
          <a:bodyPr/>
          <a:lstStyle/>
          <a:p>
            <a:pPr eaLnBrk="1" hangingPunct="1"/>
            <a:r>
              <a:rPr lang="en-US" sz="4000" smtClean="0">
                <a:latin typeface="+mj-lt"/>
                <a:cs typeface="Arial" charset="0"/>
                <a:hlinkClick r:id="" action="ppaction://noaction"/>
              </a:rPr>
              <a:t>Health psychology</a:t>
            </a:r>
            <a:endParaRPr lang="en-US" sz="4000" smtClean="0">
              <a:latin typeface="+mj-lt"/>
              <a:cs typeface="Arial" charset="0"/>
            </a:endParaRPr>
          </a:p>
          <a:p>
            <a:pPr eaLnBrk="1" hangingPunct="1"/>
            <a:r>
              <a:rPr lang="en-US" sz="4000" smtClean="0">
                <a:latin typeface="+mj-lt"/>
                <a:cs typeface="Arial" charset="0"/>
                <a:hlinkClick r:id="" action="ppaction://noaction"/>
              </a:rPr>
              <a:t>Behavioral medicine</a:t>
            </a:r>
            <a:endParaRPr lang="en-US" smtClean="0">
              <a:latin typeface="+mj-lt"/>
              <a:cs typeface="Arial" charset="0"/>
            </a:endParaRPr>
          </a:p>
        </p:txBody>
      </p:sp>
      <p:pic>
        <p:nvPicPr>
          <p:cNvPr id="57348" name="Picture 3" descr="MyAP1e_8bUN16.jpg"/>
          <p:cNvPicPr>
            <a:picLocks noChangeAspect="1"/>
          </p:cNvPicPr>
          <p:nvPr/>
        </p:nvPicPr>
        <p:blipFill>
          <a:blip r:embed="rId3" cstate="print"/>
          <a:srcRect/>
          <a:stretch>
            <a:fillRect/>
          </a:stretch>
        </p:blipFill>
        <p:spPr bwMode="auto">
          <a:xfrm>
            <a:off x="2209800" y="3109913"/>
            <a:ext cx="4794250" cy="3595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0" y="274638"/>
            <a:ext cx="9144000" cy="1143000"/>
          </a:xfrm>
        </p:spPr>
        <p:txBody>
          <a:bodyPr>
            <a:normAutofit/>
          </a:bodyPr>
          <a:lstStyle/>
          <a:p>
            <a:pPr eaLnBrk="1" hangingPunct="1"/>
            <a:r>
              <a:rPr lang="en-US" dirty="0" smtClean="0">
                <a:cs typeface="Arial" charset="0"/>
              </a:rPr>
              <a:t>STRESS AND ILLNESS</a:t>
            </a:r>
            <a:endParaRPr lang="en-US" sz="4000" i="1" dirty="0" smtClean="0">
              <a:cs typeface="Arial" charset="0"/>
            </a:endParaRPr>
          </a:p>
        </p:txBody>
      </p:sp>
      <p:sp>
        <p:nvSpPr>
          <p:cNvPr id="58371" name="Content Placeholder 2"/>
          <p:cNvSpPr>
            <a:spLocks noGrp="1"/>
          </p:cNvSpPr>
          <p:nvPr>
            <p:ph idx="1"/>
          </p:nvPr>
        </p:nvSpPr>
        <p:spPr/>
        <p:txBody>
          <a:bodyPr/>
          <a:lstStyle/>
          <a:p>
            <a:pPr eaLnBrk="1" hangingPunct="1"/>
            <a:r>
              <a:rPr lang="en-US" sz="4000" smtClean="0">
                <a:latin typeface="+mj-lt"/>
                <a:cs typeface="Arial" charset="0"/>
                <a:hlinkClick r:id="" action="ppaction://noaction"/>
              </a:rPr>
              <a:t>Stress</a:t>
            </a:r>
            <a:endParaRPr lang="en-US" sz="4000" smtClean="0">
              <a:latin typeface="+mj-lt"/>
              <a:cs typeface="Arial" charset="0"/>
            </a:endParaRPr>
          </a:p>
          <a:p>
            <a:pPr lvl="1" eaLnBrk="1" hangingPunct="1"/>
            <a:r>
              <a:rPr lang="en-US" sz="3600" smtClean="0">
                <a:latin typeface="+mj-lt"/>
                <a:cs typeface="Arial" charset="0"/>
              </a:rPr>
              <a:t>Stress appraisal</a:t>
            </a:r>
            <a:endParaRPr lang="en-US" smtClean="0">
              <a:latin typeface="+mj-lt"/>
              <a:cs typeface="Arial" charset="0"/>
            </a:endParaRPr>
          </a:p>
        </p:txBody>
      </p:sp>
      <p:pic>
        <p:nvPicPr>
          <p:cNvPr id="58372" name="Picture 3" descr="MyAP1e_fig_8b_22b.jpg"/>
          <p:cNvPicPr>
            <a:picLocks noChangeAspect="1"/>
          </p:cNvPicPr>
          <p:nvPr/>
        </p:nvPicPr>
        <p:blipFill>
          <a:blip r:embed="rId3" cstate="print"/>
          <a:srcRect/>
          <a:stretch>
            <a:fillRect/>
          </a:stretch>
        </p:blipFill>
        <p:spPr bwMode="auto">
          <a:xfrm>
            <a:off x="1905000" y="3073400"/>
            <a:ext cx="5334000" cy="355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dirty="0" smtClean="0"/>
              <a:t>STRESS </a:t>
            </a:r>
          </a:p>
        </p:txBody>
      </p:sp>
      <p:sp>
        <p:nvSpPr>
          <p:cNvPr id="11267" name="Rectangle 3"/>
          <p:cNvSpPr>
            <a:spLocks noGrp="1" noChangeArrowheads="1"/>
          </p:cNvSpPr>
          <p:nvPr>
            <p:ph type="body" idx="1"/>
          </p:nvPr>
        </p:nvSpPr>
        <p:spPr/>
        <p:txBody>
          <a:bodyPr/>
          <a:lstStyle/>
          <a:p>
            <a:pPr eaLnBrk="1" hangingPunct="1"/>
            <a:r>
              <a:rPr lang="en-US" altLang="en-US" smtClean="0"/>
              <a:t>A state of psychological tension or strain</a:t>
            </a:r>
          </a:p>
          <a:p>
            <a:pPr eaLnBrk="1" hangingPunct="1"/>
            <a:r>
              <a:rPr lang="en-US" altLang="en-US" smtClean="0"/>
              <a:t>A reaction to a stimulus that disturbs our physical or mental equilibrium. </a:t>
            </a:r>
          </a:p>
          <a:p>
            <a:pPr eaLnBrk="1" hangingPunct="1"/>
            <a:r>
              <a:rPr lang="en-US" altLang="en-US" smtClean="0"/>
              <a:t>A stressful event can trigger the “fight-or-flight” response, causing hormones such as </a:t>
            </a:r>
            <a:r>
              <a:rPr lang="en-US" altLang="en-US" u="sng" smtClean="0">
                <a:hlinkClick r:id="rId2"/>
              </a:rPr>
              <a:t>adrenaline</a:t>
            </a:r>
            <a:r>
              <a:rPr lang="en-US" altLang="en-US" smtClean="0"/>
              <a:t> and cortisol to surge through the body. </a:t>
            </a:r>
          </a:p>
          <a:p>
            <a:pPr eaLnBrk="1" hangingPunct="1"/>
            <a:endParaRPr lang="en-US" altLang="en-US"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dirty="0" smtClean="0">
                <a:latin typeface="+mn-lt"/>
              </a:rPr>
              <a:t>THEORIES</a:t>
            </a:r>
          </a:p>
        </p:txBody>
      </p:sp>
      <p:sp>
        <p:nvSpPr>
          <p:cNvPr id="21507" name="Rectangle 3"/>
          <p:cNvSpPr>
            <a:spLocks noGrp="1" noChangeArrowheads="1"/>
          </p:cNvSpPr>
          <p:nvPr>
            <p:ph type="body" idx="1"/>
          </p:nvPr>
        </p:nvSpPr>
        <p:spPr/>
        <p:txBody>
          <a:bodyPr>
            <a:normAutofit/>
          </a:bodyPr>
          <a:lstStyle/>
          <a:p>
            <a:pPr marL="609600" indent="-609600">
              <a:buFontTx/>
              <a:buAutoNum type="arabicPeriod"/>
            </a:pPr>
            <a:r>
              <a:rPr lang="en-US" altLang="en-US" sz="4000" dirty="0" smtClean="0"/>
              <a:t>James-Lange Theory</a:t>
            </a:r>
          </a:p>
          <a:p>
            <a:pPr marL="609600" indent="-609600">
              <a:buFontTx/>
              <a:buAutoNum type="arabicPeriod"/>
            </a:pPr>
            <a:r>
              <a:rPr lang="en-US" altLang="en-US" sz="4000" dirty="0" smtClean="0"/>
              <a:t>Cannon-Bard Theory</a:t>
            </a:r>
          </a:p>
          <a:p>
            <a:pPr marL="609600" indent="-609600">
              <a:buFontTx/>
              <a:buAutoNum type="arabicPeriod"/>
            </a:pPr>
            <a:r>
              <a:rPr lang="en-US" altLang="en-US" sz="4000" dirty="0" err="1" smtClean="0"/>
              <a:t>Schachter</a:t>
            </a:r>
            <a:r>
              <a:rPr lang="en-US" altLang="en-US" sz="4000" dirty="0" smtClean="0"/>
              <a:t>-Singer Theory</a:t>
            </a:r>
          </a:p>
          <a:p>
            <a:pPr marL="609600" indent="-609600">
              <a:buFontTx/>
              <a:buAutoNum type="arabicPeriod"/>
            </a:pPr>
            <a:r>
              <a:rPr lang="en-US" altLang="en-US" sz="4000" dirty="0" smtClean="0"/>
              <a:t>Opponent Process Theory</a:t>
            </a:r>
          </a:p>
          <a:p>
            <a:pPr marL="609600" indent="-609600">
              <a:buFontTx/>
              <a:buAutoNum type="arabicPeriod"/>
            </a:pPr>
            <a:r>
              <a:rPr lang="en-US" altLang="en-US" sz="4000" dirty="0" smtClean="0"/>
              <a:t>Cognitive-Appraisal Theory</a:t>
            </a:r>
          </a:p>
          <a:p>
            <a:pPr marL="609600" indent="-609600"/>
            <a:endParaRPr lang="en-US" altLang="en-US" sz="4000" dirty="0"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rmAutofit fontScale="90000"/>
          </a:bodyPr>
          <a:lstStyle/>
          <a:p>
            <a:r>
              <a:rPr lang="en-US" altLang="en-US" dirty="0" smtClean="0"/>
              <a:t>TYPES OF STRESS – ACUTE STRESS</a:t>
            </a:r>
          </a:p>
        </p:txBody>
      </p:sp>
      <p:sp>
        <p:nvSpPr>
          <p:cNvPr id="3" name="Content Placeholder 2"/>
          <p:cNvSpPr>
            <a:spLocks noGrp="1"/>
          </p:cNvSpPr>
          <p:nvPr>
            <p:ph idx="1"/>
          </p:nvPr>
        </p:nvSpPr>
        <p:spPr/>
        <p:txBody>
          <a:bodyPr/>
          <a:lstStyle/>
          <a:p>
            <a:pPr>
              <a:defRPr/>
            </a:pPr>
            <a:r>
              <a:rPr lang="en-US" sz="2800" dirty="0"/>
              <a:t>Stress resulting from specific events or situations that involve novelty, unpredictability, or a threat to you physically.</a:t>
            </a:r>
          </a:p>
          <a:p>
            <a:pPr>
              <a:defRPr/>
            </a:pPr>
            <a:r>
              <a:rPr lang="en-US" sz="2800" dirty="0"/>
              <a:t>Fires the SNS</a:t>
            </a:r>
          </a:p>
          <a:p>
            <a:pPr>
              <a:defRPr/>
            </a:pPr>
            <a:r>
              <a:rPr lang="en-US" sz="2800" dirty="0"/>
              <a:t>Helps you deal with danger.</a:t>
            </a:r>
          </a:p>
          <a:p>
            <a:pPr>
              <a:defRPr/>
            </a:pPr>
            <a:endParaRPr lang="en-US" sz="2800" dirty="0"/>
          </a:p>
          <a:p>
            <a:pPr>
              <a:defRPr/>
            </a:pPr>
            <a:r>
              <a:rPr lang="en-US" sz="2800" dirty="0"/>
              <a:t>Examples – almost getting into a car accident, giving a public speech, playing a </a:t>
            </a:r>
            <a:r>
              <a:rPr lang="en-US" sz="2800" dirty="0" smtClean="0"/>
              <a:t>sport, </a:t>
            </a:r>
            <a:r>
              <a:rPr lang="en-US" sz="2800" dirty="0"/>
              <a:t>running from a </a:t>
            </a:r>
            <a:r>
              <a:rPr lang="en-US" sz="2800" dirty="0" smtClean="0"/>
              <a:t>zombie, etc.</a:t>
            </a:r>
            <a:endParaRPr lang="en-US" sz="2800" dirty="0"/>
          </a:p>
          <a:p>
            <a:pPr marL="0" indent="0">
              <a:buFontTx/>
              <a:buNone/>
              <a:defRPr/>
            </a:pPr>
            <a:endParaRPr lang="en-US" sz="28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155448"/>
            <a:ext cx="9144000" cy="1252728"/>
          </a:xfrm>
        </p:spPr>
        <p:txBody>
          <a:bodyPr>
            <a:normAutofit fontScale="90000"/>
          </a:bodyPr>
          <a:lstStyle/>
          <a:p>
            <a:r>
              <a:rPr lang="en-US" altLang="en-US" dirty="0" smtClean="0"/>
              <a:t>TYPES OF STRESS – CHRONIC STRESS</a:t>
            </a:r>
          </a:p>
        </p:txBody>
      </p:sp>
      <p:sp>
        <p:nvSpPr>
          <p:cNvPr id="13315" name="Content Placeholder 2"/>
          <p:cNvSpPr>
            <a:spLocks noGrp="1"/>
          </p:cNvSpPr>
          <p:nvPr>
            <p:ph idx="1"/>
          </p:nvPr>
        </p:nvSpPr>
        <p:spPr/>
        <p:txBody>
          <a:bodyPr/>
          <a:lstStyle/>
          <a:p>
            <a:r>
              <a:rPr lang="en-US" altLang="en-US" sz="2800" dirty="0" smtClean="0"/>
              <a:t>Response to emotional pressure suffered for a prolonged period </a:t>
            </a:r>
            <a:r>
              <a:rPr lang="en-US" altLang="en-US" sz="2800" i="1" dirty="0" smtClean="0"/>
              <a:t>over which an individual perceives he or she has no control</a:t>
            </a:r>
            <a:r>
              <a:rPr lang="en-US" altLang="en-US" sz="2800" dirty="0" smtClean="0"/>
              <a:t>. It involves an endocrine system response in which occurs a release of corticosteroids</a:t>
            </a:r>
            <a:r>
              <a:rPr lang="en-US" altLang="en-US" sz="2800" dirty="0" smtClean="0"/>
              <a:t>.</a:t>
            </a:r>
          </a:p>
          <a:p>
            <a:endParaRPr lang="en-US" altLang="en-US" sz="2800" dirty="0" smtClean="0"/>
          </a:p>
          <a:p>
            <a:r>
              <a:rPr lang="en-US" altLang="en-US" sz="2800" dirty="0" smtClean="0"/>
              <a:t>This has long term negative effects on your health.</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dirty="0" smtClean="0"/>
              <a:t>TEENS AND STRESS</a:t>
            </a:r>
          </a:p>
        </p:txBody>
      </p:sp>
      <p:sp>
        <p:nvSpPr>
          <p:cNvPr id="14339" name="Content Placeholder 2"/>
          <p:cNvSpPr>
            <a:spLocks noGrp="1"/>
          </p:cNvSpPr>
          <p:nvPr>
            <p:ph idx="1"/>
          </p:nvPr>
        </p:nvSpPr>
        <p:spPr/>
        <p:txBody>
          <a:bodyPr/>
          <a:lstStyle/>
          <a:p>
            <a:r>
              <a:rPr lang="en-US" altLang="en-US" smtClean="0"/>
              <a:t>Many American teens report experiencing stress at unhealthy levels, appear uncertain in their stress management techniques and experience symptoms of stress in numbers that mirror adults’ experiences.</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381000" y="0"/>
            <a:ext cx="4419600" cy="1295400"/>
          </a:xfrm>
        </p:spPr>
        <p:txBody>
          <a:bodyPr>
            <a:normAutofit fontScale="90000"/>
          </a:bodyPr>
          <a:lstStyle/>
          <a:p>
            <a:r>
              <a:rPr lang="en-US" altLang="en-US" dirty="0" smtClean="0"/>
              <a:t>TEEN STRESS</a:t>
            </a:r>
            <a:br>
              <a:rPr lang="en-US" altLang="en-US" dirty="0" smtClean="0"/>
            </a:br>
            <a:r>
              <a:rPr lang="en-US" altLang="en-US" dirty="0" smtClean="0"/>
              <a:t>REPORTING</a:t>
            </a:r>
          </a:p>
        </p:txBody>
      </p:sp>
      <p:pic>
        <p:nvPicPr>
          <p:cNvPr id="15363" name="Picture 2" descr="Teens report stress levels far higher than what they believe is healthy."/>
          <p:cNvPicPr>
            <a:picLocks noChangeAspect="1" noChangeArrowheads="1"/>
          </p:cNvPicPr>
          <p:nvPr/>
        </p:nvPicPr>
        <p:blipFill>
          <a:blip r:embed="rId2" cstate="print"/>
          <a:srcRect/>
          <a:stretch>
            <a:fillRect/>
          </a:stretch>
        </p:blipFill>
        <p:spPr bwMode="auto">
          <a:xfrm>
            <a:off x="4495800" y="0"/>
            <a:ext cx="3505200" cy="6872288"/>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dirty="0" smtClean="0"/>
              <a:t>GENDER DIFFERENCE?</a:t>
            </a:r>
          </a:p>
        </p:txBody>
      </p:sp>
      <p:pic>
        <p:nvPicPr>
          <p:cNvPr id="10243" name="Picture 2" descr="http://factsandtrends.net/files/2014/09/BoysGirlsStress.jpg"/>
          <p:cNvPicPr>
            <a:picLocks noChangeAspect="1" noChangeArrowheads="1"/>
          </p:cNvPicPr>
          <p:nvPr/>
        </p:nvPicPr>
        <p:blipFill>
          <a:blip r:embed="rId2" cstate="print"/>
          <a:srcRect/>
          <a:stretch>
            <a:fillRect/>
          </a:stretch>
        </p:blipFill>
        <p:spPr bwMode="auto">
          <a:xfrm>
            <a:off x="457200" y="1447800"/>
            <a:ext cx="8383745" cy="5410200"/>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RESPONSES TO STRESS</a:t>
            </a:r>
            <a:endParaRPr lang="en-US" dirty="0"/>
          </a:p>
        </p:txBody>
      </p:sp>
      <p:sp>
        <p:nvSpPr>
          <p:cNvPr id="3" name="Content Placeholder 2"/>
          <p:cNvSpPr>
            <a:spLocks noGrp="1"/>
          </p:cNvSpPr>
          <p:nvPr>
            <p:ph idx="1"/>
          </p:nvPr>
        </p:nvSpPr>
        <p:spPr/>
        <p:txBody>
          <a:bodyPr/>
          <a:lstStyle/>
          <a:p>
            <a:r>
              <a:rPr lang="en-US" dirty="0" smtClean="0"/>
              <a:t>Men and women respond differently</a:t>
            </a:r>
          </a:p>
          <a:p>
            <a:pPr lvl="1"/>
            <a:r>
              <a:rPr lang="en-US" dirty="0" smtClean="0"/>
              <a:t>Men – socially withdraw, turn to alcohol, become aggressive</a:t>
            </a:r>
          </a:p>
          <a:p>
            <a:pPr lvl="1"/>
            <a:r>
              <a:rPr lang="en-US" dirty="0" smtClean="0"/>
              <a:t>Women – nurturing, bonding together (</a:t>
            </a:r>
            <a:r>
              <a:rPr lang="en-US" i="1" dirty="0" err="1" smtClean="0"/>
              <a:t>oxytocin</a:t>
            </a:r>
            <a:r>
              <a:rPr lang="en-US" dirty="0" smtClean="0"/>
              <a:t>)</a:t>
            </a:r>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normAutofit fontScale="90000"/>
          </a:bodyPr>
          <a:lstStyle/>
          <a:p>
            <a:r>
              <a:rPr lang="en-US" altLang="en-US" dirty="0" smtClean="0"/>
              <a:t>STRESS – EVOLUTIONARY PERSPECTIVE</a:t>
            </a:r>
          </a:p>
        </p:txBody>
      </p:sp>
      <p:sp>
        <p:nvSpPr>
          <p:cNvPr id="26627" name="Content Placeholder 2"/>
          <p:cNvSpPr>
            <a:spLocks noGrp="1"/>
          </p:cNvSpPr>
          <p:nvPr>
            <p:ph idx="1"/>
          </p:nvPr>
        </p:nvSpPr>
        <p:spPr/>
        <p:txBody>
          <a:bodyPr/>
          <a:lstStyle/>
          <a:p>
            <a:r>
              <a:rPr lang="en-US" altLang="en-US" smtClean="0"/>
              <a:t>Stress gave/gives a survival advantage to dangerous situations. </a:t>
            </a:r>
          </a:p>
          <a:p>
            <a:r>
              <a:rPr lang="en-US" altLang="en-US" smtClean="0"/>
              <a:t>Stress, like fever and pain, is useful in certain situations. </a:t>
            </a:r>
          </a:p>
          <a:p>
            <a:endParaRPr lang="en-US" altLang="en-US" smtClean="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MyersPsy8e_fig"/>
          <p:cNvPicPr>
            <a:picLocks noChangeAspect="1" noChangeArrowheads="1"/>
          </p:cNvPicPr>
          <p:nvPr/>
        </p:nvPicPr>
        <p:blipFill>
          <a:blip r:embed="rId3" cstate="print"/>
          <a:srcRect r="65686"/>
          <a:stretch>
            <a:fillRect/>
          </a:stretch>
        </p:blipFill>
        <p:spPr>
          <a:xfrm>
            <a:off x="6477000" y="2438400"/>
            <a:ext cx="2667000" cy="4027487"/>
          </a:xfrm>
          <a:prstGeom prst="rect">
            <a:avLst/>
          </a:prstGeom>
          <a:noFill/>
        </p:spPr>
      </p:pic>
      <p:sp>
        <p:nvSpPr>
          <p:cNvPr id="27650" name="Rectangle 2"/>
          <p:cNvSpPr>
            <a:spLocks noGrp="1" noChangeArrowheads="1"/>
          </p:cNvSpPr>
          <p:nvPr>
            <p:ph type="title"/>
          </p:nvPr>
        </p:nvSpPr>
        <p:spPr>
          <a:xfrm>
            <a:off x="149225" y="152400"/>
            <a:ext cx="7546975" cy="1143000"/>
          </a:xfrm>
        </p:spPr>
        <p:txBody>
          <a:bodyPr>
            <a:normAutofit fontScale="90000"/>
          </a:bodyPr>
          <a:lstStyle/>
          <a:p>
            <a:r>
              <a:rPr lang="en-US" sz="4000" dirty="0" smtClean="0">
                <a:cs typeface="Arial" charset="0"/>
              </a:rPr>
              <a:t>STRESS AND ILLNESS:</a:t>
            </a:r>
            <a:br>
              <a:rPr lang="en-US" sz="4000" dirty="0" smtClean="0">
                <a:cs typeface="Arial" charset="0"/>
              </a:rPr>
            </a:br>
            <a:r>
              <a:rPr lang="en-US" sz="4000" i="1" dirty="0" smtClean="0">
                <a:cs typeface="Arial" charset="0"/>
              </a:rPr>
              <a:t>THE STRESS RESPONSE SYNDROME</a:t>
            </a:r>
            <a:endParaRPr lang="en-US" altLang="en-US" sz="4000" dirty="0" smtClean="0">
              <a:solidFill>
                <a:schemeClr val="tx1"/>
              </a:solidFill>
              <a:latin typeface="+mn-lt"/>
            </a:endParaRPr>
          </a:p>
        </p:txBody>
      </p:sp>
      <p:sp>
        <p:nvSpPr>
          <p:cNvPr id="27651" name="Text Box 3"/>
          <p:cNvSpPr txBox="1">
            <a:spLocks noChangeArrowheads="1"/>
          </p:cNvSpPr>
          <p:nvPr/>
        </p:nvSpPr>
        <p:spPr bwMode="auto">
          <a:xfrm>
            <a:off x="381000" y="1446213"/>
            <a:ext cx="8229600" cy="1384300"/>
          </a:xfrm>
          <a:prstGeom prst="rect">
            <a:avLst/>
          </a:prstGeom>
          <a:noFill/>
          <a:ln w="9525">
            <a:noFill/>
            <a:miter lim="800000"/>
            <a:headEnd/>
            <a:tailEnd/>
          </a:ln>
          <a:effectLst/>
        </p:spPr>
        <p:txBody>
          <a:bodyPr wrap="square">
            <a:spAutoFit/>
          </a:bodyPr>
          <a:lstStyle/>
          <a:p>
            <a:pPr algn="ctr" eaLnBrk="1" hangingPunct="1"/>
            <a:r>
              <a:rPr lang="en-US" altLang="en-US" sz="2800" dirty="0">
                <a:latin typeface="+mn-lt"/>
              </a:rPr>
              <a:t>According to </a:t>
            </a:r>
            <a:r>
              <a:rPr lang="en-US" altLang="en-US" sz="2800" dirty="0" err="1">
                <a:latin typeface="+mn-lt"/>
              </a:rPr>
              <a:t>Selye</a:t>
            </a:r>
            <a:r>
              <a:rPr lang="en-US" altLang="en-US" sz="2800" dirty="0">
                <a:latin typeface="+mn-lt"/>
              </a:rPr>
              <a:t>, a stress response to any kind of stimulation is similar. </a:t>
            </a:r>
            <a:endParaRPr lang="en-US" altLang="en-US" sz="2800" dirty="0" smtClean="0">
              <a:latin typeface="+mn-lt"/>
            </a:endParaRPr>
          </a:p>
          <a:p>
            <a:pPr algn="ctr" eaLnBrk="1" hangingPunct="1"/>
            <a:r>
              <a:rPr lang="en-US" altLang="en-US" sz="2800" dirty="0" smtClean="0">
                <a:latin typeface="+mn-lt"/>
              </a:rPr>
              <a:t>The </a:t>
            </a:r>
            <a:r>
              <a:rPr lang="en-US" altLang="en-US" sz="2800" dirty="0">
                <a:latin typeface="+mn-lt"/>
              </a:rPr>
              <a:t>stressed individual goes through three phases.</a:t>
            </a:r>
          </a:p>
        </p:txBody>
      </p:sp>
      <p:sp>
        <p:nvSpPr>
          <p:cNvPr id="7" name="Content Placeholder 2"/>
          <p:cNvSpPr>
            <a:spLocks noGrp="1"/>
          </p:cNvSpPr>
          <p:nvPr>
            <p:ph idx="1"/>
          </p:nvPr>
        </p:nvSpPr>
        <p:spPr>
          <a:xfrm>
            <a:off x="0" y="2971800"/>
            <a:ext cx="7010400" cy="3482609"/>
          </a:xfrm>
        </p:spPr>
        <p:txBody>
          <a:bodyPr/>
          <a:lstStyle/>
          <a:p>
            <a:pPr eaLnBrk="1" hangingPunct="1"/>
            <a:r>
              <a:rPr lang="en-US" sz="4000" dirty="0" err="1" smtClean="0">
                <a:latin typeface="+mj-lt"/>
                <a:cs typeface="Arial" charset="0"/>
              </a:rPr>
              <a:t>Selye’s</a:t>
            </a:r>
            <a:r>
              <a:rPr lang="en-US" sz="4000" dirty="0" smtClean="0">
                <a:latin typeface="+mj-lt"/>
                <a:cs typeface="Arial" charset="0"/>
              </a:rPr>
              <a:t> </a:t>
            </a:r>
            <a:r>
              <a:rPr lang="en-US" sz="4000" dirty="0" smtClean="0">
                <a:latin typeface="+mj-lt"/>
                <a:cs typeface="Arial" charset="0"/>
                <a:hlinkClick r:id="" action="ppaction://noaction"/>
              </a:rPr>
              <a:t>general adaptation syndrome (GAS)</a:t>
            </a:r>
            <a:endParaRPr lang="en-US" sz="4000" dirty="0" smtClean="0">
              <a:latin typeface="+mj-lt"/>
              <a:cs typeface="Arial" charset="0"/>
            </a:endParaRPr>
          </a:p>
          <a:p>
            <a:pPr lvl="1" eaLnBrk="1" hangingPunct="1"/>
            <a:r>
              <a:rPr lang="en-US" sz="3600" dirty="0" smtClean="0">
                <a:latin typeface="+mj-lt"/>
                <a:cs typeface="Arial" charset="0"/>
              </a:rPr>
              <a:t>Alarm</a:t>
            </a:r>
          </a:p>
          <a:p>
            <a:pPr lvl="1" eaLnBrk="1" hangingPunct="1"/>
            <a:r>
              <a:rPr lang="en-US" sz="3600" dirty="0" smtClean="0">
                <a:latin typeface="+mj-lt"/>
                <a:cs typeface="Arial" charset="0"/>
              </a:rPr>
              <a:t>Resistance</a:t>
            </a:r>
          </a:p>
          <a:p>
            <a:pPr lvl="1" eaLnBrk="1" hangingPunct="1"/>
            <a:r>
              <a:rPr lang="en-US" sz="3600" dirty="0" smtClean="0">
                <a:latin typeface="+mj-lt"/>
                <a:cs typeface="Arial" charset="0"/>
              </a:rPr>
              <a:t>Exhaustion</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b="1" dirty="0" smtClean="0">
                <a:latin typeface="+mj-lt"/>
                <a:ea typeface="+mj-ea"/>
                <a:cs typeface="Arial" charset="0"/>
              </a:rPr>
              <a:t>STRESS AND ILLNESS</a:t>
            </a:r>
            <a:r>
              <a:rPr lang="en-US" sz="4400" b="1" dirty="0">
                <a:latin typeface="+mj-lt"/>
                <a:ea typeface="+mj-ea"/>
                <a:cs typeface="Arial" charset="0"/>
              </a:rPr>
              <a:t/>
            </a:r>
            <a:br>
              <a:rPr lang="en-US" sz="4400" b="1" dirty="0">
                <a:latin typeface="+mj-lt"/>
                <a:ea typeface="+mj-ea"/>
                <a:cs typeface="Arial" charset="0"/>
              </a:rPr>
            </a:br>
            <a:r>
              <a:rPr lang="en-US" sz="4000" b="1" i="1" dirty="0" smtClean="0">
                <a:latin typeface="+mj-lt"/>
                <a:ea typeface="+mj-ea"/>
                <a:cs typeface="Arial" charset="0"/>
              </a:rPr>
              <a:t>GENERAL ADAPTATION SYNDROME</a:t>
            </a:r>
            <a:endParaRPr lang="en-US" sz="4000" b="1" i="1" dirty="0">
              <a:latin typeface="+mj-lt"/>
              <a:ea typeface="+mj-ea"/>
              <a:cs typeface="Arial" charset="0"/>
            </a:endParaRPr>
          </a:p>
        </p:txBody>
      </p:sp>
      <p:pic>
        <p:nvPicPr>
          <p:cNvPr id="60419" name="Picture 2"/>
          <p:cNvPicPr>
            <a:picLocks noChangeAspect="1" noChangeArrowheads="1"/>
          </p:cNvPicPr>
          <p:nvPr/>
        </p:nvPicPr>
        <p:blipFill>
          <a:blip r:embed="rId3" cstate="print"/>
          <a:srcRect/>
          <a:stretch>
            <a:fillRect/>
          </a:stretch>
        </p:blipFill>
        <p:spPr bwMode="auto">
          <a:xfrm>
            <a:off x="619125" y="1581150"/>
            <a:ext cx="7905750" cy="5276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76200"/>
            <a:ext cx="9144000" cy="1143000"/>
          </a:xfrm>
          <a:prstGeom prst="rect">
            <a:avLst/>
          </a:prstGeom>
        </p:spPr>
        <p:txBody>
          <a:bodyPr/>
          <a:lstStyle/>
          <a:p>
            <a:pPr algn="ctr">
              <a:defRPr/>
            </a:pPr>
            <a:r>
              <a:rPr lang="en-US" sz="4800" b="1" dirty="0">
                <a:latin typeface="+mj-lt"/>
                <a:cs typeface="Arial" charset="0"/>
              </a:rPr>
              <a:t>STRESS AND ILLNESS</a:t>
            </a:r>
            <a:br>
              <a:rPr lang="en-US" sz="4800" b="1" dirty="0">
                <a:latin typeface="+mj-lt"/>
                <a:cs typeface="Arial" charset="0"/>
              </a:rPr>
            </a:br>
            <a:r>
              <a:rPr lang="en-US" sz="4400" b="1" i="1" dirty="0">
                <a:latin typeface="+mj-lt"/>
                <a:cs typeface="Arial" charset="0"/>
              </a:rPr>
              <a:t>GENERAL ADAPTATION SYNDROME</a:t>
            </a:r>
          </a:p>
        </p:txBody>
      </p:sp>
      <p:pic>
        <p:nvPicPr>
          <p:cNvPr id="61443" name="Picture 2"/>
          <p:cNvPicPr>
            <a:picLocks noChangeAspect="1" noChangeArrowheads="1"/>
          </p:cNvPicPr>
          <p:nvPr/>
        </p:nvPicPr>
        <p:blipFill>
          <a:blip r:embed="rId3" cstate="print"/>
          <a:srcRect/>
          <a:stretch>
            <a:fillRect/>
          </a:stretch>
        </p:blipFill>
        <p:spPr bwMode="auto">
          <a:xfrm>
            <a:off x="619125" y="1581150"/>
            <a:ext cx="7905750" cy="5276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p:spPr>
        <p:txBody>
          <a:bodyPr wrap="none" anchor="ctr"/>
          <a:lstStyle/>
          <a:p>
            <a:pPr eaLnBrk="1" hangingPunct="1"/>
            <a:endParaRPr lang="en-US" altLang="en-US">
              <a:latin typeface="+mj-lt"/>
            </a:endParaRPr>
          </a:p>
        </p:txBody>
      </p:sp>
      <p:sp>
        <p:nvSpPr>
          <p:cNvPr id="7171" name="Rectangle 56"/>
          <p:cNvSpPr>
            <a:spLocks noChangeArrowheads="1"/>
          </p:cNvSpPr>
          <p:nvPr/>
        </p:nvSpPr>
        <p:spPr bwMode="auto">
          <a:xfrm>
            <a:off x="381000" y="4824409"/>
            <a:ext cx="2054225" cy="814392"/>
          </a:xfrm>
          <a:prstGeom prst="rect">
            <a:avLst/>
          </a:prstGeom>
          <a:solidFill>
            <a:srgbClr val="FFFF00">
              <a:alpha val="39999"/>
            </a:srgbClr>
          </a:solidFill>
          <a:ln w="9525">
            <a:solidFill>
              <a:schemeClr val="tx1"/>
            </a:solidFill>
            <a:miter lim="800000"/>
            <a:headEnd/>
            <a:tailEnd/>
          </a:ln>
          <a:effectLst/>
        </p:spPr>
        <p:txBody>
          <a:bodyPr wrap="none" anchor="ctr"/>
          <a:lstStyle/>
          <a:p>
            <a:pPr eaLnBrk="1" hangingPunct="1"/>
            <a:endParaRPr lang="en-US" altLang="en-US">
              <a:latin typeface="+mj-lt"/>
            </a:endParaRPr>
          </a:p>
        </p:txBody>
      </p:sp>
      <p:grpSp>
        <p:nvGrpSpPr>
          <p:cNvPr id="3" name="Group 10"/>
          <p:cNvGrpSpPr>
            <a:grpSpLocks/>
          </p:cNvGrpSpPr>
          <p:nvPr/>
        </p:nvGrpSpPr>
        <p:grpSpPr bwMode="auto">
          <a:xfrm>
            <a:off x="28575" y="76200"/>
            <a:ext cx="9072563" cy="6489700"/>
            <a:chOff x="70660" y="99352"/>
            <a:chExt cx="8914847" cy="5975296"/>
          </a:xfrm>
        </p:grpSpPr>
        <p:sp>
          <p:nvSpPr>
            <p:cNvPr id="12" name="Oval 11"/>
            <p:cNvSpPr/>
            <p:nvPr/>
          </p:nvSpPr>
          <p:spPr>
            <a:xfrm>
              <a:off x="3908022" y="1961516"/>
              <a:ext cx="1524026" cy="989549"/>
            </a:xfrm>
            <a:prstGeom prst="ellipse">
              <a:avLst/>
            </a:prstGeom>
          </p:spPr>
          <p:style>
            <a:lnRef idx="1">
              <a:schemeClr val="accent4"/>
            </a:lnRef>
            <a:fillRef idx="2">
              <a:schemeClr val="accent4"/>
            </a:fillRef>
            <a:effectRef idx="1">
              <a:schemeClr val="accent4"/>
            </a:effectRef>
            <a:fontRef idx="minor">
              <a:schemeClr val="dk1"/>
            </a:fontRef>
          </p:style>
          <p:txBody>
            <a:bodyPr lIns="0" tIns="0" rIns="0" bIns="0" anchor="ctr"/>
            <a:lstStyle/>
            <a:p>
              <a:pPr algn="ctr" eaLnBrk="1" hangingPunct="1">
                <a:defRPr/>
              </a:pPr>
              <a:r>
                <a:rPr lang="en-US" b="1" dirty="0">
                  <a:latin typeface="+mj-lt"/>
                </a:rPr>
                <a:t>Motivation</a:t>
              </a:r>
              <a:r>
                <a:rPr lang="en-US" dirty="0">
                  <a:latin typeface="+mj-lt"/>
                </a:rPr>
                <a:t> </a:t>
              </a:r>
              <a:r>
                <a:rPr lang="en-US" b="1" dirty="0">
                  <a:latin typeface="+mj-lt"/>
                </a:rPr>
                <a:t>&amp;</a:t>
              </a:r>
              <a:r>
                <a:rPr lang="en-US" dirty="0">
                  <a:latin typeface="+mj-lt"/>
                </a:rPr>
                <a:t> </a:t>
              </a:r>
              <a:r>
                <a:rPr lang="en-US" b="1" dirty="0">
                  <a:latin typeface="+mj-lt"/>
                </a:rPr>
                <a:t>Emotion</a:t>
              </a:r>
            </a:p>
          </p:txBody>
        </p:sp>
        <p:sp>
          <p:nvSpPr>
            <p:cNvPr id="13" name="Rounded Rectangle 12"/>
            <p:cNvSpPr/>
            <p:nvPr/>
          </p:nvSpPr>
          <p:spPr>
            <a:xfrm>
              <a:off x="6828160" y="2171996"/>
              <a:ext cx="1294720" cy="533509"/>
            </a:xfrm>
            <a:prstGeom prst="roundRect">
              <a:avLst/>
            </a:prstGeom>
          </p:spPr>
          <p:style>
            <a:lnRef idx="1">
              <a:schemeClr val="accent4"/>
            </a:lnRef>
            <a:fillRef idx="3">
              <a:schemeClr val="accent4"/>
            </a:fillRef>
            <a:effectRef idx="2">
              <a:schemeClr val="accent4"/>
            </a:effectRef>
            <a:fontRef idx="minor">
              <a:schemeClr val="lt1"/>
            </a:fontRef>
          </p:style>
          <p:txBody>
            <a:bodyPr lIns="0" tIns="0" rIns="0" bIns="0" anchor="ctr"/>
            <a:lstStyle/>
            <a:p>
              <a:pPr algn="ctr" eaLnBrk="1" hangingPunct="1">
                <a:defRPr/>
              </a:pPr>
              <a:r>
                <a:rPr lang="en-US" sz="2000" b="1" dirty="0">
                  <a:latin typeface="+mj-lt"/>
                </a:rPr>
                <a:t>Stress</a:t>
              </a:r>
              <a:endParaRPr lang="en-US" b="1" dirty="0">
                <a:latin typeface="+mj-lt"/>
              </a:endParaRPr>
            </a:p>
          </p:txBody>
        </p:sp>
        <p:cxnSp>
          <p:nvCxnSpPr>
            <p:cNvPr id="14" name="Straight Arrow Connector 13"/>
            <p:cNvCxnSpPr>
              <a:stCxn id="12" idx="6"/>
              <a:endCxn id="13" idx="1"/>
            </p:cNvCxnSpPr>
            <p:nvPr/>
          </p:nvCxnSpPr>
          <p:spPr>
            <a:xfrm flipV="1">
              <a:off x="5432048" y="2438020"/>
              <a:ext cx="1396113" cy="19002"/>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5895338" y="1242376"/>
              <a:ext cx="1143410" cy="457502"/>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Sources</a:t>
              </a:r>
            </a:p>
          </p:txBody>
        </p:sp>
        <p:sp>
          <p:nvSpPr>
            <p:cNvPr id="16" name="Rounded Rectangle 15"/>
            <p:cNvSpPr/>
            <p:nvPr/>
          </p:nvSpPr>
          <p:spPr>
            <a:xfrm>
              <a:off x="7792181" y="1220451"/>
              <a:ext cx="1193326" cy="457501"/>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Measures</a:t>
              </a:r>
            </a:p>
          </p:txBody>
        </p:sp>
        <p:sp>
          <p:nvSpPr>
            <p:cNvPr id="17" name="Rounded Rectangle 16"/>
            <p:cNvSpPr/>
            <p:nvPr/>
          </p:nvSpPr>
          <p:spPr>
            <a:xfrm>
              <a:off x="6851559" y="466231"/>
              <a:ext cx="1230763" cy="457501"/>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Theories</a:t>
              </a:r>
            </a:p>
          </p:txBody>
        </p:sp>
        <p:sp>
          <p:nvSpPr>
            <p:cNvPr id="18" name="Rounded Rectangle 17"/>
            <p:cNvSpPr/>
            <p:nvPr/>
          </p:nvSpPr>
          <p:spPr>
            <a:xfrm>
              <a:off x="6246317" y="3084077"/>
              <a:ext cx="990538" cy="457502"/>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Effects</a:t>
              </a:r>
            </a:p>
          </p:txBody>
        </p:sp>
        <p:cxnSp>
          <p:nvCxnSpPr>
            <p:cNvPr id="19" name="Straight Arrow Connector 18"/>
            <p:cNvCxnSpPr>
              <a:stCxn id="13" idx="0"/>
              <a:endCxn id="17" idx="2"/>
            </p:cNvCxnSpPr>
            <p:nvPr/>
          </p:nvCxnSpPr>
          <p:spPr>
            <a:xfrm flipH="1" flipV="1">
              <a:off x="7466161" y="923732"/>
              <a:ext cx="9359" cy="124826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3" idx="0"/>
              <a:endCxn id="16" idx="2"/>
            </p:cNvCxnSpPr>
            <p:nvPr/>
          </p:nvCxnSpPr>
          <p:spPr>
            <a:xfrm flipV="1">
              <a:off x="7475521" y="1677953"/>
              <a:ext cx="914103" cy="49404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7857697" y="3097232"/>
              <a:ext cx="928143" cy="457501"/>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b="1" dirty="0">
                  <a:latin typeface="+mj-lt"/>
                </a:rPr>
                <a:t>Coping</a:t>
              </a:r>
            </a:p>
          </p:txBody>
        </p:sp>
        <p:cxnSp>
          <p:nvCxnSpPr>
            <p:cNvPr id="22" name="Straight Arrow Connector 21"/>
            <p:cNvCxnSpPr>
              <a:stCxn id="13" idx="2"/>
              <a:endCxn id="21" idx="0"/>
            </p:cNvCxnSpPr>
            <p:nvPr/>
          </p:nvCxnSpPr>
          <p:spPr>
            <a:xfrm>
              <a:off x="7475521" y="2705505"/>
              <a:ext cx="847027" cy="39172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1494852" y="2133993"/>
              <a:ext cx="1294720" cy="571512"/>
            </a:xfrm>
            <a:prstGeom prst="roundRect">
              <a:avLst/>
            </a:prstGeom>
          </p:spPr>
          <p:style>
            <a:lnRef idx="1">
              <a:schemeClr val="accent6"/>
            </a:lnRef>
            <a:fillRef idx="3">
              <a:schemeClr val="accent6"/>
            </a:fillRef>
            <a:effectRef idx="2">
              <a:schemeClr val="accent6"/>
            </a:effectRef>
            <a:fontRef idx="minor">
              <a:schemeClr val="lt1"/>
            </a:fontRef>
          </p:style>
          <p:txBody>
            <a:bodyPr anchor="ctr"/>
            <a:lstStyle/>
            <a:p>
              <a:pPr algn="ctr" eaLnBrk="1" hangingPunct="1">
                <a:defRPr/>
              </a:pPr>
              <a:r>
                <a:rPr lang="en-US" b="1" dirty="0">
                  <a:latin typeface="+mj-lt"/>
                </a:rPr>
                <a:t>Motivation</a:t>
              </a:r>
            </a:p>
          </p:txBody>
        </p:sp>
        <p:sp>
          <p:nvSpPr>
            <p:cNvPr id="24" name="Rounded Rectangle 23"/>
            <p:cNvSpPr/>
            <p:nvPr/>
          </p:nvSpPr>
          <p:spPr>
            <a:xfrm>
              <a:off x="2822329" y="748332"/>
              <a:ext cx="1006138" cy="74398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1400" b="1" dirty="0">
                  <a:latin typeface="+mj-lt"/>
                </a:rPr>
                <a:t>Maslow’s Hierarchy of Needs</a:t>
              </a:r>
            </a:p>
          </p:txBody>
        </p:sp>
        <p:sp>
          <p:nvSpPr>
            <p:cNvPr id="25" name="Rounded Rectangle 24"/>
            <p:cNvSpPr/>
            <p:nvPr/>
          </p:nvSpPr>
          <p:spPr>
            <a:xfrm>
              <a:off x="81580" y="99352"/>
              <a:ext cx="1277560" cy="732296"/>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latin typeface="+mj-lt"/>
                </a:rPr>
                <a:t>Drive Reduction Theory</a:t>
              </a:r>
            </a:p>
          </p:txBody>
        </p:sp>
        <p:sp>
          <p:nvSpPr>
            <p:cNvPr id="26" name="Rounded Rectangle 25"/>
            <p:cNvSpPr/>
            <p:nvPr/>
          </p:nvSpPr>
          <p:spPr>
            <a:xfrm>
              <a:off x="1649282" y="309832"/>
              <a:ext cx="968700" cy="54520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latin typeface="+mj-lt"/>
                </a:rPr>
                <a:t>Arousal Theory</a:t>
              </a:r>
            </a:p>
          </p:txBody>
        </p:sp>
        <p:sp>
          <p:nvSpPr>
            <p:cNvPr id="27" name="Rounded Rectangle 26"/>
            <p:cNvSpPr/>
            <p:nvPr/>
          </p:nvSpPr>
          <p:spPr>
            <a:xfrm>
              <a:off x="70660" y="2063833"/>
              <a:ext cx="1102852" cy="63290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1400" b="1" dirty="0">
                  <a:latin typeface="+mj-lt"/>
                </a:rPr>
                <a:t>Intrinsic/</a:t>
              </a:r>
            </a:p>
            <a:p>
              <a:pPr algn="ctr" eaLnBrk="1" hangingPunct="1">
                <a:defRPr/>
              </a:pPr>
              <a:r>
                <a:rPr lang="en-US" sz="1400" b="1" dirty="0">
                  <a:latin typeface="+mj-lt"/>
                </a:rPr>
                <a:t>Extrinsic Motivation</a:t>
              </a:r>
            </a:p>
          </p:txBody>
        </p:sp>
        <p:cxnSp>
          <p:nvCxnSpPr>
            <p:cNvPr id="28" name="Straight Arrow Connector 27"/>
            <p:cNvCxnSpPr>
              <a:stCxn id="23" idx="0"/>
              <a:endCxn id="26" idx="2"/>
            </p:cNvCxnSpPr>
            <p:nvPr/>
          </p:nvCxnSpPr>
          <p:spPr>
            <a:xfrm flipH="1" flipV="1">
              <a:off x="2132852" y="855034"/>
              <a:ext cx="9359" cy="127895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3" idx="1"/>
              <a:endCxn id="27" idx="3"/>
            </p:cNvCxnSpPr>
            <p:nvPr/>
          </p:nvCxnSpPr>
          <p:spPr>
            <a:xfrm flipH="1" flipV="1">
              <a:off x="1173512" y="2379553"/>
              <a:ext cx="321340" cy="4092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3" idx="0"/>
              <a:endCxn id="24" idx="2"/>
            </p:cNvCxnSpPr>
            <p:nvPr/>
          </p:nvCxnSpPr>
          <p:spPr>
            <a:xfrm flipV="1">
              <a:off x="2142211" y="1492321"/>
              <a:ext cx="1183967" cy="641671"/>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33" idx="0"/>
              <a:endCxn id="25" idx="2"/>
            </p:cNvCxnSpPr>
            <p:nvPr/>
          </p:nvCxnSpPr>
          <p:spPr>
            <a:xfrm flipH="1" flipV="1">
              <a:off x="719580" y="831648"/>
              <a:ext cx="15599" cy="23386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3" idx="0"/>
              <a:endCxn id="33" idx="3"/>
            </p:cNvCxnSpPr>
            <p:nvPr/>
          </p:nvCxnSpPr>
          <p:spPr>
            <a:xfrm flipH="1" flipV="1">
              <a:off x="1251507" y="1360771"/>
              <a:ext cx="890704" cy="773222"/>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218851" y="1065515"/>
              <a:ext cx="1032656" cy="590514"/>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latin typeface="+mj-lt"/>
                </a:rPr>
                <a:t>Human</a:t>
              </a:r>
              <a:r>
                <a:rPr lang="en-US" dirty="0">
                  <a:latin typeface="+mj-lt"/>
                </a:rPr>
                <a:t> </a:t>
              </a:r>
              <a:r>
                <a:rPr lang="en-US" b="1" dirty="0">
                  <a:latin typeface="+mj-lt"/>
                </a:rPr>
                <a:t>Drives</a:t>
              </a:r>
            </a:p>
          </p:txBody>
        </p:sp>
        <p:sp>
          <p:nvSpPr>
            <p:cNvPr id="34" name="Rounded Rectangle 33"/>
            <p:cNvSpPr/>
            <p:nvPr/>
          </p:nvSpPr>
          <p:spPr>
            <a:xfrm>
              <a:off x="3981338" y="3931844"/>
              <a:ext cx="1371154" cy="457502"/>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en-US" b="1" dirty="0">
                  <a:latin typeface="+mj-lt"/>
                </a:rPr>
                <a:t>Theories</a:t>
              </a:r>
              <a:r>
                <a:rPr lang="en-US" dirty="0">
                  <a:latin typeface="+mj-lt"/>
                </a:rPr>
                <a:t> </a:t>
              </a:r>
              <a:r>
                <a:rPr lang="en-US" b="1" dirty="0">
                  <a:latin typeface="+mj-lt"/>
                </a:rPr>
                <a:t>of</a:t>
              </a:r>
              <a:r>
                <a:rPr lang="en-US" dirty="0">
                  <a:latin typeface="+mj-lt"/>
                </a:rPr>
                <a:t> </a:t>
              </a:r>
              <a:r>
                <a:rPr lang="en-US" b="1" dirty="0">
                  <a:latin typeface="+mj-lt"/>
                </a:rPr>
                <a:t>Emotion</a:t>
              </a:r>
            </a:p>
          </p:txBody>
        </p:sp>
        <p:cxnSp>
          <p:nvCxnSpPr>
            <p:cNvPr id="35" name="Straight Arrow Connector 34"/>
            <p:cNvCxnSpPr>
              <a:stCxn id="12" idx="4"/>
              <a:endCxn id="34" idx="0"/>
            </p:cNvCxnSpPr>
            <p:nvPr/>
          </p:nvCxnSpPr>
          <p:spPr>
            <a:xfrm flipH="1">
              <a:off x="4667695" y="2951065"/>
              <a:ext cx="3120" cy="98077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619746" y="4675833"/>
              <a:ext cx="1662857" cy="39903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a:latin typeface="+mj-lt"/>
                </a:rPr>
                <a:t>James-Lange </a:t>
              </a:r>
            </a:p>
          </p:txBody>
        </p:sp>
        <p:sp>
          <p:nvSpPr>
            <p:cNvPr id="37" name="Rounded Rectangle 36"/>
            <p:cNvSpPr/>
            <p:nvPr/>
          </p:nvSpPr>
          <p:spPr>
            <a:xfrm>
              <a:off x="5764307" y="4860003"/>
              <a:ext cx="1372715" cy="60951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a:latin typeface="+mj-lt"/>
                </a:rPr>
                <a:t>Cognitive</a:t>
              </a:r>
              <a:r>
                <a:rPr lang="en-US" dirty="0">
                  <a:latin typeface="+mj-lt"/>
                </a:rPr>
                <a:t> </a:t>
              </a:r>
              <a:r>
                <a:rPr lang="en-US" b="1" dirty="0">
                  <a:latin typeface="+mj-lt"/>
                </a:rPr>
                <a:t>Appraisal</a:t>
              </a:r>
              <a:r>
                <a:rPr lang="en-US" dirty="0">
                  <a:latin typeface="+mj-lt"/>
                </a:rPr>
                <a:t> </a:t>
              </a:r>
            </a:p>
          </p:txBody>
        </p:sp>
        <p:sp>
          <p:nvSpPr>
            <p:cNvPr id="38" name="Rounded Rectangle 37"/>
            <p:cNvSpPr/>
            <p:nvPr/>
          </p:nvSpPr>
          <p:spPr>
            <a:xfrm>
              <a:off x="4010975" y="5472441"/>
              <a:ext cx="1358676" cy="602207"/>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err="1">
                  <a:latin typeface="+mj-lt"/>
                </a:rPr>
                <a:t>Schachter</a:t>
              </a:r>
              <a:r>
                <a:rPr lang="en-US" dirty="0">
                  <a:latin typeface="+mj-lt"/>
                </a:rPr>
                <a:t> </a:t>
              </a:r>
              <a:r>
                <a:rPr lang="en-US" b="1" dirty="0">
                  <a:latin typeface="+mj-lt"/>
                </a:rPr>
                <a:t>two-factor</a:t>
              </a:r>
            </a:p>
          </p:txBody>
        </p:sp>
        <p:sp>
          <p:nvSpPr>
            <p:cNvPr id="39" name="Rounded Rectangle 38"/>
            <p:cNvSpPr/>
            <p:nvPr/>
          </p:nvSpPr>
          <p:spPr>
            <a:xfrm>
              <a:off x="1536969" y="5430053"/>
              <a:ext cx="1491267" cy="533508"/>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a:latin typeface="+mj-lt"/>
                </a:rPr>
                <a:t>Cannon-Bard</a:t>
              </a:r>
              <a:r>
                <a:rPr lang="en-US" dirty="0">
                  <a:latin typeface="+mj-lt"/>
                </a:rPr>
                <a:t> </a:t>
              </a:r>
            </a:p>
          </p:txBody>
        </p:sp>
        <p:sp>
          <p:nvSpPr>
            <p:cNvPr id="40" name="Rounded Rectangle 39"/>
            <p:cNvSpPr/>
            <p:nvPr/>
          </p:nvSpPr>
          <p:spPr>
            <a:xfrm>
              <a:off x="6723647" y="3933306"/>
              <a:ext cx="1449150" cy="49550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a:latin typeface="+mj-lt"/>
                </a:rPr>
                <a:t>Opponent Process</a:t>
              </a:r>
            </a:p>
          </p:txBody>
        </p:sp>
        <p:cxnSp>
          <p:nvCxnSpPr>
            <p:cNvPr id="41" name="Straight Arrow Connector 40"/>
            <p:cNvCxnSpPr>
              <a:stCxn id="34" idx="2"/>
              <a:endCxn id="36" idx="0"/>
            </p:cNvCxnSpPr>
            <p:nvPr/>
          </p:nvCxnSpPr>
          <p:spPr>
            <a:xfrm flipH="1">
              <a:off x="1451175" y="4389346"/>
              <a:ext cx="3216520" cy="28648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4" idx="2"/>
              <a:endCxn id="37" idx="0"/>
            </p:cNvCxnSpPr>
            <p:nvPr/>
          </p:nvCxnSpPr>
          <p:spPr>
            <a:xfrm>
              <a:off x="4667695" y="4389346"/>
              <a:ext cx="1782969" cy="47065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4" idx="2"/>
              <a:endCxn id="38" idx="0"/>
            </p:cNvCxnSpPr>
            <p:nvPr/>
          </p:nvCxnSpPr>
          <p:spPr>
            <a:xfrm>
              <a:off x="4667695" y="4389346"/>
              <a:ext cx="23398" cy="108309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4" idx="2"/>
              <a:endCxn id="39" idx="0"/>
            </p:cNvCxnSpPr>
            <p:nvPr/>
          </p:nvCxnSpPr>
          <p:spPr>
            <a:xfrm flipH="1">
              <a:off x="2282603" y="4389346"/>
              <a:ext cx="2385092" cy="104070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34" idx="3"/>
              <a:endCxn id="40" idx="1"/>
            </p:cNvCxnSpPr>
            <p:nvPr/>
          </p:nvCxnSpPr>
          <p:spPr>
            <a:xfrm>
              <a:off x="5352492" y="4159864"/>
              <a:ext cx="1371155" cy="2046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13" idx="0"/>
              <a:endCxn id="15" idx="2"/>
            </p:cNvCxnSpPr>
            <p:nvPr/>
          </p:nvCxnSpPr>
          <p:spPr>
            <a:xfrm flipH="1" flipV="1">
              <a:off x="6466263" y="1699878"/>
              <a:ext cx="1009258" cy="47211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3" idx="2"/>
              <a:endCxn id="18" idx="0"/>
            </p:cNvCxnSpPr>
            <p:nvPr/>
          </p:nvCxnSpPr>
          <p:spPr>
            <a:xfrm flipH="1">
              <a:off x="6742366" y="2705505"/>
              <a:ext cx="733154" cy="378571"/>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grpSp>
      <p:cxnSp>
        <p:nvCxnSpPr>
          <p:cNvPr id="136" name="Straight Arrow Connector 135"/>
          <p:cNvCxnSpPr>
            <a:stCxn id="12" idx="2"/>
            <a:endCxn id="23" idx="3"/>
          </p:cNvCxnSpPr>
          <p:nvPr/>
        </p:nvCxnSpPr>
        <p:spPr bwMode="auto">
          <a:xfrm flipH="1" flipV="1">
            <a:off x="2795588" y="2595563"/>
            <a:ext cx="1138237" cy="4127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a:stCxn id="23" idx="2"/>
            <a:endCxn id="170" idx="0"/>
          </p:cNvCxnSpPr>
          <p:nvPr/>
        </p:nvCxnSpPr>
        <p:spPr bwMode="auto">
          <a:xfrm>
            <a:off x="2136775" y="2906713"/>
            <a:ext cx="11113" cy="46513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70" name="Rounded Rectangle 169"/>
          <p:cNvSpPr/>
          <p:nvPr/>
        </p:nvSpPr>
        <p:spPr bwMode="auto">
          <a:xfrm>
            <a:off x="1066800" y="3371850"/>
            <a:ext cx="2162175" cy="59372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1400" b="1" dirty="0">
                <a:latin typeface="+mj-lt"/>
              </a:rPr>
              <a:t>Explain complex motives</a:t>
            </a:r>
            <a:r>
              <a:rPr lang="en-US" b="1" dirty="0">
                <a:latin typeface="+mj-lt"/>
              </a:rPr>
              <a:t> </a:t>
            </a:r>
            <a:r>
              <a:rPr lang="en-US" sz="1200" b="1" dirty="0">
                <a:latin typeface="+mj-lt"/>
              </a:rPr>
              <a:t>(eating, aggression, achievement and sex)</a:t>
            </a:r>
            <a:endParaRPr lang="en-US" b="1" dirty="0">
              <a:latin typeface="+mj-lt"/>
            </a:endParaRPr>
          </a:p>
        </p:txBody>
      </p:sp>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1202">
            <a:off x="2388288" y="4852778"/>
            <a:ext cx="963825" cy="986441"/>
          </a:xfrm>
          <a:prstGeom prst="ellipse">
            <a:avLst/>
          </a:prstGeom>
        </p:spPr>
      </p:pic>
      <p:sp>
        <p:nvSpPr>
          <p:cNvPr id="51" name="AutoShape 55"/>
          <p:cNvSpPr>
            <a:spLocks noChangeArrowheads="1"/>
          </p:cNvSpPr>
          <p:nvPr/>
        </p:nvSpPr>
        <p:spPr bwMode="auto">
          <a:xfrm>
            <a:off x="1463676" y="4164013"/>
            <a:ext cx="990600" cy="609600"/>
          </a:xfrm>
          <a:prstGeom prst="wedgeRoundRectCallout">
            <a:avLst>
              <a:gd name="adj1" fmla="val 49869"/>
              <a:gd name="adj2" fmla="val 93654"/>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Franklin Gothic Medium" panose="020B0603020102020204" pitchFamily="34" charset="0"/>
              </a:rPr>
              <a:t>We are here</a:t>
            </a:r>
          </a:p>
        </p:txBody>
      </p:sp>
    </p:spTree>
    <p:extLst>
      <p:ext uri="{BB962C8B-B14F-4D97-AF65-F5344CB8AC3E}">
        <p14:creationId xmlns:p14="http://schemas.microsoft.com/office/powerpoint/2010/main" val="414645615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76200"/>
            <a:ext cx="9144000" cy="1143000"/>
          </a:xfrm>
          <a:prstGeom prst="rect">
            <a:avLst/>
          </a:prstGeom>
        </p:spPr>
        <p:txBody>
          <a:bodyPr/>
          <a:lstStyle/>
          <a:p>
            <a:pPr algn="ctr">
              <a:defRPr/>
            </a:pPr>
            <a:r>
              <a:rPr lang="en-US" sz="4800" b="1" dirty="0">
                <a:latin typeface="+mj-lt"/>
                <a:cs typeface="Arial" charset="0"/>
              </a:rPr>
              <a:t>STRESS AND ILLNESS</a:t>
            </a:r>
            <a:br>
              <a:rPr lang="en-US" sz="4800" b="1" dirty="0">
                <a:latin typeface="+mj-lt"/>
                <a:cs typeface="Arial" charset="0"/>
              </a:rPr>
            </a:br>
            <a:r>
              <a:rPr lang="en-US" sz="4400" b="1" i="1" dirty="0">
                <a:latin typeface="+mj-lt"/>
                <a:cs typeface="Arial" charset="0"/>
              </a:rPr>
              <a:t>GENERAL ADAPTATION SYNDROME</a:t>
            </a:r>
          </a:p>
        </p:txBody>
      </p:sp>
      <p:pic>
        <p:nvPicPr>
          <p:cNvPr id="62467" name="Picture 2"/>
          <p:cNvPicPr>
            <a:picLocks noChangeAspect="1" noChangeArrowheads="1"/>
          </p:cNvPicPr>
          <p:nvPr/>
        </p:nvPicPr>
        <p:blipFill>
          <a:blip r:embed="rId3" cstate="print"/>
          <a:srcRect/>
          <a:stretch>
            <a:fillRect/>
          </a:stretch>
        </p:blipFill>
        <p:spPr bwMode="auto">
          <a:xfrm>
            <a:off x="619125" y="1581150"/>
            <a:ext cx="7905750" cy="5276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76200"/>
            <a:ext cx="9144000" cy="1143000"/>
          </a:xfrm>
          <a:prstGeom prst="rect">
            <a:avLst/>
          </a:prstGeom>
        </p:spPr>
        <p:txBody>
          <a:bodyPr/>
          <a:lstStyle/>
          <a:p>
            <a:pPr algn="ctr">
              <a:defRPr/>
            </a:pPr>
            <a:r>
              <a:rPr lang="en-US" sz="4800" b="1" dirty="0">
                <a:latin typeface="+mj-lt"/>
                <a:cs typeface="Arial" charset="0"/>
              </a:rPr>
              <a:t>STRESS AND ILLNESS</a:t>
            </a:r>
            <a:br>
              <a:rPr lang="en-US" sz="4800" b="1" dirty="0">
                <a:latin typeface="+mj-lt"/>
                <a:cs typeface="Arial" charset="0"/>
              </a:rPr>
            </a:br>
            <a:r>
              <a:rPr lang="en-US" sz="4400" b="1" i="1" dirty="0">
                <a:latin typeface="+mj-lt"/>
                <a:cs typeface="Arial" charset="0"/>
              </a:rPr>
              <a:t>GENERAL ADAPTATION SYNDROME</a:t>
            </a:r>
          </a:p>
        </p:txBody>
      </p:sp>
      <p:pic>
        <p:nvPicPr>
          <p:cNvPr id="63491" name="Picture 4"/>
          <p:cNvPicPr>
            <a:picLocks noChangeAspect="1" noChangeArrowheads="1"/>
          </p:cNvPicPr>
          <p:nvPr/>
        </p:nvPicPr>
        <p:blipFill>
          <a:blip r:embed="rId3" cstate="print"/>
          <a:srcRect/>
          <a:stretch>
            <a:fillRect/>
          </a:stretch>
        </p:blipFill>
        <p:spPr bwMode="auto">
          <a:xfrm>
            <a:off x="619125" y="1581150"/>
            <a:ext cx="7905750" cy="5276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0" y="274638"/>
            <a:ext cx="9144000" cy="1143000"/>
          </a:xfrm>
        </p:spPr>
        <p:txBody>
          <a:bodyPr>
            <a:normAutofit fontScale="90000"/>
          </a:bodyPr>
          <a:lstStyle/>
          <a:p>
            <a:pPr eaLnBrk="1" hangingPunct="1"/>
            <a:r>
              <a:rPr lang="en-US" dirty="0" smtClean="0">
                <a:cs typeface="Arial" charset="0"/>
              </a:rPr>
              <a:t>STRESS AND ILLNESS: </a:t>
            </a:r>
            <a:br>
              <a:rPr lang="en-US" dirty="0" smtClean="0">
                <a:cs typeface="Arial" charset="0"/>
              </a:rPr>
            </a:br>
            <a:r>
              <a:rPr lang="en-US" sz="4000" i="1" dirty="0" smtClean="0">
                <a:cs typeface="Arial" charset="0"/>
              </a:rPr>
              <a:t>STRESSFUL LIFE EVENTS</a:t>
            </a:r>
          </a:p>
        </p:txBody>
      </p:sp>
      <p:sp>
        <p:nvSpPr>
          <p:cNvPr id="64515" name="Content Placeholder 2"/>
          <p:cNvSpPr>
            <a:spLocks noGrp="1"/>
          </p:cNvSpPr>
          <p:nvPr>
            <p:ph idx="1"/>
          </p:nvPr>
        </p:nvSpPr>
        <p:spPr>
          <a:xfrm>
            <a:off x="457200" y="1447800"/>
            <a:ext cx="8229600" cy="4625609"/>
          </a:xfrm>
        </p:spPr>
        <p:txBody>
          <a:bodyPr>
            <a:normAutofit/>
          </a:bodyPr>
          <a:lstStyle/>
          <a:p>
            <a:pPr eaLnBrk="1" hangingPunct="1"/>
            <a:r>
              <a:rPr lang="en-US" sz="3600" dirty="0" smtClean="0">
                <a:latin typeface="+mj-lt"/>
                <a:cs typeface="Arial" charset="0"/>
              </a:rPr>
              <a:t>Catastrophes</a:t>
            </a:r>
          </a:p>
          <a:p>
            <a:pPr lvl="1"/>
            <a:r>
              <a:rPr lang="en-US" sz="3200" dirty="0" smtClean="0">
                <a:latin typeface="+mj-lt"/>
                <a:cs typeface="Arial" charset="0"/>
              </a:rPr>
              <a:t>Unpredictable, larger-scale events</a:t>
            </a:r>
          </a:p>
          <a:p>
            <a:pPr lvl="1"/>
            <a:r>
              <a:rPr lang="en-US" sz="3200" dirty="0" smtClean="0">
                <a:latin typeface="+mj-lt"/>
                <a:cs typeface="Arial" charset="0"/>
              </a:rPr>
              <a:t>Nearly everyone appraises as threatening</a:t>
            </a:r>
          </a:p>
          <a:p>
            <a:pPr lvl="1"/>
            <a:r>
              <a:rPr lang="en-US" sz="3200" dirty="0" smtClean="0">
                <a:latin typeface="+mj-lt"/>
                <a:cs typeface="Arial" charset="0"/>
              </a:rPr>
              <a:t>Can have significant health consequences</a:t>
            </a:r>
          </a:p>
        </p:txBody>
      </p:sp>
      <p:pic>
        <p:nvPicPr>
          <p:cNvPr id="64516" name="Picture 3" descr="MyAP1e_fig_8b_23b.jpg"/>
          <p:cNvPicPr>
            <a:picLocks noChangeAspect="1"/>
          </p:cNvPicPr>
          <p:nvPr/>
        </p:nvPicPr>
        <p:blipFill>
          <a:blip r:embed="rId3" cstate="print"/>
          <a:srcRect/>
          <a:stretch>
            <a:fillRect/>
          </a:stretch>
        </p:blipFill>
        <p:spPr bwMode="auto">
          <a:xfrm>
            <a:off x="5334000" y="3923946"/>
            <a:ext cx="3371850" cy="2781653"/>
          </a:xfrm>
          <a:prstGeom prst="rect">
            <a:avLst/>
          </a:prstGeom>
          <a:noFill/>
          <a:ln w="9525">
            <a:noFill/>
            <a:miter lim="800000"/>
            <a:headEnd/>
            <a:tailEnd/>
          </a:ln>
        </p:spPr>
      </p:pic>
      <p:pic>
        <p:nvPicPr>
          <p:cNvPr id="64517" name="Picture 4" descr="MyAP1e_8bUN18.jpg"/>
          <p:cNvPicPr>
            <a:picLocks noChangeAspect="1"/>
          </p:cNvPicPr>
          <p:nvPr/>
        </p:nvPicPr>
        <p:blipFill>
          <a:blip r:embed="rId4" cstate="print"/>
          <a:srcRect/>
          <a:stretch>
            <a:fillRect/>
          </a:stretch>
        </p:blipFill>
        <p:spPr bwMode="auto">
          <a:xfrm>
            <a:off x="533400" y="4038600"/>
            <a:ext cx="3429000"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cs typeface="Arial" charset="0"/>
              </a:rPr>
              <a:t>STRESS AND ILLNESS: </a:t>
            </a:r>
            <a:br>
              <a:rPr lang="en-US" dirty="0" smtClean="0">
                <a:cs typeface="Arial" charset="0"/>
              </a:rPr>
            </a:br>
            <a:r>
              <a:rPr lang="en-US" sz="4000" i="1" dirty="0" smtClean="0">
                <a:cs typeface="Arial" charset="0"/>
              </a:rPr>
              <a:t>STRESSFUL LIFE EVENTS</a:t>
            </a:r>
            <a:endParaRPr lang="en-US" dirty="0"/>
          </a:p>
        </p:txBody>
      </p:sp>
      <p:sp>
        <p:nvSpPr>
          <p:cNvPr id="3" name="Content Placeholder 2"/>
          <p:cNvSpPr>
            <a:spLocks noGrp="1"/>
          </p:cNvSpPr>
          <p:nvPr>
            <p:ph idx="1"/>
          </p:nvPr>
        </p:nvSpPr>
        <p:spPr/>
        <p:txBody>
          <a:bodyPr/>
          <a:lstStyle/>
          <a:p>
            <a:r>
              <a:rPr lang="en-US" dirty="0" smtClean="0">
                <a:cs typeface="Arial" charset="0"/>
              </a:rPr>
              <a:t>Significant life changes</a:t>
            </a:r>
          </a:p>
          <a:p>
            <a:pPr lvl="1"/>
            <a:r>
              <a:rPr lang="en-US" dirty="0" smtClean="0">
                <a:cs typeface="Arial" charset="0"/>
              </a:rPr>
              <a:t>Death of a loved one, loss of job, leaving home, marriage/divorce</a:t>
            </a:r>
          </a:p>
          <a:p>
            <a:pPr lvl="1"/>
            <a:r>
              <a:rPr lang="en-US" dirty="0" smtClean="0">
                <a:cs typeface="Arial" charset="0"/>
              </a:rPr>
              <a:t>Often felt during young adulthood (life transitions and insecurities)</a:t>
            </a:r>
          </a:p>
          <a:p>
            <a:pPr lvl="1"/>
            <a:r>
              <a:rPr lang="en-US" dirty="0" smtClean="0">
                <a:cs typeface="Arial" charset="0"/>
              </a:rPr>
              <a:t>Cluster of changes puts one even more at risk for stress-related illnesses </a:t>
            </a:r>
          </a:p>
          <a:p>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fontScale="90000"/>
          </a:bodyPr>
          <a:lstStyle/>
          <a:p>
            <a:r>
              <a:rPr lang="en-US" altLang="en-US" dirty="0" smtClean="0"/>
              <a:t>MEASURES OF STRESSORS - SRRS</a:t>
            </a:r>
          </a:p>
        </p:txBody>
      </p:sp>
      <p:sp>
        <p:nvSpPr>
          <p:cNvPr id="3" name="Content Placeholder 2"/>
          <p:cNvSpPr>
            <a:spLocks noGrp="1"/>
          </p:cNvSpPr>
          <p:nvPr>
            <p:ph idx="1"/>
          </p:nvPr>
        </p:nvSpPr>
        <p:spPr>
          <a:xfrm>
            <a:off x="228600" y="1752600"/>
            <a:ext cx="8686800" cy="4724400"/>
          </a:xfrm>
        </p:spPr>
        <p:txBody>
          <a:bodyPr>
            <a:normAutofit lnSpcReduction="10000"/>
          </a:bodyPr>
          <a:lstStyle/>
          <a:p>
            <a:pPr eaLnBrk="1" hangingPunct="1">
              <a:defRPr/>
            </a:pPr>
            <a:r>
              <a:rPr lang="en-US" altLang="en-US" dirty="0"/>
              <a:t>Social Readjustment Rating Scale (SRRS)</a:t>
            </a:r>
          </a:p>
          <a:p>
            <a:pPr lvl="1" eaLnBrk="1" hangingPunct="1">
              <a:defRPr/>
            </a:pPr>
            <a:r>
              <a:rPr lang="en-US" altLang="en-US" sz="2800" dirty="0"/>
              <a:t>Assesses impact of major life changes</a:t>
            </a:r>
          </a:p>
          <a:p>
            <a:pPr lvl="1" eaLnBrk="1" hangingPunct="1">
              <a:defRPr/>
            </a:pPr>
            <a:r>
              <a:rPr lang="en-US" sz="2400" dirty="0"/>
              <a:t>A total of 150 or less is good, suggesting a low level of stress in your life and a low probability of developing a stress-related disorder. </a:t>
            </a:r>
          </a:p>
          <a:p>
            <a:pPr lvl="1" eaLnBrk="1" hangingPunct="1">
              <a:defRPr/>
            </a:pPr>
            <a:r>
              <a:rPr lang="en-US" sz="2400" dirty="0"/>
              <a:t>If your score is 300 or more, statistically you stand an almost 80% chance of getting sick in the near future. </a:t>
            </a:r>
          </a:p>
          <a:p>
            <a:pPr lvl="1" eaLnBrk="1" hangingPunct="1">
              <a:defRPr/>
            </a:pPr>
            <a:r>
              <a:rPr lang="en-US" sz="2400" dirty="0"/>
              <a:t>If your score is 150 to 299, the chances are about 50%. At less than 150, about 30%. </a:t>
            </a:r>
          </a:p>
          <a:p>
            <a:pPr lvl="1" eaLnBrk="1" hangingPunct="1">
              <a:defRPr/>
            </a:pPr>
            <a:r>
              <a:rPr lang="en-US" sz="2400" dirty="0"/>
              <a:t>This scale seems to suggest that change in ones life requires an effort to adapt and then an effort to regain stability.</a:t>
            </a:r>
            <a:endParaRPr lang="en-US" altLang="en-US" sz="2400" dirty="0"/>
          </a:p>
          <a:p>
            <a:pPr marL="0" indent="0">
              <a:buFontTx/>
              <a:buNone/>
              <a:defRPr/>
            </a:pPr>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mtClean="0"/>
              <a:t>SRRS</a:t>
            </a:r>
          </a:p>
        </p:txBody>
      </p:sp>
      <p:graphicFrame>
        <p:nvGraphicFramePr>
          <p:cNvPr id="4" name="Content Placeholder 3"/>
          <p:cNvGraphicFramePr>
            <a:graphicFrameLocks noGrp="1"/>
          </p:cNvGraphicFramePr>
          <p:nvPr>
            <p:ph idx="1"/>
          </p:nvPr>
        </p:nvGraphicFramePr>
        <p:xfrm>
          <a:off x="762000" y="1412875"/>
          <a:ext cx="4191000" cy="5445134"/>
        </p:xfrm>
        <a:graphic>
          <a:graphicData uri="http://schemas.openxmlformats.org/drawingml/2006/table">
            <a:tbl>
              <a:tblPr/>
              <a:tblGrid>
                <a:gridCol w="3627236">
                  <a:extLst>
                    <a:ext uri="{9D8B030D-6E8A-4147-A177-3AD203B41FA5}">
                      <a16:colId xmlns:a16="http://schemas.microsoft.com/office/drawing/2014/main" val="20000"/>
                    </a:ext>
                  </a:extLst>
                </a:gridCol>
                <a:gridCol w="563764">
                  <a:extLst>
                    <a:ext uri="{9D8B030D-6E8A-4147-A177-3AD203B41FA5}">
                      <a16:colId xmlns:a16="http://schemas.microsoft.com/office/drawing/2014/main" val="20001"/>
                    </a:ext>
                  </a:extLst>
                </a:gridCol>
              </a:tblGrid>
              <a:tr h="441477">
                <a:tc>
                  <a:txBody>
                    <a:bodyPr/>
                    <a:lstStyle/>
                    <a:p>
                      <a:r>
                        <a:rPr lang="en-US" sz="1400" b="1">
                          <a:effectLst/>
                          <a:latin typeface="Verdana" panose="020B0604030504040204" pitchFamily="34" charset="0"/>
                        </a:rPr>
                        <a:t>Life Event</a:t>
                      </a:r>
                      <a:endParaRPr lang="en-US" sz="1400">
                        <a:effectLst/>
                        <a:latin typeface="Verdana" panose="020B0604030504040204" pitchFamily="34" charset="0"/>
                      </a:endParaRPr>
                    </a:p>
                  </a:txBody>
                  <a:tcPr marL="7370" marR="7370" marT="7370" marB="7370" anchor="ctr">
                    <a:lnL>
                      <a:noFill/>
                    </a:lnL>
                    <a:lnR>
                      <a:noFill/>
                    </a:lnR>
                    <a:lnT>
                      <a:noFill/>
                    </a:lnT>
                    <a:lnB>
                      <a:noFill/>
                    </a:lnB>
                    <a:solidFill>
                      <a:srgbClr val="003399"/>
                    </a:solidFill>
                  </a:tcPr>
                </a:tc>
                <a:tc>
                  <a:txBody>
                    <a:bodyPr/>
                    <a:lstStyle/>
                    <a:p>
                      <a:r>
                        <a:rPr lang="en-US" sz="1400" b="1">
                          <a:effectLst/>
                          <a:latin typeface="Verdana" panose="020B0604030504040204" pitchFamily="34" charset="0"/>
                        </a:rPr>
                        <a:t>Value</a:t>
                      </a:r>
                      <a:endParaRPr lang="en-US" sz="1400">
                        <a:effectLst/>
                        <a:latin typeface="Verdana" panose="020B0604030504040204" pitchFamily="34" charset="0"/>
                      </a:endParaRPr>
                    </a:p>
                  </a:txBody>
                  <a:tcPr marL="7370" marR="7370" marT="7370" marB="7370" anchor="ctr">
                    <a:lnL>
                      <a:noFill/>
                    </a:lnL>
                    <a:lnR>
                      <a:noFill/>
                    </a:lnR>
                    <a:lnT>
                      <a:noFill/>
                    </a:lnT>
                    <a:lnB>
                      <a:noFill/>
                    </a:lnB>
                    <a:solidFill>
                      <a:srgbClr val="003399"/>
                    </a:solidFill>
                  </a:tcPr>
                </a:tc>
                <a:extLst>
                  <a:ext uri="{0D108BD9-81ED-4DB2-BD59-A6C34878D82A}">
                    <a16:rowId xmlns:a16="http://schemas.microsoft.com/office/drawing/2014/main" val="10000"/>
                  </a:ext>
                </a:extLst>
              </a:tr>
              <a:tr h="228109">
                <a:tc>
                  <a:txBody>
                    <a:bodyPr/>
                    <a:lstStyle/>
                    <a:p>
                      <a:r>
                        <a:rPr lang="en-US" sz="1400">
                          <a:effectLst/>
                          <a:latin typeface="Verdana" panose="020B0604030504040204" pitchFamily="34" charset="0"/>
                        </a:rPr>
                        <a:t>Death of Spouse</a:t>
                      </a:r>
                    </a:p>
                  </a:txBody>
                  <a:tcPr marL="7370" marR="7370" marT="7370" marB="7370"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100</a:t>
                      </a:r>
                    </a:p>
                  </a:txBody>
                  <a:tcPr marL="7370" marR="7370" marT="7370" marB="7370" anchor="ctr">
                    <a:lnL>
                      <a:noFill/>
                    </a:lnL>
                    <a:lnR>
                      <a:noFill/>
                    </a:lnR>
                    <a:lnT>
                      <a:noFill/>
                    </a:lnT>
                    <a:lnB>
                      <a:noFill/>
                    </a:lnB>
                    <a:solidFill>
                      <a:srgbClr val="D0DFFA"/>
                    </a:solidFill>
                  </a:tcPr>
                </a:tc>
                <a:extLst>
                  <a:ext uri="{0D108BD9-81ED-4DB2-BD59-A6C34878D82A}">
                    <a16:rowId xmlns:a16="http://schemas.microsoft.com/office/drawing/2014/main" val="10001"/>
                  </a:ext>
                </a:extLst>
              </a:tr>
              <a:tr h="228109">
                <a:tc>
                  <a:txBody>
                    <a:bodyPr/>
                    <a:lstStyle/>
                    <a:p>
                      <a:r>
                        <a:rPr lang="en-US" sz="1400">
                          <a:effectLst/>
                          <a:latin typeface="Verdana" panose="020B0604030504040204" pitchFamily="34" charset="0"/>
                        </a:rPr>
                        <a:t>Divorce</a:t>
                      </a:r>
                    </a:p>
                  </a:txBody>
                  <a:tcPr marL="7370" marR="7370" marT="7370" marB="7370"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73</a:t>
                      </a:r>
                    </a:p>
                  </a:txBody>
                  <a:tcPr marL="7370" marR="7370" marT="7370" marB="7370" anchor="ctr">
                    <a:lnL>
                      <a:noFill/>
                    </a:lnL>
                    <a:lnR>
                      <a:noFill/>
                    </a:lnR>
                    <a:lnT>
                      <a:noFill/>
                    </a:lnT>
                    <a:lnB>
                      <a:noFill/>
                    </a:lnB>
                    <a:solidFill>
                      <a:srgbClr val="D0DFFA"/>
                    </a:solidFill>
                  </a:tcPr>
                </a:tc>
                <a:extLst>
                  <a:ext uri="{0D108BD9-81ED-4DB2-BD59-A6C34878D82A}">
                    <a16:rowId xmlns:a16="http://schemas.microsoft.com/office/drawing/2014/main" val="10002"/>
                  </a:ext>
                </a:extLst>
              </a:tr>
              <a:tr h="228109">
                <a:tc>
                  <a:txBody>
                    <a:bodyPr/>
                    <a:lstStyle/>
                    <a:p>
                      <a:r>
                        <a:rPr lang="en-US" sz="1400">
                          <a:effectLst/>
                          <a:latin typeface="Verdana" panose="020B0604030504040204" pitchFamily="34" charset="0"/>
                        </a:rPr>
                        <a:t>Marital separation</a:t>
                      </a:r>
                    </a:p>
                  </a:txBody>
                  <a:tcPr marL="7370" marR="7370" marT="7370" marB="7370"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65</a:t>
                      </a:r>
                    </a:p>
                  </a:txBody>
                  <a:tcPr marL="7370" marR="7370" marT="7370" marB="7370" anchor="ctr">
                    <a:lnL>
                      <a:noFill/>
                    </a:lnL>
                    <a:lnR>
                      <a:noFill/>
                    </a:lnR>
                    <a:lnT>
                      <a:noFill/>
                    </a:lnT>
                    <a:lnB>
                      <a:noFill/>
                    </a:lnB>
                    <a:solidFill>
                      <a:srgbClr val="D0DFFA"/>
                    </a:solidFill>
                  </a:tcPr>
                </a:tc>
                <a:extLst>
                  <a:ext uri="{0D108BD9-81ED-4DB2-BD59-A6C34878D82A}">
                    <a16:rowId xmlns:a16="http://schemas.microsoft.com/office/drawing/2014/main" val="10003"/>
                  </a:ext>
                </a:extLst>
              </a:tr>
              <a:tr h="228109">
                <a:tc>
                  <a:txBody>
                    <a:bodyPr/>
                    <a:lstStyle/>
                    <a:p>
                      <a:r>
                        <a:rPr lang="en-US" sz="1400">
                          <a:effectLst/>
                          <a:latin typeface="Verdana" panose="020B0604030504040204" pitchFamily="34" charset="0"/>
                        </a:rPr>
                        <a:t>Jail term</a:t>
                      </a:r>
                    </a:p>
                  </a:txBody>
                  <a:tcPr marL="7370" marR="7370" marT="7370" marB="7370"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63</a:t>
                      </a:r>
                    </a:p>
                  </a:txBody>
                  <a:tcPr marL="7370" marR="7370" marT="7370" marB="7370" anchor="ctr">
                    <a:lnL>
                      <a:noFill/>
                    </a:lnL>
                    <a:lnR>
                      <a:noFill/>
                    </a:lnR>
                    <a:lnT>
                      <a:noFill/>
                    </a:lnT>
                    <a:lnB>
                      <a:noFill/>
                    </a:lnB>
                    <a:solidFill>
                      <a:srgbClr val="D0DFFA"/>
                    </a:solidFill>
                  </a:tcPr>
                </a:tc>
                <a:extLst>
                  <a:ext uri="{0D108BD9-81ED-4DB2-BD59-A6C34878D82A}">
                    <a16:rowId xmlns:a16="http://schemas.microsoft.com/office/drawing/2014/main" val="10004"/>
                  </a:ext>
                </a:extLst>
              </a:tr>
              <a:tr h="228109">
                <a:tc>
                  <a:txBody>
                    <a:bodyPr/>
                    <a:lstStyle/>
                    <a:p>
                      <a:r>
                        <a:rPr lang="en-US" sz="1400">
                          <a:effectLst/>
                          <a:latin typeface="Verdana" panose="020B0604030504040204" pitchFamily="34" charset="0"/>
                        </a:rPr>
                        <a:t>Death of close family member</a:t>
                      </a:r>
                    </a:p>
                  </a:txBody>
                  <a:tcPr marL="7370" marR="7370" marT="7370" marB="7370"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63</a:t>
                      </a:r>
                    </a:p>
                  </a:txBody>
                  <a:tcPr marL="7370" marR="7370" marT="7370" marB="7370" anchor="ctr">
                    <a:lnL>
                      <a:noFill/>
                    </a:lnL>
                    <a:lnR>
                      <a:noFill/>
                    </a:lnR>
                    <a:lnT>
                      <a:noFill/>
                    </a:lnT>
                    <a:lnB>
                      <a:noFill/>
                    </a:lnB>
                    <a:solidFill>
                      <a:srgbClr val="D0DFFA"/>
                    </a:solidFill>
                  </a:tcPr>
                </a:tc>
                <a:extLst>
                  <a:ext uri="{0D108BD9-81ED-4DB2-BD59-A6C34878D82A}">
                    <a16:rowId xmlns:a16="http://schemas.microsoft.com/office/drawing/2014/main" val="10005"/>
                  </a:ext>
                </a:extLst>
              </a:tr>
              <a:tr h="228109">
                <a:tc>
                  <a:txBody>
                    <a:bodyPr/>
                    <a:lstStyle/>
                    <a:p>
                      <a:r>
                        <a:rPr lang="en-US" sz="1400">
                          <a:effectLst/>
                          <a:latin typeface="Verdana" panose="020B0604030504040204" pitchFamily="34" charset="0"/>
                        </a:rPr>
                        <a:t>Personal injury or illness</a:t>
                      </a:r>
                    </a:p>
                  </a:txBody>
                  <a:tcPr marL="7370" marR="7370" marT="7370" marB="7370"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53</a:t>
                      </a:r>
                    </a:p>
                  </a:txBody>
                  <a:tcPr marL="7370" marR="7370" marT="7370" marB="7370" anchor="ctr">
                    <a:lnL>
                      <a:noFill/>
                    </a:lnL>
                    <a:lnR>
                      <a:noFill/>
                    </a:lnR>
                    <a:lnT>
                      <a:noFill/>
                    </a:lnT>
                    <a:lnB>
                      <a:noFill/>
                    </a:lnB>
                    <a:solidFill>
                      <a:srgbClr val="D0DFFA"/>
                    </a:solidFill>
                  </a:tcPr>
                </a:tc>
                <a:extLst>
                  <a:ext uri="{0D108BD9-81ED-4DB2-BD59-A6C34878D82A}">
                    <a16:rowId xmlns:a16="http://schemas.microsoft.com/office/drawing/2014/main" val="10006"/>
                  </a:ext>
                </a:extLst>
              </a:tr>
              <a:tr h="228109">
                <a:tc>
                  <a:txBody>
                    <a:bodyPr/>
                    <a:lstStyle/>
                    <a:p>
                      <a:r>
                        <a:rPr lang="en-US" sz="1400">
                          <a:effectLst/>
                          <a:latin typeface="Verdana" panose="020B0604030504040204" pitchFamily="34" charset="0"/>
                        </a:rPr>
                        <a:t>Marriage</a:t>
                      </a:r>
                    </a:p>
                  </a:txBody>
                  <a:tcPr marL="7370" marR="7370" marT="7370" marB="7370"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50</a:t>
                      </a:r>
                    </a:p>
                  </a:txBody>
                  <a:tcPr marL="7370" marR="7370" marT="7370" marB="7370" anchor="ctr">
                    <a:lnL>
                      <a:noFill/>
                    </a:lnL>
                    <a:lnR>
                      <a:noFill/>
                    </a:lnR>
                    <a:lnT>
                      <a:noFill/>
                    </a:lnT>
                    <a:lnB>
                      <a:noFill/>
                    </a:lnB>
                    <a:solidFill>
                      <a:srgbClr val="D0DFFA"/>
                    </a:solidFill>
                  </a:tcPr>
                </a:tc>
                <a:extLst>
                  <a:ext uri="{0D108BD9-81ED-4DB2-BD59-A6C34878D82A}">
                    <a16:rowId xmlns:a16="http://schemas.microsoft.com/office/drawing/2014/main" val="10007"/>
                  </a:ext>
                </a:extLst>
              </a:tr>
              <a:tr h="228109">
                <a:tc>
                  <a:txBody>
                    <a:bodyPr/>
                    <a:lstStyle/>
                    <a:p>
                      <a:r>
                        <a:rPr lang="en-US" sz="1400">
                          <a:effectLst/>
                          <a:latin typeface="Verdana" panose="020B0604030504040204" pitchFamily="34" charset="0"/>
                        </a:rPr>
                        <a:t>Fired at work</a:t>
                      </a:r>
                    </a:p>
                  </a:txBody>
                  <a:tcPr marL="7370" marR="7370" marT="7370" marB="7370"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47</a:t>
                      </a:r>
                    </a:p>
                  </a:txBody>
                  <a:tcPr marL="7370" marR="7370" marT="7370" marB="7370" anchor="ctr">
                    <a:lnL>
                      <a:noFill/>
                    </a:lnL>
                    <a:lnR>
                      <a:noFill/>
                    </a:lnR>
                    <a:lnT>
                      <a:noFill/>
                    </a:lnT>
                    <a:lnB>
                      <a:noFill/>
                    </a:lnB>
                    <a:solidFill>
                      <a:srgbClr val="D0DFFA"/>
                    </a:solidFill>
                  </a:tcPr>
                </a:tc>
                <a:extLst>
                  <a:ext uri="{0D108BD9-81ED-4DB2-BD59-A6C34878D82A}">
                    <a16:rowId xmlns:a16="http://schemas.microsoft.com/office/drawing/2014/main" val="10008"/>
                  </a:ext>
                </a:extLst>
              </a:tr>
              <a:tr h="228109">
                <a:tc>
                  <a:txBody>
                    <a:bodyPr/>
                    <a:lstStyle/>
                    <a:p>
                      <a:r>
                        <a:rPr lang="en-US" sz="1400">
                          <a:effectLst/>
                          <a:latin typeface="Verdana" panose="020B0604030504040204" pitchFamily="34" charset="0"/>
                        </a:rPr>
                        <a:t>Marital reconciliation</a:t>
                      </a:r>
                    </a:p>
                  </a:txBody>
                  <a:tcPr marL="7370" marR="7370" marT="7370" marB="7370"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45</a:t>
                      </a:r>
                    </a:p>
                  </a:txBody>
                  <a:tcPr marL="7370" marR="7370" marT="7370" marB="7370" anchor="ctr">
                    <a:lnL>
                      <a:noFill/>
                    </a:lnL>
                    <a:lnR>
                      <a:noFill/>
                    </a:lnR>
                    <a:lnT>
                      <a:noFill/>
                    </a:lnT>
                    <a:lnB>
                      <a:noFill/>
                    </a:lnB>
                    <a:solidFill>
                      <a:srgbClr val="D0DFFA"/>
                    </a:solidFill>
                  </a:tcPr>
                </a:tc>
                <a:extLst>
                  <a:ext uri="{0D108BD9-81ED-4DB2-BD59-A6C34878D82A}">
                    <a16:rowId xmlns:a16="http://schemas.microsoft.com/office/drawing/2014/main" val="10009"/>
                  </a:ext>
                </a:extLst>
              </a:tr>
              <a:tr h="228109">
                <a:tc>
                  <a:txBody>
                    <a:bodyPr/>
                    <a:lstStyle/>
                    <a:p>
                      <a:r>
                        <a:rPr lang="en-US" sz="1400">
                          <a:effectLst/>
                          <a:latin typeface="Verdana" panose="020B0604030504040204" pitchFamily="34" charset="0"/>
                        </a:rPr>
                        <a:t>Retirement</a:t>
                      </a:r>
                    </a:p>
                  </a:txBody>
                  <a:tcPr marL="7370" marR="7370" marT="7370" marB="7370"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45</a:t>
                      </a:r>
                    </a:p>
                  </a:txBody>
                  <a:tcPr marL="7370" marR="7370" marT="7370" marB="7370" anchor="ctr">
                    <a:lnL>
                      <a:noFill/>
                    </a:lnL>
                    <a:lnR>
                      <a:noFill/>
                    </a:lnR>
                    <a:lnT>
                      <a:noFill/>
                    </a:lnT>
                    <a:lnB>
                      <a:noFill/>
                    </a:lnB>
                    <a:solidFill>
                      <a:srgbClr val="D0DFFA"/>
                    </a:solidFill>
                  </a:tcPr>
                </a:tc>
                <a:extLst>
                  <a:ext uri="{0D108BD9-81ED-4DB2-BD59-A6C34878D82A}">
                    <a16:rowId xmlns:a16="http://schemas.microsoft.com/office/drawing/2014/main" val="10010"/>
                  </a:ext>
                </a:extLst>
              </a:tr>
              <a:tr h="228109">
                <a:tc>
                  <a:txBody>
                    <a:bodyPr/>
                    <a:lstStyle/>
                    <a:p>
                      <a:r>
                        <a:rPr lang="en-US" sz="1400">
                          <a:effectLst/>
                          <a:latin typeface="Verdana" panose="020B0604030504040204" pitchFamily="34" charset="0"/>
                        </a:rPr>
                        <a:t>Change in health of family member</a:t>
                      </a:r>
                    </a:p>
                  </a:txBody>
                  <a:tcPr marL="7370" marR="7370" marT="7370" marB="7370"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44</a:t>
                      </a:r>
                    </a:p>
                  </a:txBody>
                  <a:tcPr marL="7370" marR="7370" marT="7370" marB="7370" anchor="ctr">
                    <a:lnL>
                      <a:noFill/>
                    </a:lnL>
                    <a:lnR>
                      <a:noFill/>
                    </a:lnR>
                    <a:lnT>
                      <a:noFill/>
                    </a:lnT>
                    <a:lnB>
                      <a:noFill/>
                    </a:lnB>
                    <a:solidFill>
                      <a:srgbClr val="D0DFFA"/>
                    </a:solidFill>
                  </a:tcPr>
                </a:tc>
                <a:extLst>
                  <a:ext uri="{0D108BD9-81ED-4DB2-BD59-A6C34878D82A}">
                    <a16:rowId xmlns:a16="http://schemas.microsoft.com/office/drawing/2014/main" val="10011"/>
                  </a:ext>
                </a:extLst>
              </a:tr>
              <a:tr h="228109">
                <a:tc>
                  <a:txBody>
                    <a:bodyPr/>
                    <a:lstStyle/>
                    <a:p>
                      <a:r>
                        <a:rPr lang="en-US" sz="1400">
                          <a:effectLst/>
                          <a:latin typeface="Verdana" panose="020B0604030504040204" pitchFamily="34" charset="0"/>
                        </a:rPr>
                        <a:t>Pregnancy</a:t>
                      </a:r>
                    </a:p>
                  </a:txBody>
                  <a:tcPr marL="7370" marR="7370" marT="7370" marB="7370"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40</a:t>
                      </a:r>
                    </a:p>
                  </a:txBody>
                  <a:tcPr marL="7370" marR="7370" marT="7370" marB="7370" anchor="ctr">
                    <a:lnL>
                      <a:noFill/>
                    </a:lnL>
                    <a:lnR>
                      <a:noFill/>
                    </a:lnR>
                    <a:lnT>
                      <a:noFill/>
                    </a:lnT>
                    <a:lnB>
                      <a:noFill/>
                    </a:lnB>
                    <a:solidFill>
                      <a:srgbClr val="D0DFFA"/>
                    </a:solidFill>
                  </a:tcPr>
                </a:tc>
                <a:extLst>
                  <a:ext uri="{0D108BD9-81ED-4DB2-BD59-A6C34878D82A}">
                    <a16:rowId xmlns:a16="http://schemas.microsoft.com/office/drawing/2014/main" val="10012"/>
                  </a:ext>
                </a:extLst>
              </a:tr>
              <a:tr h="228109">
                <a:tc>
                  <a:txBody>
                    <a:bodyPr/>
                    <a:lstStyle/>
                    <a:p>
                      <a:r>
                        <a:rPr lang="en-US" sz="1400">
                          <a:effectLst/>
                          <a:latin typeface="Verdana" panose="020B0604030504040204" pitchFamily="34" charset="0"/>
                        </a:rPr>
                        <a:t>Sex difficulties</a:t>
                      </a:r>
                    </a:p>
                  </a:txBody>
                  <a:tcPr marL="7370" marR="7370" marT="7370" marB="7370"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39</a:t>
                      </a:r>
                    </a:p>
                  </a:txBody>
                  <a:tcPr marL="7370" marR="7370" marT="7370" marB="7370" anchor="ctr">
                    <a:lnL>
                      <a:noFill/>
                    </a:lnL>
                    <a:lnR>
                      <a:noFill/>
                    </a:lnR>
                    <a:lnT>
                      <a:noFill/>
                    </a:lnT>
                    <a:lnB>
                      <a:noFill/>
                    </a:lnB>
                    <a:solidFill>
                      <a:srgbClr val="D0DFFA"/>
                    </a:solidFill>
                  </a:tcPr>
                </a:tc>
                <a:extLst>
                  <a:ext uri="{0D108BD9-81ED-4DB2-BD59-A6C34878D82A}">
                    <a16:rowId xmlns:a16="http://schemas.microsoft.com/office/drawing/2014/main" val="10013"/>
                  </a:ext>
                </a:extLst>
              </a:tr>
              <a:tr h="228109">
                <a:tc>
                  <a:txBody>
                    <a:bodyPr/>
                    <a:lstStyle/>
                    <a:p>
                      <a:r>
                        <a:rPr lang="en-US" sz="1400">
                          <a:effectLst/>
                          <a:latin typeface="Verdana" panose="020B0604030504040204" pitchFamily="34" charset="0"/>
                        </a:rPr>
                        <a:t>Gain of new family member</a:t>
                      </a:r>
                    </a:p>
                  </a:txBody>
                  <a:tcPr marL="7370" marR="7370" marT="7370" marB="7370"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39</a:t>
                      </a:r>
                    </a:p>
                  </a:txBody>
                  <a:tcPr marL="7370" marR="7370" marT="7370" marB="7370" anchor="ctr">
                    <a:lnL>
                      <a:noFill/>
                    </a:lnL>
                    <a:lnR>
                      <a:noFill/>
                    </a:lnR>
                    <a:lnT>
                      <a:noFill/>
                    </a:lnT>
                    <a:lnB>
                      <a:noFill/>
                    </a:lnB>
                    <a:solidFill>
                      <a:srgbClr val="D0DFFA"/>
                    </a:solidFill>
                  </a:tcPr>
                </a:tc>
                <a:extLst>
                  <a:ext uri="{0D108BD9-81ED-4DB2-BD59-A6C34878D82A}">
                    <a16:rowId xmlns:a16="http://schemas.microsoft.com/office/drawing/2014/main" val="10014"/>
                  </a:ext>
                </a:extLst>
              </a:tr>
              <a:tr h="228109">
                <a:tc>
                  <a:txBody>
                    <a:bodyPr/>
                    <a:lstStyle/>
                    <a:p>
                      <a:r>
                        <a:rPr lang="en-US" sz="1400">
                          <a:effectLst/>
                          <a:latin typeface="Verdana" panose="020B0604030504040204" pitchFamily="34" charset="0"/>
                        </a:rPr>
                        <a:t>Business readjustment</a:t>
                      </a:r>
                    </a:p>
                  </a:txBody>
                  <a:tcPr marL="7370" marR="7370" marT="7370" marB="7370"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39</a:t>
                      </a:r>
                    </a:p>
                  </a:txBody>
                  <a:tcPr marL="7370" marR="7370" marT="7370" marB="7370" anchor="ctr">
                    <a:lnL>
                      <a:noFill/>
                    </a:lnL>
                    <a:lnR>
                      <a:noFill/>
                    </a:lnR>
                    <a:lnT>
                      <a:noFill/>
                    </a:lnT>
                    <a:lnB>
                      <a:noFill/>
                    </a:lnB>
                    <a:solidFill>
                      <a:srgbClr val="D0DFFA"/>
                    </a:solidFill>
                  </a:tcPr>
                </a:tc>
                <a:extLst>
                  <a:ext uri="{0D108BD9-81ED-4DB2-BD59-A6C34878D82A}">
                    <a16:rowId xmlns:a16="http://schemas.microsoft.com/office/drawing/2014/main" val="10015"/>
                  </a:ext>
                </a:extLst>
              </a:tr>
              <a:tr h="228109">
                <a:tc>
                  <a:txBody>
                    <a:bodyPr/>
                    <a:lstStyle/>
                    <a:p>
                      <a:r>
                        <a:rPr lang="en-US" sz="1400">
                          <a:effectLst/>
                          <a:latin typeface="Verdana" panose="020B0604030504040204" pitchFamily="34" charset="0"/>
                        </a:rPr>
                        <a:t>Change in financial state</a:t>
                      </a:r>
                    </a:p>
                  </a:txBody>
                  <a:tcPr marL="7370" marR="7370" marT="7370" marB="7370"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38</a:t>
                      </a:r>
                    </a:p>
                  </a:txBody>
                  <a:tcPr marL="7370" marR="7370" marT="7370" marB="7370" anchor="ctr">
                    <a:lnL>
                      <a:noFill/>
                    </a:lnL>
                    <a:lnR>
                      <a:noFill/>
                    </a:lnR>
                    <a:lnT>
                      <a:noFill/>
                    </a:lnT>
                    <a:lnB>
                      <a:noFill/>
                    </a:lnB>
                    <a:solidFill>
                      <a:srgbClr val="D0DFFA"/>
                    </a:solidFill>
                  </a:tcPr>
                </a:tc>
                <a:extLst>
                  <a:ext uri="{0D108BD9-81ED-4DB2-BD59-A6C34878D82A}">
                    <a16:rowId xmlns:a16="http://schemas.microsoft.com/office/drawing/2014/main" val="10016"/>
                  </a:ext>
                </a:extLst>
              </a:tr>
              <a:tr h="228109">
                <a:tc>
                  <a:txBody>
                    <a:bodyPr/>
                    <a:lstStyle/>
                    <a:p>
                      <a:r>
                        <a:rPr lang="en-US" sz="1400">
                          <a:effectLst/>
                          <a:latin typeface="Verdana" panose="020B0604030504040204" pitchFamily="34" charset="0"/>
                        </a:rPr>
                        <a:t>Death of close friend</a:t>
                      </a:r>
                    </a:p>
                  </a:txBody>
                  <a:tcPr marL="7370" marR="7370" marT="7370" marB="7370"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37</a:t>
                      </a:r>
                    </a:p>
                  </a:txBody>
                  <a:tcPr marL="7370" marR="7370" marT="7370" marB="7370" anchor="ctr">
                    <a:lnL>
                      <a:noFill/>
                    </a:lnL>
                    <a:lnR>
                      <a:noFill/>
                    </a:lnR>
                    <a:lnT>
                      <a:noFill/>
                    </a:lnT>
                    <a:lnB>
                      <a:noFill/>
                    </a:lnB>
                    <a:solidFill>
                      <a:srgbClr val="D0DFFA"/>
                    </a:solidFill>
                  </a:tcPr>
                </a:tc>
                <a:extLst>
                  <a:ext uri="{0D108BD9-81ED-4DB2-BD59-A6C34878D82A}">
                    <a16:rowId xmlns:a16="http://schemas.microsoft.com/office/drawing/2014/main" val="10017"/>
                  </a:ext>
                </a:extLst>
              </a:tr>
              <a:tr h="228109">
                <a:tc>
                  <a:txBody>
                    <a:bodyPr/>
                    <a:lstStyle/>
                    <a:p>
                      <a:r>
                        <a:rPr lang="en-US" sz="1400">
                          <a:effectLst/>
                          <a:latin typeface="Verdana" panose="020B0604030504040204" pitchFamily="34" charset="0"/>
                        </a:rPr>
                        <a:t>Change to a different line of work</a:t>
                      </a:r>
                    </a:p>
                  </a:txBody>
                  <a:tcPr marL="7370" marR="7370" marT="7370" marB="7370"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36</a:t>
                      </a:r>
                    </a:p>
                  </a:txBody>
                  <a:tcPr marL="7370" marR="7370" marT="7370" marB="7370" anchor="ctr">
                    <a:lnL>
                      <a:noFill/>
                    </a:lnL>
                    <a:lnR>
                      <a:noFill/>
                    </a:lnR>
                    <a:lnT>
                      <a:noFill/>
                    </a:lnT>
                    <a:lnB>
                      <a:noFill/>
                    </a:lnB>
                    <a:solidFill>
                      <a:srgbClr val="D0DFFA"/>
                    </a:solidFill>
                  </a:tcPr>
                </a:tc>
                <a:extLst>
                  <a:ext uri="{0D108BD9-81ED-4DB2-BD59-A6C34878D82A}">
                    <a16:rowId xmlns:a16="http://schemas.microsoft.com/office/drawing/2014/main" val="10018"/>
                  </a:ext>
                </a:extLst>
              </a:tr>
              <a:tr h="441477">
                <a:tc>
                  <a:txBody>
                    <a:bodyPr/>
                    <a:lstStyle/>
                    <a:p>
                      <a:r>
                        <a:rPr lang="en-US" sz="1400">
                          <a:effectLst/>
                          <a:latin typeface="Verdana" panose="020B0604030504040204" pitchFamily="34" charset="0"/>
                        </a:rPr>
                        <a:t>Change in number of arguments with spouse</a:t>
                      </a:r>
                    </a:p>
                  </a:txBody>
                  <a:tcPr marL="7370" marR="7370" marT="7370" marB="7370"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35</a:t>
                      </a:r>
                    </a:p>
                  </a:txBody>
                  <a:tcPr marL="7370" marR="7370" marT="7370" marB="7370" anchor="ctr">
                    <a:lnL>
                      <a:noFill/>
                    </a:lnL>
                    <a:lnR>
                      <a:noFill/>
                    </a:lnR>
                    <a:lnT>
                      <a:noFill/>
                    </a:lnT>
                    <a:lnB>
                      <a:noFill/>
                    </a:lnB>
                    <a:solidFill>
                      <a:srgbClr val="D0DFFA"/>
                    </a:solidFill>
                  </a:tcPr>
                </a:tc>
                <a:extLst>
                  <a:ext uri="{0D108BD9-81ED-4DB2-BD59-A6C34878D82A}">
                    <a16:rowId xmlns:a16="http://schemas.microsoft.com/office/drawing/2014/main" val="10019"/>
                  </a:ext>
                </a:extLst>
              </a:tr>
              <a:tr h="228109">
                <a:tc>
                  <a:txBody>
                    <a:bodyPr/>
                    <a:lstStyle/>
                    <a:p>
                      <a:r>
                        <a:rPr lang="en-US" sz="1400">
                          <a:effectLst/>
                          <a:latin typeface="Verdana" panose="020B0604030504040204" pitchFamily="34" charset="0"/>
                        </a:rPr>
                        <a:t>Home Mortgage over $100,000*</a:t>
                      </a:r>
                    </a:p>
                  </a:txBody>
                  <a:tcPr marL="7370" marR="7370" marT="7370" marB="7370"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31</a:t>
                      </a:r>
                    </a:p>
                  </a:txBody>
                  <a:tcPr marL="7370" marR="7370" marT="7370" marB="7370" anchor="ctr">
                    <a:lnL>
                      <a:noFill/>
                    </a:lnL>
                    <a:lnR>
                      <a:noFill/>
                    </a:lnR>
                    <a:lnT>
                      <a:noFill/>
                    </a:lnT>
                    <a:lnB>
                      <a:noFill/>
                    </a:lnB>
                    <a:solidFill>
                      <a:srgbClr val="D0DFFA"/>
                    </a:solidFill>
                  </a:tcPr>
                </a:tc>
                <a:extLst>
                  <a:ext uri="{0D108BD9-81ED-4DB2-BD59-A6C34878D82A}">
                    <a16:rowId xmlns:a16="http://schemas.microsoft.com/office/drawing/2014/main" val="10020"/>
                  </a:ext>
                </a:extLst>
              </a:tr>
              <a:tr h="228109">
                <a:tc>
                  <a:txBody>
                    <a:bodyPr/>
                    <a:lstStyle/>
                    <a:p>
                      <a:r>
                        <a:rPr lang="en-US" sz="1400">
                          <a:effectLst/>
                          <a:latin typeface="Verdana" panose="020B0604030504040204" pitchFamily="34" charset="0"/>
                        </a:rPr>
                        <a:t>Foreclosure or mortgage or loan</a:t>
                      </a:r>
                    </a:p>
                  </a:txBody>
                  <a:tcPr marL="7370" marR="7370" marT="7370" marB="7370" anchor="ctr">
                    <a:lnL>
                      <a:noFill/>
                    </a:lnL>
                    <a:lnR>
                      <a:noFill/>
                    </a:lnR>
                    <a:lnT>
                      <a:noFill/>
                    </a:lnT>
                    <a:lnB>
                      <a:noFill/>
                    </a:lnB>
                    <a:solidFill>
                      <a:srgbClr val="D0DFFA"/>
                    </a:solidFill>
                  </a:tcPr>
                </a:tc>
                <a:tc>
                  <a:txBody>
                    <a:bodyPr/>
                    <a:lstStyle/>
                    <a:p>
                      <a:r>
                        <a:rPr lang="en-US" sz="1400" dirty="0">
                          <a:effectLst/>
                          <a:latin typeface="Verdana" panose="020B0604030504040204" pitchFamily="34" charset="0"/>
                        </a:rPr>
                        <a:t>30</a:t>
                      </a:r>
                    </a:p>
                  </a:txBody>
                  <a:tcPr marL="7370" marR="7370" marT="7370" marB="7370" anchor="ctr">
                    <a:lnL>
                      <a:noFill/>
                    </a:lnL>
                    <a:lnR>
                      <a:noFill/>
                    </a:lnR>
                    <a:lnT>
                      <a:noFill/>
                    </a:lnT>
                    <a:lnB>
                      <a:noFill/>
                    </a:lnB>
                    <a:solidFill>
                      <a:srgbClr val="D0DFFA"/>
                    </a:solidFill>
                  </a:tcPr>
                </a:tc>
                <a:extLst>
                  <a:ext uri="{0D108BD9-81ED-4DB2-BD59-A6C34878D82A}">
                    <a16:rowId xmlns:a16="http://schemas.microsoft.com/office/drawing/2014/main" val="10021"/>
                  </a:ext>
                </a:extLst>
              </a:tr>
            </a:tbl>
          </a:graphicData>
        </a:graphic>
      </p:graphicFrame>
      <p:graphicFrame>
        <p:nvGraphicFramePr>
          <p:cNvPr id="5" name="Table 4"/>
          <p:cNvGraphicFramePr>
            <a:graphicFrameLocks noGrp="1"/>
          </p:cNvGraphicFramePr>
          <p:nvPr/>
        </p:nvGraphicFramePr>
        <p:xfrm>
          <a:off x="4953000" y="1413168"/>
          <a:ext cx="3581400" cy="5444832"/>
        </p:xfrm>
        <a:graphic>
          <a:graphicData uri="http://schemas.openxmlformats.org/drawingml/2006/table">
            <a:tbl>
              <a:tblPr/>
              <a:tblGrid>
                <a:gridCol w="3230282">
                  <a:extLst>
                    <a:ext uri="{9D8B030D-6E8A-4147-A177-3AD203B41FA5}">
                      <a16:colId xmlns:a16="http://schemas.microsoft.com/office/drawing/2014/main" val="20000"/>
                    </a:ext>
                  </a:extLst>
                </a:gridCol>
                <a:gridCol w="351118">
                  <a:extLst>
                    <a:ext uri="{9D8B030D-6E8A-4147-A177-3AD203B41FA5}">
                      <a16:colId xmlns:a16="http://schemas.microsoft.com/office/drawing/2014/main" val="20001"/>
                    </a:ext>
                  </a:extLst>
                </a:gridCol>
              </a:tblGrid>
              <a:tr h="228042">
                <a:tc>
                  <a:txBody>
                    <a:bodyPr/>
                    <a:lstStyle/>
                    <a:p>
                      <a:r>
                        <a:rPr lang="en-US" sz="1400">
                          <a:effectLst/>
                          <a:latin typeface="Verdana" panose="020B0604030504040204" pitchFamily="34" charset="0"/>
                        </a:rPr>
                        <a:t>Change in responsibilities at work</a:t>
                      </a:r>
                    </a:p>
                  </a:txBody>
                  <a:tcPr marL="7370" marR="7370" marT="7368" marB="7368"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29</a:t>
                      </a:r>
                    </a:p>
                  </a:txBody>
                  <a:tcPr marL="7370" marR="7370" marT="7368" marB="7368" anchor="ctr">
                    <a:lnL>
                      <a:noFill/>
                    </a:lnL>
                    <a:lnR>
                      <a:noFill/>
                    </a:lnR>
                    <a:lnT>
                      <a:noFill/>
                    </a:lnT>
                    <a:lnB>
                      <a:noFill/>
                    </a:lnB>
                    <a:solidFill>
                      <a:srgbClr val="D0DFFA"/>
                    </a:solidFill>
                  </a:tcPr>
                </a:tc>
                <a:extLst>
                  <a:ext uri="{0D108BD9-81ED-4DB2-BD59-A6C34878D82A}">
                    <a16:rowId xmlns:a16="http://schemas.microsoft.com/office/drawing/2014/main" val="10000"/>
                  </a:ext>
                </a:extLst>
              </a:tr>
              <a:tr h="228042">
                <a:tc>
                  <a:txBody>
                    <a:bodyPr/>
                    <a:lstStyle/>
                    <a:p>
                      <a:r>
                        <a:rPr lang="en-US" sz="1400">
                          <a:effectLst/>
                          <a:latin typeface="Verdana" panose="020B0604030504040204" pitchFamily="34" charset="0"/>
                        </a:rPr>
                        <a:t>Son or daughter leaving home</a:t>
                      </a:r>
                    </a:p>
                  </a:txBody>
                  <a:tcPr marL="7370" marR="7370" marT="7368" marB="7368"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29</a:t>
                      </a:r>
                    </a:p>
                  </a:txBody>
                  <a:tcPr marL="7370" marR="7370" marT="7368" marB="7368" anchor="ctr">
                    <a:lnL>
                      <a:noFill/>
                    </a:lnL>
                    <a:lnR>
                      <a:noFill/>
                    </a:lnR>
                    <a:lnT>
                      <a:noFill/>
                    </a:lnT>
                    <a:lnB>
                      <a:noFill/>
                    </a:lnB>
                    <a:solidFill>
                      <a:srgbClr val="D0DFFA"/>
                    </a:solidFill>
                  </a:tcPr>
                </a:tc>
                <a:extLst>
                  <a:ext uri="{0D108BD9-81ED-4DB2-BD59-A6C34878D82A}">
                    <a16:rowId xmlns:a16="http://schemas.microsoft.com/office/drawing/2014/main" val="10001"/>
                  </a:ext>
                </a:extLst>
              </a:tr>
              <a:tr h="228042">
                <a:tc>
                  <a:txBody>
                    <a:bodyPr/>
                    <a:lstStyle/>
                    <a:p>
                      <a:r>
                        <a:rPr lang="en-US" sz="1400" dirty="0">
                          <a:effectLst/>
                          <a:latin typeface="Verdana" panose="020B0604030504040204" pitchFamily="34" charset="0"/>
                        </a:rPr>
                        <a:t>Trouble with in-laws</a:t>
                      </a:r>
                    </a:p>
                  </a:txBody>
                  <a:tcPr marL="7370" marR="7370" marT="7368" marB="7368"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29</a:t>
                      </a:r>
                    </a:p>
                  </a:txBody>
                  <a:tcPr marL="7370" marR="7370" marT="7368" marB="7368" anchor="ctr">
                    <a:lnL>
                      <a:noFill/>
                    </a:lnL>
                    <a:lnR>
                      <a:noFill/>
                    </a:lnR>
                    <a:lnT>
                      <a:noFill/>
                    </a:lnT>
                    <a:lnB>
                      <a:noFill/>
                    </a:lnB>
                    <a:solidFill>
                      <a:srgbClr val="D0DFFA"/>
                    </a:solidFill>
                  </a:tcPr>
                </a:tc>
                <a:extLst>
                  <a:ext uri="{0D108BD9-81ED-4DB2-BD59-A6C34878D82A}">
                    <a16:rowId xmlns:a16="http://schemas.microsoft.com/office/drawing/2014/main" val="10002"/>
                  </a:ext>
                </a:extLst>
              </a:tr>
              <a:tr h="228042">
                <a:tc>
                  <a:txBody>
                    <a:bodyPr/>
                    <a:lstStyle/>
                    <a:p>
                      <a:r>
                        <a:rPr lang="en-US" sz="1400">
                          <a:effectLst/>
                          <a:latin typeface="Verdana" panose="020B0604030504040204" pitchFamily="34" charset="0"/>
                        </a:rPr>
                        <a:t>Outstanding personal achievement</a:t>
                      </a:r>
                    </a:p>
                  </a:txBody>
                  <a:tcPr marL="7370" marR="7370" marT="7368" marB="7368"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28</a:t>
                      </a:r>
                    </a:p>
                  </a:txBody>
                  <a:tcPr marL="7370" marR="7370" marT="7368" marB="7368" anchor="ctr">
                    <a:lnL>
                      <a:noFill/>
                    </a:lnL>
                    <a:lnR>
                      <a:noFill/>
                    </a:lnR>
                    <a:lnT>
                      <a:noFill/>
                    </a:lnT>
                    <a:lnB>
                      <a:noFill/>
                    </a:lnB>
                    <a:solidFill>
                      <a:srgbClr val="D0DFFA"/>
                    </a:solidFill>
                  </a:tcPr>
                </a:tc>
                <a:extLst>
                  <a:ext uri="{0D108BD9-81ED-4DB2-BD59-A6C34878D82A}">
                    <a16:rowId xmlns:a16="http://schemas.microsoft.com/office/drawing/2014/main" val="10003"/>
                  </a:ext>
                </a:extLst>
              </a:tr>
              <a:tr h="228042">
                <a:tc>
                  <a:txBody>
                    <a:bodyPr/>
                    <a:lstStyle/>
                    <a:p>
                      <a:r>
                        <a:rPr lang="en-US" sz="1400">
                          <a:effectLst/>
                          <a:latin typeface="Verdana" panose="020B0604030504040204" pitchFamily="34" charset="0"/>
                        </a:rPr>
                        <a:t>Spouse begins or stops work</a:t>
                      </a:r>
                    </a:p>
                  </a:txBody>
                  <a:tcPr marL="7370" marR="7370" marT="7368" marB="7368"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26</a:t>
                      </a:r>
                    </a:p>
                  </a:txBody>
                  <a:tcPr marL="7370" marR="7370" marT="7368" marB="7368" anchor="ctr">
                    <a:lnL>
                      <a:noFill/>
                    </a:lnL>
                    <a:lnR>
                      <a:noFill/>
                    </a:lnR>
                    <a:lnT>
                      <a:noFill/>
                    </a:lnT>
                    <a:lnB>
                      <a:noFill/>
                    </a:lnB>
                    <a:solidFill>
                      <a:srgbClr val="D0DFFA"/>
                    </a:solidFill>
                  </a:tcPr>
                </a:tc>
                <a:extLst>
                  <a:ext uri="{0D108BD9-81ED-4DB2-BD59-A6C34878D82A}">
                    <a16:rowId xmlns:a16="http://schemas.microsoft.com/office/drawing/2014/main" val="10004"/>
                  </a:ext>
                </a:extLst>
              </a:tr>
              <a:tr h="228042">
                <a:tc>
                  <a:txBody>
                    <a:bodyPr/>
                    <a:lstStyle/>
                    <a:p>
                      <a:r>
                        <a:rPr lang="en-US" sz="1400">
                          <a:effectLst/>
                          <a:latin typeface="Verdana" panose="020B0604030504040204" pitchFamily="34" charset="0"/>
                        </a:rPr>
                        <a:t>Begin or end school</a:t>
                      </a:r>
                    </a:p>
                  </a:txBody>
                  <a:tcPr marL="7370" marR="7370" marT="7368" marB="7368"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26</a:t>
                      </a:r>
                    </a:p>
                  </a:txBody>
                  <a:tcPr marL="7370" marR="7370" marT="7368" marB="7368" anchor="ctr">
                    <a:lnL>
                      <a:noFill/>
                    </a:lnL>
                    <a:lnR>
                      <a:noFill/>
                    </a:lnR>
                    <a:lnT>
                      <a:noFill/>
                    </a:lnT>
                    <a:lnB>
                      <a:noFill/>
                    </a:lnB>
                    <a:solidFill>
                      <a:srgbClr val="D0DFFA"/>
                    </a:solidFill>
                  </a:tcPr>
                </a:tc>
                <a:extLst>
                  <a:ext uri="{0D108BD9-81ED-4DB2-BD59-A6C34878D82A}">
                    <a16:rowId xmlns:a16="http://schemas.microsoft.com/office/drawing/2014/main" val="10005"/>
                  </a:ext>
                </a:extLst>
              </a:tr>
              <a:tr h="228042">
                <a:tc>
                  <a:txBody>
                    <a:bodyPr/>
                    <a:lstStyle/>
                    <a:p>
                      <a:r>
                        <a:rPr lang="en-US" sz="1400">
                          <a:effectLst/>
                          <a:latin typeface="Verdana" panose="020B0604030504040204" pitchFamily="34" charset="0"/>
                        </a:rPr>
                        <a:t>Change in living conditions</a:t>
                      </a:r>
                    </a:p>
                  </a:txBody>
                  <a:tcPr marL="7370" marR="7370" marT="7368" marB="7368"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25</a:t>
                      </a:r>
                    </a:p>
                  </a:txBody>
                  <a:tcPr marL="7370" marR="7370" marT="7368" marB="7368" anchor="ctr">
                    <a:lnL>
                      <a:noFill/>
                    </a:lnL>
                    <a:lnR>
                      <a:noFill/>
                    </a:lnR>
                    <a:lnT>
                      <a:noFill/>
                    </a:lnT>
                    <a:lnB>
                      <a:noFill/>
                    </a:lnB>
                    <a:solidFill>
                      <a:srgbClr val="D0DFFA"/>
                    </a:solidFill>
                  </a:tcPr>
                </a:tc>
                <a:extLst>
                  <a:ext uri="{0D108BD9-81ED-4DB2-BD59-A6C34878D82A}">
                    <a16:rowId xmlns:a16="http://schemas.microsoft.com/office/drawing/2014/main" val="10006"/>
                  </a:ext>
                </a:extLst>
              </a:tr>
              <a:tr h="228042">
                <a:tc>
                  <a:txBody>
                    <a:bodyPr/>
                    <a:lstStyle/>
                    <a:p>
                      <a:r>
                        <a:rPr lang="en-US" sz="1400">
                          <a:effectLst/>
                          <a:latin typeface="Verdana" panose="020B0604030504040204" pitchFamily="34" charset="0"/>
                        </a:rPr>
                        <a:t>Revision of personal habits</a:t>
                      </a:r>
                    </a:p>
                  </a:txBody>
                  <a:tcPr marL="7370" marR="7370" marT="7368" marB="7368"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24</a:t>
                      </a:r>
                    </a:p>
                  </a:txBody>
                  <a:tcPr marL="7370" marR="7370" marT="7368" marB="7368" anchor="ctr">
                    <a:lnL>
                      <a:noFill/>
                    </a:lnL>
                    <a:lnR>
                      <a:noFill/>
                    </a:lnR>
                    <a:lnT>
                      <a:noFill/>
                    </a:lnT>
                    <a:lnB>
                      <a:noFill/>
                    </a:lnB>
                    <a:solidFill>
                      <a:srgbClr val="D0DFFA"/>
                    </a:solidFill>
                  </a:tcPr>
                </a:tc>
                <a:extLst>
                  <a:ext uri="{0D108BD9-81ED-4DB2-BD59-A6C34878D82A}">
                    <a16:rowId xmlns:a16="http://schemas.microsoft.com/office/drawing/2014/main" val="10007"/>
                  </a:ext>
                </a:extLst>
              </a:tr>
              <a:tr h="228042">
                <a:tc>
                  <a:txBody>
                    <a:bodyPr/>
                    <a:lstStyle/>
                    <a:p>
                      <a:r>
                        <a:rPr lang="en-US" sz="1400">
                          <a:effectLst/>
                          <a:latin typeface="Verdana" panose="020B0604030504040204" pitchFamily="34" charset="0"/>
                        </a:rPr>
                        <a:t>Trouble with boss</a:t>
                      </a:r>
                    </a:p>
                  </a:txBody>
                  <a:tcPr marL="7370" marR="7370" marT="7368" marB="7368"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23</a:t>
                      </a:r>
                    </a:p>
                  </a:txBody>
                  <a:tcPr marL="7370" marR="7370" marT="7368" marB="7368" anchor="ctr">
                    <a:lnL>
                      <a:noFill/>
                    </a:lnL>
                    <a:lnR>
                      <a:noFill/>
                    </a:lnR>
                    <a:lnT>
                      <a:noFill/>
                    </a:lnT>
                    <a:lnB>
                      <a:noFill/>
                    </a:lnB>
                    <a:solidFill>
                      <a:srgbClr val="D0DFFA"/>
                    </a:solidFill>
                  </a:tcPr>
                </a:tc>
                <a:extLst>
                  <a:ext uri="{0D108BD9-81ED-4DB2-BD59-A6C34878D82A}">
                    <a16:rowId xmlns:a16="http://schemas.microsoft.com/office/drawing/2014/main" val="10008"/>
                  </a:ext>
                </a:extLst>
              </a:tr>
              <a:tr h="228042">
                <a:tc>
                  <a:txBody>
                    <a:bodyPr/>
                    <a:lstStyle/>
                    <a:p>
                      <a:r>
                        <a:rPr lang="en-US" sz="1400">
                          <a:effectLst/>
                          <a:latin typeface="Verdana" panose="020B0604030504040204" pitchFamily="34" charset="0"/>
                        </a:rPr>
                        <a:t>Change in work hours or conditions</a:t>
                      </a:r>
                    </a:p>
                  </a:txBody>
                  <a:tcPr marL="7370" marR="7370" marT="7368" marB="7368"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20</a:t>
                      </a:r>
                    </a:p>
                  </a:txBody>
                  <a:tcPr marL="7370" marR="7370" marT="7368" marB="7368" anchor="ctr">
                    <a:lnL>
                      <a:noFill/>
                    </a:lnL>
                    <a:lnR>
                      <a:noFill/>
                    </a:lnR>
                    <a:lnT>
                      <a:noFill/>
                    </a:lnT>
                    <a:lnB>
                      <a:noFill/>
                    </a:lnB>
                    <a:solidFill>
                      <a:srgbClr val="D0DFFA"/>
                    </a:solidFill>
                  </a:tcPr>
                </a:tc>
                <a:extLst>
                  <a:ext uri="{0D108BD9-81ED-4DB2-BD59-A6C34878D82A}">
                    <a16:rowId xmlns:a16="http://schemas.microsoft.com/office/drawing/2014/main" val="10009"/>
                  </a:ext>
                </a:extLst>
              </a:tr>
              <a:tr h="228042">
                <a:tc>
                  <a:txBody>
                    <a:bodyPr/>
                    <a:lstStyle/>
                    <a:p>
                      <a:r>
                        <a:rPr lang="en-US" sz="1400">
                          <a:effectLst/>
                          <a:latin typeface="Verdana" panose="020B0604030504040204" pitchFamily="34" charset="0"/>
                        </a:rPr>
                        <a:t>Change in residence</a:t>
                      </a:r>
                    </a:p>
                  </a:txBody>
                  <a:tcPr marL="7370" marR="7370" marT="7368" marB="7368"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20</a:t>
                      </a:r>
                    </a:p>
                  </a:txBody>
                  <a:tcPr marL="7370" marR="7370" marT="7368" marB="7368" anchor="ctr">
                    <a:lnL>
                      <a:noFill/>
                    </a:lnL>
                    <a:lnR>
                      <a:noFill/>
                    </a:lnR>
                    <a:lnT>
                      <a:noFill/>
                    </a:lnT>
                    <a:lnB>
                      <a:noFill/>
                    </a:lnB>
                    <a:solidFill>
                      <a:srgbClr val="D0DFFA"/>
                    </a:solidFill>
                  </a:tcPr>
                </a:tc>
                <a:extLst>
                  <a:ext uri="{0D108BD9-81ED-4DB2-BD59-A6C34878D82A}">
                    <a16:rowId xmlns:a16="http://schemas.microsoft.com/office/drawing/2014/main" val="10010"/>
                  </a:ext>
                </a:extLst>
              </a:tr>
              <a:tr h="228042">
                <a:tc>
                  <a:txBody>
                    <a:bodyPr/>
                    <a:lstStyle/>
                    <a:p>
                      <a:r>
                        <a:rPr lang="en-US" sz="1400">
                          <a:effectLst/>
                          <a:latin typeface="Verdana" panose="020B0604030504040204" pitchFamily="34" charset="0"/>
                        </a:rPr>
                        <a:t>Change in schools</a:t>
                      </a:r>
                    </a:p>
                  </a:txBody>
                  <a:tcPr marL="7370" marR="7370" marT="7368" marB="7368"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20</a:t>
                      </a:r>
                    </a:p>
                  </a:txBody>
                  <a:tcPr marL="7370" marR="7370" marT="7368" marB="7368" anchor="ctr">
                    <a:lnL>
                      <a:noFill/>
                    </a:lnL>
                    <a:lnR>
                      <a:noFill/>
                    </a:lnR>
                    <a:lnT>
                      <a:noFill/>
                    </a:lnT>
                    <a:lnB>
                      <a:noFill/>
                    </a:lnB>
                    <a:solidFill>
                      <a:srgbClr val="D0DFFA"/>
                    </a:solidFill>
                  </a:tcPr>
                </a:tc>
                <a:extLst>
                  <a:ext uri="{0D108BD9-81ED-4DB2-BD59-A6C34878D82A}">
                    <a16:rowId xmlns:a16="http://schemas.microsoft.com/office/drawing/2014/main" val="10011"/>
                  </a:ext>
                </a:extLst>
              </a:tr>
              <a:tr h="228042">
                <a:tc>
                  <a:txBody>
                    <a:bodyPr/>
                    <a:lstStyle/>
                    <a:p>
                      <a:r>
                        <a:rPr lang="en-US" sz="1400">
                          <a:effectLst/>
                          <a:latin typeface="Verdana" panose="020B0604030504040204" pitchFamily="34" charset="0"/>
                        </a:rPr>
                        <a:t>Change in recreation</a:t>
                      </a:r>
                    </a:p>
                  </a:txBody>
                  <a:tcPr marL="7370" marR="7370" marT="7368" marB="7368"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19</a:t>
                      </a:r>
                    </a:p>
                  </a:txBody>
                  <a:tcPr marL="7370" marR="7370" marT="7368" marB="7368" anchor="ctr">
                    <a:lnL>
                      <a:noFill/>
                    </a:lnL>
                    <a:lnR>
                      <a:noFill/>
                    </a:lnR>
                    <a:lnT>
                      <a:noFill/>
                    </a:lnT>
                    <a:lnB>
                      <a:noFill/>
                    </a:lnB>
                    <a:solidFill>
                      <a:srgbClr val="D0DFFA"/>
                    </a:solidFill>
                  </a:tcPr>
                </a:tc>
                <a:extLst>
                  <a:ext uri="{0D108BD9-81ED-4DB2-BD59-A6C34878D82A}">
                    <a16:rowId xmlns:a16="http://schemas.microsoft.com/office/drawing/2014/main" val="10012"/>
                  </a:ext>
                </a:extLst>
              </a:tr>
              <a:tr h="228042">
                <a:tc>
                  <a:txBody>
                    <a:bodyPr/>
                    <a:lstStyle/>
                    <a:p>
                      <a:r>
                        <a:rPr lang="en-US" sz="1400">
                          <a:effectLst/>
                          <a:latin typeface="Verdana" panose="020B0604030504040204" pitchFamily="34" charset="0"/>
                        </a:rPr>
                        <a:t>Change in church activities</a:t>
                      </a:r>
                    </a:p>
                  </a:txBody>
                  <a:tcPr marL="7370" marR="7370" marT="7368" marB="7368"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19</a:t>
                      </a:r>
                    </a:p>
                  </a:txBody>
                  <a:tcPr marL="7370" marR="7370" marT="7368" marB="7368" anchor="ctr">
                    <a:lnL>
                      <a:noFill/>
                    </a:lnL>
                    <a:lnR>
                      <a:noFill/>
                    </a:lnR>
                    <a:lnT>
                      <a:noFill/>
                    </a:lnT>
                    <a:lnB>
                      <a:noFill/>
                    </a:lnB>
                    <a:solidFill>
                      <a:srgbClr val="D0DFFA"/>
                    </a:solidFill>
                  </a:tcPr>
                </a:tc>
                <a:extLst>
                  <a:ext uri="{0D108BD9-81ED-4DB2-BD59-A6C34878D82A}">
                    <a16:rowId xmlns:a16="http://schemas.microsoft.com/office/drawing/2014/main" val="10013"/>
                  </a:ext>
                </a:extLst>
              </a:tr>
              <a:tr h="228042">
                <a:tc>
                  <a:txBody>
                    <a:bodyPr/>
                    <a:lstStyle/>
                    <a:p>
                      <a:r>
                        <a:rPr lang="en-US" sz="1400">
                          <a:effectLst/>
                          <a:latin typeface="Verdana" panose="020B0604030504040204" pitchFamily="34" charset="0"/>
                        </a:rPr>
                        <a:t>Change in social activities</a:t>
                      </a:r>
                    </a:p>
                  </a:txBody>
                  <a:tcPr marL="7370" marR="7370" marT="7368" marB="7368"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18</a:t>
                      </a:r>
                    </a:p>
                  </a:txBody>
                  <a:tcPr marL="7370" marR="7370" marT="7368" marB="7368" anchor="ctr">
                    <a:lnL>
                      <a:noFill/>
                    </a:lnL>
                    <a:lnR>
                      <a:noFill/>
                    </a:lnR>
                    <a:lnT>
                      <a:noFill/>
                    </a:lnT>
                    <a:lnB>
                      <a:noFill/>
                    </a:lnB>
                    <a:solidFill>
                      <a:srgbClr val="D0DFFA"/>
                    </a:solidFill>
                  </a:tcPr>
                </a:tc>
                <a:extLst>
                  <a:ext uri="{0D108BD9-81ED-4DB2-BD59-A6C34878D82A}">
                    <a16:rowId xmlns:a16="http://schemas.microsoft.com/office/drawing/2014/main" val="10014"/>
                  </a:ext>
                </a:extLst>
              </a:tr>
              <a:tr h="441348">
                <a:tc>
                  <a:txBody>
                    <a:bodyPr/>
                    <a:lstStyle/>
                    <a:p>
                      <a:r>
                        <a:rPr lang="en-US" sz="1400">
                          <a:effectLst/>
                          <a:latin typeface="Verdana" panose="020B0604030504040204" pitchFamily="34" charset="0"/>
                        </a:rPr>
                        <a:t>Mortgage or loan of less than $100,000*</a:t>
                      </a:r>
                    </a:p>
                  </a:txBody>
                  <a:tcPr marL="7370" marR="7370" marT="7368" marB="7368"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17</a:t>
                      </a:r>
                    </a:p>
                  </a:txBody>
                  <a:tcPr marL="7370" marR="7370" marT="7368" marB="7368" anchor="ctr">
                    <a:lnL>
                      <a:noFill/>
                    </a:lnL>
                    <a:lnR>
                      <a:noFill/>
                    </a:lnR>
                    <a:lnT>
                      <a:noFill/>
                    </a:lnT>
                    <a:lnB>
                      <a:noFill/>
                    </a:lnB>
                    <a:solidFill>
                      <a:srgbClr val="D0DFFA"/>
                    </a:solidFill>
                  </a:tcPr>
                </a:tc>
                <a:extLst>
                  <a:ext uri="{0D108BD9-81ED-4DB2-BD59-A6C34878D82A}">
                    <a16:rowId xmlns:a16="http://schemas.microsoft.com/office/drawing/2014/main" val="10015"/>
                  </a:ext>
                </a:extLst>
              </a:tr>
              <a:tr h="228042">
                <a:tc>
                  <a:txBody>
                    <a:bodyPr/>
                    <a:lstStyle/>
                    <a:p>
                      <a:r>
                        <a:rPr lang="en-US" sz="1400">
                          <a:effectLst/>
                          <a:latin typeface="Verdana" panose="020B0604030504040204" pitchFamily="34" charset="0"/>
                        </a:rPr>
                        <a:t>Change in sleeping habits</a:t>
                      </a:r>
                    </a:p>
                  </a:txBody>
                  <a:tcPr marL="7370" marR="7370" marT="7368" marB="7368"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16</a:t>
                      </a:r>
                    </a:p>
                  </a:txBody>
                  <a:tcPr marL="7370" marR="7370" marT="7368" marB="7368" anchor="ctr">
                    <a:lnL>
                      <a:noFill/>
                    </a:lnL>
                    <a:lnR>
                      <a:noFill/>
                    </a:lnR>
                    <a:lnT>
                      <a:noFill/>
                    </a:lnT>
                    <a:lnB>
                      <a:noFill/>
                    </a:lnB>
                    <a:solidFill>
                      <a:srgbClr val="D0DFFA"/>
                    </a:solidFill>
                  </a:tcPr>
                </a:tc>
                <a:extLst>
                  <a:ext uri="{0D108BD9-81ED-4DB2-BD59-A6C34878D82A}">
                    <a16:rowId xmlns:a16="http://schemas.microsoft.com/office/drawing/2014/main" val="10016"/>
                  </a:ext>
                </a:extLst>
              </a:tr>
              <a:tr h="441348">
                <a:tc>
                  <a:txBody>
                    <a:bodyPr/>
                    <a:lstStyle/>
                    <a:p>
                      <a:r>
                        <a:rPr lang="en-US" sz="1400">
                          <a:effectLst/>
                          <a:latin typeface="Verdana" panose="020B0604030504040204" pitchFamily="34" charset="0"/>
                        </a:rPr>
                        <a:t>Change in number of family get-togethers</a:t>
                      </a:r>
                    </a:p>
                  </a:txBody>
                  <a:tcPr marL="7370" marR="7370" marT="7368" marB="7368"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15</a:t>
                      </a:r>
                    </a:p>
                  </a:txBody>
                  <a:tcPr marL="7370" marR="7370" marT="7368" marB="7368" anchor="ctr">
                    <a:lnL>
                      <a:noFill/>
                    </a:lnL>
                    <a:lnR>
                      <a:noFill/>
                    </a:lnR>
                    <a:lnT>
                      <a:noFill/>
                    </a:lnT>
                    <a:lnB>
                      <a:noFill/>
                    </a:lnB>
                    <a:solidFill>
                      <a:srgbClr val="D0DFFA"/>
                    </a:solidFill>
                  </a:tcPr>
                </a:tc>
                <a:extLst>
                  <a:ext uri="{0D108BD9-81ED-4DB2-BD59-A6C34878D82A}">
                    <a16:rowId xmlns:a16="http://schemas.microsoft.com/office/drawing/2014/main" val="10017"/>
                  </a:ext>
                </a:extLst>
              </a:tr>
              <a:tr h="228042">
                <a:tc>
                  <a:txBody>
                    <a:bodyPr/>
                    <a:lstStyle/>
                    <a:p>
                      <a:r>
                        <a:rPr lang="en-US" sz="1400">
                          <a:effectLst/>
                          <a:latin typeface="Verdana" panose="020B0604030504040204" pitchFamily="34" charset="0"/>
                        </a:rPr>
                        <a:t>Change in eating habits</a:t>
                      </a:r>
                    </a:p>
                  </a:txBody>
                  <a:tcPr marL="7370" marR="7370" marT="7368" marB="7368"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15</a:t>
                      </a:r>
                    </a:p>
                  </a:txBody>
                  <a:tcPr marL="7370" marR="7370" marT="7368" marB="7368" anchor="ctr">
                    <a:lnL>
                      <a:noFill/>
                    </a:lnL>
                    <a:lnR>
                      <a:noFill/>
                    </a:lnR>
                    <a:lnT>
                      <a:noFill/>
                    </a:lnT>
                    <a:lnB>
                      <a:noFill/>
                    </a:lnB>
                    <a:solidFill>
                      <a:srgbClr val="D0DFFA"/>
                    </a:solidFill>
                  </a:tcPr>
                </a:tc>
                <a:extLst>
                  <a:ext uri="{0D108BD9-81ED-4DB2-BD59-A6C34878D82A}">
                    <a16:rowId xmlns:a16="http://schemas.microsoft.com/office/drawing/2014/main" val="10018"/>
                  </a:ext>
                </a:extLst>
              </a:tr>
              <a:tr h="228042">
                <a:tc>
                  <a:txBody>
                    <a:bodyPr/>
                    <a:lstStyle/>
                    <a:p>
                      <a:r>
                        <a:rPr lang="en-US" sz="1400">
                          <a:effectLst/>
                          <a:latin typeface="Verdana" panose="020B0604030504040204" pitchFamily="34" charset="0"/>
                        </a:rPr>
                        <a:t>Single person living alone</a:t>
                      </a:r>
                    </a:p>
                  </a:txBody>
                  <a:tcPr marL="7370" marR="7370" marT="7368" marB="7368"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a:t>
                      </a:r>
                    </a:p>
                  </a:txBody>
                  <a:tcPr marL="7370" marR="7370" marT="7368" marB="7368" anchor="ctr">
                    <a:lnL>
                      <a:noFill/>
                    </a:lnL>
                    <a:lnR>
                      <a:noFill/>
                    </a:lnR>
                    <a:lnT>
                      <a:noFill/>
                    </a:lnT>
                    <a:lnB>
                      <a:noFill/>
                    </a:lnB>
                    <a:solidFill>
                      <a:srgbClr val="D0DFFA"/>
                    </a:solidFill>
                  </a:tcPr>
                </a:tc>
                <a:extLst>
                  <a:ext uri="{0D108BD9-81ED-4DB2-BD59-A6C34878D82A}">
                    <a16:rowId xmlns:a16="http://schemas.microsoft.com/office/drawing/2014/main" val="10019"/>
                  </a:ext>
                </a:extLst>
              </a:tr>
              <a:tr h="228042">
                <a:tc>
                  <a:txBody>
                    <a:bodyPr/>
                    <a:lstStyle/>
                    <a:p>
                      <a:r>
                        <a:rPr lang="en-US" sz="1400">
                          <a:effectLst/>
                          <a:latin typeface="Verdana" panose="020B0604030504040204" pitchFamily="34" charset="0"/>
                        </a:rPr>
                        <a:t>Other- describe</a:t>
                      </a:r>
                    </a:p>
                  </a:txBody>
                  <a:tcPr marL="7370" marR="7370" marT="7368" marB="7368" anchor="ctr">
                    <a:lnL>
                      <a:noFill/>
                    </a:lnL>
                    <a:lnR>
                      <a:noFill/>
                    </a:lnR>
                    <a:lnT>
                      <a:noFill/>
                    </a:lnT>
                    <a:lnB>
                      <a:noFill/>
                    </a:lnB>
                    <a:solidFill>
                      <a:srgbClr val="D0DFFA"/>
                    </a:solidFill>
                  </a:tcPr>
                </a:tc>
                <a:tc>
                  <a:txBody>
                    <a:bodyPr/>
                    <a:lstStyle/>
                    <a:p>
                      <a:r>
                        <a:rPr lang="en-US" sz="1400">
                          <a:effectLst/>
                          <a:latin typeface="Verdana" panose="020B0604030504040204" pitchFamily="34" charset="0"/>
                        </a:rPr>
                        <a:t>**</a:t>
                      </a:r>
                    </a:p>
                  </a:txBody>
                  <a:tcPr marL="7370" marR="7370" marT="7368" marB="7368" anchor="ctr">
                    <a:lnL>
                      <a:noFill/>
                    </a:lnL>
                    <a:lnR>
                      <a:noFill/>
                    </a:lnR>
                    <a:lnT>
                      <a:noFill/>
                    </a:lnT>
                    <a:lnB>
                      <a:noFill/>
                    </a:lnB>
                    <a:solidFill>
                      <a:srgbClr val="D0DFFA"/>
                    </a:solidFill>
                  </a:tcPr>
                </a:tc>
                <a:extLst>
                  <a:ext uri="{0D108BD9-81ED-4DB2-BD59-A6C34878D82A}">
                    <a16:rowId xmlns:a16="http://schemas.microsoft.com/office/drawing/2014/main" val="10020"/>
                  </a:ext>
                </a:extLst>
              </a:tr>
              <a:tr h="228042">
                <a:tc>
                  <a:txBody>
                    <a:bodyPr/>
                    <a:lstStyle/>
                    <a:p>
                      <a:pPr algn="r"/>
                      <a:r>
                        <a:rPr lang="en-US" sz="1400">
                          <a:effectLst/>
                          <a:latin typeface="Verdana" panose="020B0604030504040204" pitchFamily="34" charset="0"/>
                        </a:rPr>
                        <a:t>Total:</a:t>
                      </a:r>
                    </a:p>
                  </a:txBody>
                  <a:tcPr marL="7370" marR="7370" marT="7368" marB="7368" anchor="ctr">
                    <a:lnL>
                      <a:noFill/>
                    </a:lnL>
                    <a:lnR>
                      <a:noFill/>
                    </a:lnR>
                    <a:lnT>
                      <a:noFill/>
                    </a:lnT>
                    <a:lnB>
                      <a:noFill/>
                    </a:lnB>
                    <a:solidFill>
                      <a:srgbClr val="D0DFFA"/>
                    </a:solidFill>
                  </a:tcPr>
                </a:tc>
                <a:tc>
                  <a:txBody>
                    <a:bodyPr/>
                    <a:lstStyle/>
                    <a:p>
                      <a:r>
                        <a:rPr lang="en-US" sz="1400" dirty="0">
                          <a:effectLst/>
                          <a:latin typeface="Verdana" panose="020B0604030504040204" pitchFamily="34" charset="0"/>
                        </a:rPr>
                        <a:t> </a:t>
                      </a:r>
                    </a:p>
                  </a:txBody>
                  <a:tcPr marL="7370" marR="7370" marT="7368" marB="7368" anchor="ctr">
                    <a:lnL>
                      <a:noFill/>
                    </a:lnL>
                    <a:lnR>
                      <a:noFill/>
                    </a:lnR>
                    <a:lnT>
                      <a:noFill/>
                    </a:lnT>
                    <a:lnB>
                      <a:noFill/>
                    </a:lnB>
                    <a:solidFill>
                      <a:srgbClr val="D0DFFA"/>
                    </a:solidFill>
                  </a:tcPr>
                </a:tc>
                <a:extLst>
                  <a:ext uri="{0D108BD9-81ED-4DB2-BD59-A6C34878D82A}">
                    <a16:rowId xmlns:a16="http://schemas.microsoft.com/office/drawing/2014/main" val="10021"/>
                  </a:ext>
                </a:extLst>
              </a:tr>
            </a:tbl>
          </a:graphicData>
        </a:graphic>
      </p:graphicFrame>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rmAutofit fontScale="90000"/>
          </a:bodyPr>
          <a:lstStyle/>
          <a:p>
            <a:r>
              <a:rPr lang="en-US" altLang="en-US" sz="4000" dirty="0" smtClean="0"/>
              <a:t>COLLEGE UNDERGRAD STRESS SCORE</a:t>
            </a:r>
            <a:endParaRPr lang="en-US" altLang="en-US" dirty="0" smtClean="0"/>
          </a:p>
        </p:txBody>
      </p:sp>
      <p:sp>
        <p:nvSpPr>
          <p:cNvPr id="25603" name="Content Placeholder 2"/>
          <p:cNvSpPr>
            <a:spLocks noGrp="1"/>
          </p:cNvSpPr>
          <p:nvPr>
            <p:ph idx="1"/>
          </p:nvPr>
        </p:nvSpPr>
        <p:spPr/>
        <p:txBody>
          <a:bodyPr/>
          <a:lstStyle/>
          <a:p>
            <a:r>
              <a:rPr lang="en-US" altLang="en-US" smtClean="0"/>
              <a:t>The average score is 1247 with scores ranging from 182 to 2571.  The normal range is from 800 to 1700.  </a:t>
            </a:r>
          </a:p>
          <a:p>
            <a:r>
              <a:rPr lang="en-US" altLang="en-US" smtClean="0"/>
              <a:t>The average college student experiences 15 to 20 stressful events a year.</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cs typeface="Arial" charset="0"/>
              </a:rPr>
              <a:t>STRESS AND ILLNESS: </a:t>
            </a:r>
            <a:br>
              <a:rPr lang="en-US" dirty="0" smtClean="0">
                <a:cs typeface="Arial" charset="0"/>
              </a:rPr>
            </a:br>
            <a:r>
              <a:rPr lang="en-US" sz="4000" i="1" dirty="0" smtClean="0">
                <a:cs typeface="Arial" charset="0"/>
              </a:rPr>
              <a:t>STRESSFUL LIFE EVENTS</a:t>
            </a:r>
            <a:endParaRPr lang="en-US" dirty="0"/>
          </a:p>
        </p:txBody>
      </p:sp>
      <p:sp>
        <p:nvSpPr>
          <p:cNvPr id="3" name="Content Placeholder 2"/>
          <p:cNvSpPr>
            <a:spLocks noGrp="1"/>
          </p:cNvSpPr>
          <p:nvPr>
            <p:ph idx="1"/>
          </p:nvPr>
        </p:nvSpPr>
        <p:spPr>
          <a:xfrm>
            <a:off x="-381000" y="1775191"/>
            <a:ext cx="4648200" cy="4625609"/>
          </a:xfrm>
        </p:spPr>
        <p:txBody>
          <a:bodyPr>
            <a:normAutofit fontScale="92500"/>
          </a:bodyPr>
          <a:lstStyle/>
          <a:p>
            <a:r>
              <a:rPr lang="en-US" dirty="0" smtClean="0">
                <a:cs typeface="Arial" charset="0"/>
              </a:rPr>
              <a:t>Daily hassles</a:t>
            </a:r>
          </a:p>
          <a:p>
            <a:pPr lvl="1"/>
            <a:r>
              <a:rPr lang="en-US" sz="2400" dirty="0" smtClean="0">
                <a:cs typeface="Arial" charset="0"/>
              </a:rPr>
              <a:t>Everyday annoyances</a:t>
            </a:r>
          </a:p>
          <a:p>
            <a:pPr lvl="1"/>
            <a:r>
              <a:rPr lang="en-US" sz="2400" dirty="0" smtClean="0">
                <a:cs typeface="Arial" charset="0"/>
              </a:rPr>
              <a:t>Some can shrug off annoyances while others easily bothered</a:t>
            </a:r>
          </a:p>
          <a:p>
            <a:pPr lvl="1"/>
            <a:r>
              <a:rPr lang="en-US" sz="2400" dirty="0" smtClean="0">
                <a:cs typeface="Arial" charset="0"/>
              </a:rPr>
              <a:t>Over time, little stressors can add up and take toll on our well-being</a:t>
            </a:r>
          </a:p>
          <a:p>
            <a:pPr lvl="1"/>
            <a:r>
              <a:rPr lang="en-US" sz="2400" dirty="0" smtClean="0">
                <a:cs typeface="Arial" charset="0"/>
              </a:rPr>
              <a:t>Psychological and physical consequences </a:t>
            </a:r>
          </a:p>
          <a:p>
            <a:pPr lvl="1"/>
            <a:r>
              <a:rPr lang="en-US" sz="2400" dirty="0" smtClean="0">
                <a:cs typeface="Arial" charset="0"/>
              </a:rPr>
              <a:t>Depends on personality, coping style and rest of the day </a:t>
            </a:r>
          </a:p>
          <a:p>
            <a:endParaRPr lang="en-US" dirty="0"/>
          </a:p>
        </p:txBody>
      </p:sp>
      <p:pic>
        <p:nvPicPr>
          <p:cNvPr id="3076" name="Picture 4" descr="Disneyland Cyanide &amp; Happiness are we there yet"/>
          <p:cNvPicPr>
            <a:picLocks noChangeAspect="1" noChangeArrowheads="1"/>
          </p:cNvPicPr>
          <p:nvPr/>
        </p:nvPicPr>
        <p:blipFill>
          <a:blip r:embed="rId3" cstate="print"/>
          <a:srcRect/>
          <a:stretch>
            <a:fillRect/>
          </a:stretch>
        </p:blipFill>
        <p:spPr bwMode="auto">
          <a:xfrm>
            <a:off x="4381500" y="2209800"/>
            <a:ext cx="4762500" cy="3524251"/>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4"/>
          <p:cNvSpPr>
            <a:spLocks noGrp="1" noChangeArrowheads="1"/>
          </p:cNvSpPr>
          <p:nvPr>
            <p:ph type="title"/>
          </p:nvPr>
        </p:nvSpPr>
        <p:spPr/>
        <p:txBody>
          <a:bodyPr>
            <a:normAutofit fontScale="90000"/>
          </a:bodyPr>
          <a:lstStyle/>
          <a:p>
            <a:pPr eaLnBrk="1" hangingPunct="1"/>
            <a:r>
              <a:rPr lang="en-US" altLang="en-US" sz="4000" dirty="0" smtClean="0"/>
              <a:t>STRESSORS TURN INTO STRESS THROUGH APPRAISAL</a:t>
            </a:r>
          </a:p>
        </p:txBody>
      </p:sp>
      <p:sp>
        <p:nvSpPr>
          <p:cNvPr id="11267" name="Rectangle 5"/>
          <p:cNvSpPr>
            <a:spLocks noGrp="1" noChangeArrowheads="1"/>
          </p:cNvSpPr>
          <p:nvPr>
            <p:ph type="body" idx="1"/>
          </p:nvPr>
        </p:nvSpPr>
        <p:spPr>
          <a:xfrm>
            <a:off x="457200" y="1524000"/>
            <a:ext cx="8229600" cy="4625609"/>
          </a:xfrm>
        </p:spPr>
        <p:txBody>
          <a:bodyPr/>
          <a:lstStyle/>
          <a:p>
            <a:pPr algn="ctr" eaLnBrk="1" hangingPunct="1">
              <a:buNone/>
            </a:pPr>
            <a:r>
              <a:rPr lang="en-US" altLang="en-US" dirty="0" smtClean="0"/>
              <a:t>Differences in reaction to stressors may be due to an individual’s appraisal</a:t>
            </a:r>
          </a:p>
        </p:txBody>
      </p:sp>
      <p:pic>
        <p:nvPicPr>
          <p:cNvPr id="11268" name="Picture 6" descr="Fig12-01"/>
          <p:cNvPicPr>
            <a:picLocks noGrp="1" noChangeAspect="1" noChangeArrowheads="1"/>
          </p:cNvPicPr>
          <p:nvPr>
            <p:ph sz="half" idx="4294967295"/>
          </p:nvPr>
        </p:nvPicPr>
        <p:blipFill>
          <a:blip r:embed="rId3" cstate="print"/>
          <a:srcRect/>
          <a:stretch>
            <a:fillRect/>
          </a:stretch>
        </p:blipFill>
        <p:spPr>
          <a:xfrm>
            <a:off x="0" y="2819400"/>
            <a:ext cx="9144000" cy="33528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fade">
                                      <p:cBhvr>
                                        <p:cTn id="7" dur="500"/>
                                        <p:tgtEl>
                                          <p:spTgt spid="11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fade">
                                      <p:cBhvr>
                                        <p:cTn id="12"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bldLvl="2"/>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body" idx="1"/>
          </p:nvPr>
        </p:nvSpPr>
        <p:spPr>
          <a:xfrm>
            <a:off x="0" y="1371600"/>
            <a:ext cx="9144000" cy="2282825"/>
          </a:xfrm>
        </p:spPr>
        <p:txBody>
          <a:bodyPr>
            <a:normAutofit/>
          </a:bodyPr>
          <a:lstStyle/>
          <a:p>
            <a:pPr marL="0" indent="0" algn="ctr">
              <a:buFont typeface="Wingdings" pitchFamily="2" charset="2"/>
              <a:buNone/>
            </a:pPr>
            <a:r>
              <a:rPr lang="en-US" altLang="en-US" sz="2800" dirty="0" smtClean="0"/>
              <a:t>Stress can be adaptive. In a fearful or stress- causing situation, we can run away and save our lives. Stress can be maladaptive. If it is prolonged (chronic stress), it increases our risk of illness and health problems.</a:t>
            </a:r>
          </a:p>
        </p:txBody>
      </p:sp>
      <p:sp>
        <p:nvSpPr>
          <p:cNvPr id="67587" name="Rectangle 3"/>
          <p:cNvSpPr>
            <a:spLocks noGrp="1" noChangeArrowheads="1"/>
          </p:cNvSpPr>
          <p:nvPr>
            <p:ph type="title"/>
          </p:nvPr>
        </p:nvSpPr>
        <p:spPr>
          <a:xfrm>
            <a:off x="533400" y="273050"/>
            <a:ext cx="6691313" cy="1146175"/>
          </a:xfrm>
        </p:spPr>
        <p:txBody>
          <a:bodyPr>
            <a:normAutofit/>
          </a:bodyPr>
          <a:lstStyle/>
          <a:p>
            <a:r>
              <a:rPr lang="en-US" altLang="en-US" dirty="0" smtClean="0">
                <a:latin typeface="+mn-lt"/>
              </a:rPr>
              <a:t>STRESS AND ILLNESS</a:t>
            </a:r>
          </a:p>
        </p:txBody>
      </p:sp>
      <p:pic>
        <p:nvPicPr>
          <p:cNvPr id="4" name="Picture 3" descr="MyAP1e_8bUN19.jpg"/>
          <p:cNvPicPr>
            <a:picLocks noChangeAspect="1"/>
          </p:cNvPicPr>
          <p:nvPr/>
        </p:nvPicPr>
        <p:blipFill>
          <a:blip r:embed="rId3" cstate="print"/>
          <a:srcRect/>
          <a:stretch>
            <a:fillRect/>
          </a:stretch>
        </p:blipFill>
        <p:spPr bwMode="auto">
          <a:xfrm>
            <a:off x="2667000" y="3294063"/>
            <a:ext cx="4267200" cy="35639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Custom 1">
      <a:majorFont>
        <a:latin typeface="Franklin Gothic Medium"/>
        <a:ea typeface=""/>
        <a:cs typeface=""/>
      </a:majorFont>
      <a:minorFont>
        <a:latin typeface="Franklin Gothic Medium"/>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20404</TotalTime>
  <Words>8355</Words>
  <Application>Microsoft Office PowerPoint</Application>
  <PresentationFormat>On-screen Show (4:3)</PresentationFormat>
  <Paragraphs>1108</Paragraphs>
  <Slides>108</Slides>
  <Notes>98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108</vt:i4>
      </vt:variant>
    </vt:vector>
  </HeadingPairs>
  <TitlesOfParts>
    <vt:vector size="120" baseType="lpstr">
      <vt:lpstr>ＭＳ Ｐゴシック</vt:lpstr>
      <vt:lpstr>Arial</vt:lpstr>
      <vt:lpstr>Calibri</vt:lpstr>
      <vt:lpstr>Franklin Gothic Medium</vt:lpstr>
      <vt:lpstr>Palatino Linotype</vt:lpstr>
      <vt:lpstr>Times</vt:lpstr>
      <vt:lpstr>Times New Roman</vt:lpstr>
      <vt:lpstr>Verdana</vt:lpstr>
      <vt:lpstr>Wingdings</vt:lpstr>
      <vt:lpstr>Wingdings 2</vt:lpstr>
      <vt:lpstr>Wingdings 3</vt:lpstr>
      <vt:lpstr>Module</vt:lpstr>
      <vt:lpstr>UNIT 8B: MOTIVATION AND EMOTION: EMOTIONS, STRESS AND HEALTH</vt:lpstr>
      <vt:lpstr>PowerPoint Presentation</vt:lpstr>
      <vt:lpstr>UNIT OVERVIEW</vt:lpstr>
      <vt:lpstr>THEORIES OF EMOTION</vt:lpstr>
      <vt:lpstr>PowerPoint Presentation</vt:lpstr>
      <vt:lpstr>THEORIES OF EMOTION</vt:lpstr>
      <vt:lpstr>COMMONSENSE THEORY OF EMOTION</vt:lpstr>
      <vt:lpstr>THEORIES</vt:lpstr>
      <vt:lpstr>PowerPoint Presentation</vt:lpstr>
      <vt:lpstr>JAMES LANGE THEORY</vt:lpstr>
      <vt:lpstr>THEORIES OF EMOTION</vt:lpstr>
      <vt:lpstr>THEORIES OF EMOTION</vt:lpstr>
      <vt:lpstr>THEORIES OF EMOTION</vt:lpstr>
      <vt:lpstr>PowerPoint Presentation</vt:lpstr>
      <vt:lpstr>CANNON-BARD THEORY</vt:lpstr>
      <vt:lpstr>THEORIES OF EMOTION</vt:lpstr>
      <vt:lpstr>THEORIES OF EMOTION</vt:lpstr>
      <vt:lpstr>PowerPoint Presentation</vt:lpstr>
      <vt:lpstr>SCHACTER-SINGER  TWO FACTOR THEORY  </vt:lpstr>
      <vt:lpstr>THEORIES OF EMOTION</vt:lpstr>
      <vt:lpstr>THEORIES OF EMOTION</vt:lpstr>
      <vt:lpstr>THEORIES OF EMOTION</vt:lpstr>
      <vt:lpstr>PowerPoint Presentation</vt:lpstr>
      <vt:lpstr>PowerPoint Presentation</vt:lpstr>
      <vt:lpstr>OPPONENT-PROCESS THEORY </vt:lpstr>
      <vt:lpstr>OPPONENT-PROCESS THEORY </vt:lpstr>
      <vt:lpstr>PowerPoint Presentation</vt:lpstr>
      <vt:lpstr>COGNITIVE-APPRAISAL THEORY</vt:lpstr>
      <vt:lpstr>COGNITION AND EMOTION</vt:lpstr>
      <vt:lpstr>EMBODIED EMOTION</vt:lpstr>
      <vt:lpstr>EMOTIONS AND THE AUTONOMIC NERVOUS SYSTEM</vt:lpstr>
      <vt:lpstr>PowerPoint Presentation</vt:lpstr>
      <vt:lpstr>PowerPoint Presentation</vt:lpstr>
      <vt:lpstr>PowerPoint Presentation</vt:lpstr>
      <vt:lpstr>PHYSIOLOGICAL SIMILARITIES AMONG SPECIFIC EMOTIONS</vt:lpstr>
      <vt:lpstr>PHYSIOLOGICAL SIMILARITIES AMONG SPECIFIC EMOTIONS</vt:lpstr>
      <vt:lpstr>COGNITION AND EMOTION: COGNITION CAN DEFINE EMOTION</vt:lpstr>
      <vt:lpstr>COGNITION AND EMOTION:  COGNITION DOES NOT ALWAYS PRECEDE EMOTION</vt:lpstr>
      <vt:lpstr>COGNITION AND EMOTION: COGNITION CAN DEFINE EMOTION</vt:lpstr>
      <vt:lpstr>EXPRESSED EMOTION</vt:lpstr>
      <vt:lpstr>PowerPoint Presentation</vt:lpstr>
      <vt:lpstr>GENDER, EMOTION AND NONVERBAL BEHAVIOR</vt:lpstr>
      <vt:lpstr>GENDER, EMOTION, AND NON VERBAL BEHAVIOR</vt:lpstr>
      <vt:lpstr>GENDER, EMOTION, AND NONVERBAL BEHAVIOR</vt:lpstr>
      <vt:lpstr>DETECTING EMOTION</vt:lpstr>
      <vt:lpstr>EXPRESSED EMOTION</vt:lpstr>
      <vt:lpstr>PowerPoint Presentation</vt:lpstr>
      <vt:lpstr>EXPRESSED EMOTIONS</vt:lpstr>
      <vt:lpstr>CULTURE AND EMOTIONAL EXPRESSION</vt:lpstr>
      <vt:lpstr>THE EFFECTS OF FACIAL EXPRESSIONS</vt:lpstr>
      <vt:lpstr>PROXEMICS</vt:lpstr>
      <vt:lpstr>PROXEMICS</vt:lpstr>
      <vt:lpstr>UNCOMFORTABLE</vt:lpstr>
      <vt:lpstr>BOREDOM</vt:lpstr>
      <vt:lpstr>FLIRTING</vt:lpstr>
      <vt:lpstr>PowerPoint Presentation</vt:lpstr>
      <vt:lpstr>PowerPoint Presentation</vt:lpstr>
      <vt:lpstr>BODY LANGUAGE</vt:lpstr>
      <vt:lpstr>PowerPoint Presentation</vt:lpstr>
      <vt:lpstr>PowerPoint Presentation</vt:lpstr>
      <vt:lpstr>PowerPoint Presentation</vt:lpstr>
      <vt:lpstr>PowerPoint Presentation</vt:lpstr>
      <vt:lpstr>EXPERIENCED EMOTION</vt:lpstr>
      <vt:lpstr>PowerPoint Presentation</vt:lpstr>
      <vt:lpstr>FEAR</vt:lpstr>
      <vt:lpstr>ANGER</vt:lpstr>
      <vt:lpstr>HAPPINESS</vt:lpstr>
      <vt:lpstr>THE NATURE OF EMOTIONS by Plutchik </vt:lpstr>
      <vt:lpstr>HAPPINESS: THE SHORT LIFE OF EMOTIONAL UPS AND DOWNS</vt:lpstr>
      <vt:lpstr>HAPPINESS: WEALTH AND WELL-BEING</vt:lpstr>
      <vt:lpstr>HAPPINESS:  WEALTH AND WELL BEING</vt:lpstr>
      <vt:lpstr>HAPPINESS: TWO PSYCHOLOGICAL PHENOMENA: ADAPTATION AND COMPARISION</vt:lpstr>
      <vt:lpstr>HAPPINESS: PREDICTORS OF HAPPINESS</vt:lpstr>
      <vt:lpstr>STRESS AND HEALTH</vt:lpstr>
      <vt:lpstr>PowerPoint Presentation</vt:lpstr>
      <vt:lpstr>HEALTH PSYCHOLOGY</vt:lpstr>
      <vt:lpstr>INTRODUCTION</vt:lpstr>
      <vt:lpstr>STRESS AND ILLNESS</vt:lpstr>
      <vt:lpstr>STRESS </vt:lpstr>
      <vt:lpstr>TYPES OF STRESS – ACUTE STRESS</vt:lpstr>
      <vt:lpstr>TYPES OF STRESS – CHRONIC STRESS</vt:lpstr>
      <vt:lpstr>TEENS AND STRESS</vt:lpstr>
      <vt:lpstr>TEEN STRESS REPORTING</vt:lpstr>
      <vt:lpstr>GENDER DIFFERENCE?</vt:lpstr>
      <vt:lpstr>RESPONSES TO STRESS</vt:lpstr>
      <vt:lpstr>STRESS – EVOLUTIONARY PERSPECTIVE</vt:lpstr>
      <vt:lpstr>STRESS AND ILLNESS: THE STRESS RESPONSE SYNDROME</vt:lpstr>
      <vt:lpstr>PowerPoint Presentation</vt:lpstr>
      <vt:lpstr>PowerPoint Presentation</vt:lpstr>
      <vt:lpstr>PowerPoint Presentation</vt:lpstr>
      <vt:lpstr>PowerPoint Presentation</vt:lpstr>
      <vt:lpstr>STRESS AND ILLNESS:  STRESSFUL LIFE EVENTS</vt:lpstr>
      <vt:lpstr>STRESS AND ILLNESS:  STRESSFUL LIFE EVENTS</vt:lpstr>
      <vt:lpstr>MEASURES OF STRESSORS - SRRS</vt:lpstr>
      <vt:lpstr>SRRS</vt:lpstr>
      <vt:lpstr>COLLEGE UNDERGRAD STRESS SCORE</vt:lpstr>
      <vt:lpstr>STRESS AND ILLNESS:  STRESSFUL LIFE EVENTS</vt:lpstr>
      <vt:lpstr>STRESSORS TURN INTO STRESS THROUGH APPRAISAL</vt:lpstr>
      <vt:lpstr>STRESS AND ILLNESS</vt:lpstr>
      <vt:lpstr>STRESS AND CAUSE OF DEATH</vt:lpstr>
      <vt:lpstr>STRESS AND HEART DISEASE</vt:lpstr>
      <vt:lpstr>STRESS AND THE HEART</vt:lpstr>
      <vt:lpstr>PowerPoint Presentation</vt:lpstr>
      <vt:lpstr>STRESS AND THE IMMUNE SYSTEM</vt:lpstr>
      <vt:lpstr>STRESS AND COLDS</vt:lpstr>
      <vt:lpstr>STRESS AND AIDS</vt:lpstr>
      <vt:lpstr>STRESS AND CANCER</vt:lpstr>
      <vt:lpstr>HEALTH-RELATED CONSEQUENCES</vt:lpstr>
    </vt:vector>
  </TitlesOfParts>
  <Company>GSD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GSD</dc:creator>
  <cp:lastModifiedBy>mfcsd</cp:lastModifiedBy>
  <cp:revision>296</cp:revision>
  <dcterms:created xsi:type="dcterms:W3CDTF">2012-11-01T11:33:41Z</dcterms:created>
  <dcterms:modified xsi:type="dcterms:W3CDTF">2017-02-21T13:34:46Z</dcterms:modified>
</cp:coreProperties>
</file>