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76" r:id="rId20"/>
    <p:sldId id="279" r:id="rId21"/>
    <p:sldId id="278" r:id="rId22"/>
    <p:sldId id="281" r:id="rId23"/>
    <p:sldId id="277" r:id="rId24"/>
    <p:sldId id="280" r:id="rId25"/>
    <p:sldId id="283" r:id="rId26"/>
    <p:sldId id="284" r:id="rId27"/>
    <p:sldId id="285" r:id="rId28"/>
    <p:sldId id="286" r:id="rId29"/>
    <p:sldId id="288" r:id="rId30"/>
    <p:sldId id="290" r:id="rId31"/>
    <p:sldId id="291" r:id="rId32"/>
    <p:sldId id="294" r:id="rId33"/>
    <p:sldId id="292" r:id="rId34"/>
    <p:sldId id="297" r:id="rId35"/>
    <p:sldId id="298" r:id="rId36"/>
    <p:sldId id="293" r:id="rId37"/>
    <p:sldId id="299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1F66-482E-489F-B3EA-2F81FD62909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960A2-FD57-42B3-AEB5-2190F44C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AA78413-E4A4-4F6F-BFD4-08519AC7725A}" type="slidenum">
              <a:rPr lang="en-US" sz="1200">
                <a:latin typeface="Times" pitchFamily="84" charset="0"/>
              </a:rPr>
              <a:pPr algn="r" eaLnBrk="0" hangingPunct="0"/>
              <a:t>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23.2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Documenting the history of life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3A2ECB1-EF3E-4E49-BC89-1FFE65803DD3}" type="slidenum">
              <a:rPr lang="en-US" sz="1200">
                <a:ea typeface="ヒラギノ角ゴ Pro W3" pitchFamily="84" charset="-128"/>
              </a:rPr>
              <a:pPr algn="r" eaLnBrk="0" hangingPunct="0"/>
              <a:t>12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9D1A8FE-1E07-4554-9713-EFAED478B9A8}" type="slidenum">
              <a:rPr lang="en-US" sz="1200">
                <a:latin typeface="Times" pitchFamily="84" charset="0"/>
              </a:rPr>
              <a:pPr algn="r" eaLnBrk="0" hangingPunct="0"/>
              <a:t>13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23.4b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Exploring the origin of mammals (part 2: synapsids and therapsids)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5710032-0E46-4CD4-B42C-74D1E4F1DC5B}" type="slidenum">
              <a:rPr lang="en-US" sz="1200">
                <a:ea typeface="ヒラギノ角ゴ Pro W3" pitchFamily="84" charset="-128"/>
              </a:rPr>
              <a:pPr algn="r" eaLnBrk="0" hangingPunct="0"/>
              <a:t>14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078229C-404B-4662-BF27-C9B5CD8467F0}" type="slidenum">
              <a:rPr lang="en-US" sz="1200">
                <a:ea typeface="ヒラギノ角ゴ Pro W3" pitchFamily="84" charset="-128"/>
              </a:rPr>
              <a:pPr algn="r" eaLnBrk="0" hangingPunct="0"/>
              <a:t>15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9A213A-CA0C-4803-949E-351A3B2FA49A}" type="slidenum">
              <a:rPr lang="en-US" sz="1200">
                <a:ea typeface="ヒラギノ角ゴ Pro W3" pitchFamily="84" charset="-128"/>
              </a:rPr>
              <a:pPr algn="r" eaLnBrk="0" hangingPunct="0"/>
              <a:t>16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3734C65-5829-4E12-A983-6F59B3413D59}" type="slidenum">
              <a:rPr lang="en-US" sz="1200">
                <a:latin typeface="Times" pitchFamily="84" charset="0"/>
              </a:rPr>
              <a:pPr algn="r" eaLnBrk="0" hangingPunct="0"/>
              <a:t>17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23.4c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Exploring the origin of mammals (part 3: cynodonts)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FD7942E-7465-4DE0-912C-6E90BC832349}" type="slidenum">
              <a:rPr lang="en-US" sz="1200">
                <a:latin typeface="Times" pitchFamily="84" charset="0"/>
              </a:rPr>
              <a:pPr algn="r" eaLnBrk="0" hangingPunct="0"/>
              <a:t>21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Figure 27.26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Exploring reptilian diversity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80B49B0-B93F-464F-8E19-1C3AE0011177}" type="slidenum">
              <a:rPr lang="en-US" sz="1200">
                <a:ea typeface="ヒラギノ角ゴ Pro W3" pitchFamily="84" charset="-128"/>
              </a:rPr>
              <a:pPr algn="r" eaLnBrk="0" hangingPunct="0"/>
              <a:t>26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ACB580D-669E-4DC7-9CD9-44EAD48A4185}" type="slidenum">
              <a:rPr lang="en-US" sz="1200">
                <a:ea typeface="ヒラギノ角ゴ Pro W3" pitchFamily="84" charset="-128"/>
              </a:rPr>
              <a:pPr algn="r" eaLnBrk="0" hangingPunct="0"/>
              <a:t>27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992BB95-F23F-436C-8538-2B85AD3AB3FC}" type="slidenum">
              <a:rPr lang="en-US" sz="1200">
                <a:latin typeface="Times" pitchFamily="84" charset="0"/>
              </a:rPr>
              <a:pPr algn="r" eaLnBrk="0" hangingPunct="0"/>
              <a:t>28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23.16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Relative skull growth rates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B07E31D-BE63-47C9-8621-9907B06DBE89}" type="slidenum">
              <a:rPr lang="en-US" sz="1200">
                <a:latin typeface="Times" pitchFamily="84" charset="0"/>
              </a:rPr>
              <a:pPr algn="r" eaLnBrk="0" hangingPunct="0"/>
              <a:t>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84" charset="0"/>
                <a:ea typeface="ＭＳ Ｐゴシック" pitchFamily="84" charset="-128"/>
              </a:rPr>
              <a:t>Figure 23.2a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Documenting the history of life (part 1: stromatolite cross section)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775FC9-9118-483C-ADD6-69BAE821C532}" type="slidenum">
              <a:rPr lang="en-US" sz="1200">
                <a:latin typeface="Times" pitchFamily="84" charset="0"/>
              </a:rPr>
              <a:pPr algn="r" eaLnBrk="0" hangingPunct="0"/>
              <a:t>29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23.17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Elongated hand and finger bones in a bat wing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314F27-5018-4CD4-9353-89512125053F}" type="slidenum">
              <a:rPr lang="en-US" sz="1200">
                <a:ea typeface="ヒラギノ角ゴ Pro W3" pitchFamily="84" charset="-128"/>
              </a:rPr>
              <a:pPr algn="r" eaLnBrk="0" hangingPunct="0"/>
              <a:t>30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Homeotic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regulate the development of anatomical structures in various organisms such as insects, mammals, and plants. This regulation is done via the programming of various transcription factors by the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homeotic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these factors affect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through regulatory genetic pathways.</a:t>
            </a:r>
            <a:endParaRPr lang="en-US" dirty="0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F59CDEE-6E92-4351-81A2-569102F293E0}" type="slidenum">
              <a:rPr lang="en-US" sz="1200">
                <a:ea typeface="ヒラギノ角ゴ Pro W3" pitchFamily="84" charset="-128"/>
              </a:rPr>
              <a:pPr algn="r" eaLnBrk="0" hangingPunct="0"/>
              <a:t>31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D51ED40-6C99-4BC2-8935-F47978A0E28C}" type="slidenum">
              <a:rPr lang="en-US" sz="1200">
                <a:ea typeface="ヒラギノ角ゴ Pro W3" pitchFamily="84" charset="-128"/>
              </a:rPr>
              <a:pPr algn="r" eaLnBrk="0" hangingPunct="0"/>
              <a:t>33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D303C0-1F1C-43B0-95CD-71D983D8792F}" type="slidenum">
              <a:rPr lang="en-US" sz="1200">
                <a:ea typeface="ヒラギノ角ゴ Pro W3" pitchFamily="84" charset="-128"/>
              </a:rPr>
              <a:pPr algn="r" eaLnBrk="0" hangingPunct="0"/>
              <a:t>34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83264E6-5430-4769-A47B-95209937C008}" type="slidenum">
              <a:rPr lang="en-US" sz="1200">
                <a:latin typeface="Times" pitchFamily="84" charset="0"/>
              </a:rPr>
              <a:pPr algn="r" eaLnBrk="0" hangingPunct="0"/>
              <a:t>35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23.19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Origin of the insect body plan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E3E5C3A-3FB0-4C19-9E08-4B2A21F74E07}" type="slidenum">
              <a:rPr lang="en-US" sz="1200">
                <a:ea typeface="ヒラギノ角ゴ Pro W3" pitchFamily="84" charset="-128"/>
              </a:rPr>
              <a:pPr algn="r" eaLnBrk="0" hangingPunct="0"/>
              <a:t>37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5FD15DE-5332-4C87-8D2D-233A27F50BF3}" type="slidenum">
              <a:rPr lang="en-US" sz="1200">
                <a:latin typeface="Times" pitchFamily="84" charset="0"/>
              </a:rPr>
              <a:pPr algn="r" eaLnBrk="0" hangingPunct="0"/>
              <a:t>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84" charset="0"/>
                <a:ea typeface="ＭＳ Ｐゴシック" pitchFamily="84" charset="-128"/>
              </a:rPr>
              <a:t>Figure 23.2b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Documenting the history of life (part 2: stromatolite rocks)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00D6AF9-72D7-46CA-A829-0EA9D6B669E3}" type="slidenum">
              <a:rPr lang="en-US" sz="1200">
                <a:ea typeface="ヒラギノ角ゴ Pro W3" pitchFamily="84" charset="-128"/>
              </a:rPr>
              <a:pPr algn="r" eaLnBrk="0" hangingPunct="0"/>
              <a:t>6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49CA53C-08C6-4610-A749-0000418C67A8}" type="slidenum">
              <a:rPr lang="en-US" sz="1200">
                <a:latin typeface="Times" pitchFamily="84" charset="0"/>
              </a:rPr>
              <a:pPr algn="r" eaLnBrk="0" hangingPunct="0"/>
              <a:t>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23.3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Radiometric dating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FDEE02F-FD68-4597-A48F-B3593D76A686}" type="slidenum">
              <a:rPr lang="en-US" sz="1200">
                <a:ea typeface="ヒラギノ角ゴ Pro W3" pitchFamily="84" charset="-128"/>
              </a:rPr>
              <a:pPr algn="r" eaLnBrk="0" hangingPunct="0"/>
              <a:t>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D6E8E4F-C8C3-4B9B-A440-1088E1853F0F}" type="slidenum">
              <a:rPr lang="en-US" sz="1200">
                <a:latin typeface="Times" pitchFamily="84" charset="0"/>
              </a:rPr>
              <a:pPr algn="r" eaLnBrk="0" hangingPunct="0"/>
              <a:t>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23.4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Exploring the origin of mammals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8866066-0906-4E7E-9C39-587BDBCDD821}" type="slidenum">
              <a:rPr lang="en-US" sz="1200">
                <a:latin typeface="Times" pitchFamily="84" charset="0"/>
              </a:rPr>
              <a:pPr algn="r" eaLnBrk="0" hangingPunct="0"/>
              <a:t>10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23.4a </a:t>
            </a:r>
            <a:r>
              <a:rPr lang="en-US" smtClean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</a:rPr>
              <a:t>Exploring the origin of mammals (part 1: tetrapod tree)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23BBF7C-8F4D-433B-8FCF-4572D9543E39}" type="slidenum">
              <a:rPr lang="en-US" sz="1200">
                <a:ea typeface="ヒラギノ角ゴ Pro W3" pitchFamily="84" charset="-128"/>
              </a:rPr>
              <a:pPr algn="r" eaLnBrk="0" hangingPunct="0"/>
              <a:t>11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F378-84D2-4D59-B9E5-FBAA987F239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6321-FDA9-4AA9-B030-EB8EEA00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CAcQjRxqFQoTCMW1ydXV2McCFQZ7PgodxUIKew&amp;url=https://www.studyblue.com/notes/note/n/continental-drift/deck/3346088&amp;psig=AFQjCNEAOlC_1Ri6KoaVPqrKsE4tlzmH4A&amp;ust=1441294253711069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xqFQoTCKuVnMTd2McCFYhzPgodukoNRQ&amp;url=http://palaeo.gly.bris.ac.uk/PTB/climate.html&amp;psig=AFQjCNFJrxiS8mOzbU4G1RbEwJdvIOWRuA&amp;ust=144129632571391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0CAcQjRxqFQoTCL2luNTd2McCFYp6PgodwUcKfg&amp;url=http://johnstoysoldiers.blogspot.com/2014/02/new-data-on-permian-mass-extinction.html&amp;psig=AFQjCNFJrxiS8mOzbU4G1RbEwJdvIOWRuA&amp;ust=14412963257139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xqFQoTCJ678L7e2McCFQoVPgod-iAIfw&amp;url=http://www.rci.rutgers.edu/~schlisch/103web/Pangeabreakup/extinctions.html&amp;psig=AFQjCNGR_06Da2aX_3KJ03AtQ8z9z450VQ&amp;ust=144129647856422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CAcQjRxqFQoTCIHG-oDe2McCFQttPgod7foP8Q&amp;url=http://www.ablogabouthistory.com/2009/05/24/did-an-asteroid-really-do-in-the-dinosaurs/&amp;bvm=bv.101800829,d.eXY&amp;psig=AFQjCNGR_06Da2aX_3KJ03AtQ8z9z450VQ&amp;ust=144129647856422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xqFQoTCMLLw-Te2McCFcRbPgodgiQMRw&amp;url=http://www.cell.com/current-biology/abstract/S0960-9822(14)01143-9&amp;psig=AFQjCNGqo_fmZB-FZcaql1qWvQ5p31Q6vA&amp;ust=1441296703484004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P2S9f7e2McCFco5Pgodu5IEHg&amp;url=http://www.chipojolab.org/research.html&amp;psig=AFQjCNGqo_fmZB-FZcaql1qWvQ5p31Q6vA&amp;ust=1441296703484004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0CAcQjRxqFQoTCMbu_cDg2McCFYxxPgodSfMPfw&amp;url=https://carbonpilgrim.wordpress.com/2013/02/17/life-is-a-force/&amp;psig=AFQjCNFFByn2G_u7ZUuorOE3_Sk0m1kgDQ&amp;ust=1441297127025773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ved=0CAcQjRxqFQoTCJGkn77i2McCFUNcPgodA8kAsA&amp;url=http://evolution.berkeley.edu/evolibrary/article/mutations_05&amp;psig=AFQjCNFBdMwCdZcLZbBiuz8q6M_oCAWAew&amp;ust=14412977022041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hyperlink" Target="http://www.google.com/url?sa=i&amp;rct=j&amp;q=&amp;esrc=s&amp;source=images&amp;cd=&amp;cad=rja&amp;uact=8&amp;ved=0CAcQjRxqFQoTCI7zqsni2McCFYoZPgodGRoCNg&amp;url=http://palaeos.com/metazoa/pieces/hox/hox.html&amp;psig=AFQjCNFBdMwCdZcLZbBiuz8q6M_oCAWAew&amp;ust=144129770220413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&amp;url=http://justinsilver.com/travel/pucon-hiking/&amp;psig=AFQjCNHPdxEgK6FdnE8odg9UOmYMhPPUTg&amp;ust=1441293523013341" TargetMode="External"/><Relationship Id="rId2" Type="http://schemas.openxmlformats.org/officeDocument/2006/relationships/hyperlink" Target="http://www.google.com/url?sa=i&amp;rct=j&amp;q=&amp;esrc=s&amp;source=images&amp;cd=&amp;cad=rja&amp;uact=8&amp;ved=0CAcQjRxqFQoTCN7T7_XS2McCFcOagAods5MKKw&amp;url=http://www.fameimages.com/strata&amp;psig=AFQjCNHPdxEgK6FdnE8odg9UOmYMhPPUTg&amp;ust=144129352301334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/url?sa=i&amp;rct=j&amp;q=&amp;esrc=s&amp;source=images&amp;cd=&amp;cad=rja&amp;uact=8&amp;ved=0CAcQjRxqFQoTCJmPkavT2McCFcGTDQodAd4E3A&amp;url=https://www.thinglink.com/scene/611023556460937216&amp;bvm=bv.101800829,d.eXY&amp;psig=AFQjCNHnwfj9auV8_TxRkGcnGX7AWK9zyw&amp;ust=1441293623934687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Broad Patterns of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Fossils</a:t>
            </a:r>
          </a:p>
          <a:p>
            <a:r>
              <a:rPr lang="en-US" dirty="0" smtClean="0"/>
              <a:t>Speciation and Extinction</a:t>
            </a:r>
          </a:p>
          <a:p>
            <a:r>
              <a:rPr lang="en-US" dirty="0" smtClean="0"/>
              <a:t>Gene sequence and regulation change cause major change in body plans</a:t>
            </a:r>
          </a:p>
          <a:p>
            <a:r>
              <a:rPr lang="en-US" dirty="0" smtClean="0"/>
              <a:t>Goals of evolution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http://www.nobelprize.org/nobel_prizes/medicine/laureates/1995/illpres/consequences.html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36" descr="23_04aTetrapodTree-U"/>
          <p:cNvPicPr>
            <a:picLocks noChangeAspect="1" noChangeArrowheads="1"/>
          </p:cNvPicPr>
          <p:nvPr/>
        </p:nvPicPr>
        <p:blipFill>
          <a:blip r:embed="rId3" cstate="print"/>
          <a:srcRect b="3400"/>
          <a:stretch>
            <a:fillRect/>
          </a:stretch>
        </p:blipFill>
        <p:spPr bwMode="auto">
          <a:xfrm>
            <a:off x="296863" y="1276350"/>
            <a:ext cx="85486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23.4a</a:t>
            </a:r>
          </a:p>
        </p:txBody>
      </p:sp>
      <p:sp>
        <p:nvSpPr>
          <p:cNvPr id="392196" name="Text Box 31"/>
          <p:cNvSpPr txBox="1">
            <a:spLocks noChangeArrowheads="1"/>
          </p:cNvSpPr>
          <p:nvPr/>
        </p:nvSpPr>
        <p:spPr bwMode="auto">
          <a:xfrm>
            <a:off x="333375" y="2476500"/>
            <a:ext cx="1952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b="1"/>
              <a:t>OTHER</a:t>
            </a:r>
          </a:p>
          <a:p>
            <a:pPr eaLnBrk="0" hangingPunct="0">
              <a:lnSpc>
                <a:spcPct val="95000"/>
              </a:lnSpc>
            </a:pPr>
            <a:r>
              <a:rPr lang="en-US" b="1"/>
              <a:t>TETRAPODS</a:t>
            </a:r>
          </a:p>
        </p:txBody>
      </p:sp>
      <p:sp>
        <p:nvSpPr>
          <p:cNvPr id="392197" name="Text Box 31"/>
          <p:cNvSpPr txBox="1">
            <a:spLocks noChangeArrowheads="1"/>
          </p:cNvSpPr>
          <p:nvPr/>
        </p:nvSpPr>
        <p:spPr bwMode="auto">
          <a:xfrm>
            <a:off x="5789613" y="1277938"/>
            <a:ext cx="30527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b="1"/>
              <a:t>Reptiles</a:t>
            </a:r>
          </a:p>
          <a:p>
            <a:pPr eaLnBrk="0" hangingPunct="0">
              <a:lnSpc>
                <a:spcPct val="93000"/>
              </a:lnSpc>
            </a:pPr>
            <a:r>
              <a:rPr lang="en-US" b="1"/>
              <a:t>(including</a:t>
            </a:r>
          </a:p>
          <a:p>
            <a:pPr eaLnBrk="0" hangingPunct="0">
              <a:lnSpc>
                <a:spcPct val="93000"/>
              </a:lnSpc>
            </a:pPr>
            <a:r>
              <a:rPr lang="en-US" b="1"/>
              <a:t>dinosaurs and birds)</a:t>
            </a:r>
          </a:p>
        </p:txBody>
      </p:sp>
      <p:sp>
        <p:nvSpPr>
          <p:cNvPr id="392198" name="Text Box 31"/>
          <p:cNvSpPr txBox="1">
            <a:spLocks noChangeArrowheads="1"/>
          </p:cNvSpPr>
          <p:nvPr/>
        </p:nvSpPr>
        <p:spPr bwMode="auto">
          <a:xfrm>
            <a:off x="5791200" y="4927600"/>
            <a:ext cx="1541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b="1"/>
              <a:t>Mammals</a:t>
            </a:r>
          </a:p>
        </p:txBody>
      </p:sp>
      <p:sp>
        <p:nvSpPr>
          <p:cNvPr id="392199" name="Text Box 31"/>
          <p:cNvSpPr txBox="1">
            <a:spLocks noChangeArrowheads="1"/>
          </p:cNvSpPr>
          <p:nvPr/>
        </p:nvSpPr>
        <p:spPr bwMode="auto">
          <a:xfrm>
            <a:off x="5099050" y="3746500"/>
            <a:ext cx="2286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3600" b="1" baseline="20000">
                <a:latin typeface="Times" pitchFamily="84" charset="0"/>
              </a:rPr>
              <a:t>†</a:t>
            </a:r>
            <a:r>
              <a:rPr lang="en-US" b="1"/>
              <a:t>Very late (non-</a:t>
            </a:r>
            <a:br>
              <a:rPr lang="en-US" b="1"/>
            </a:br>
            <a:r>
              <a:rPr lang="en-US" b="1"/>
              <a:t>mammalian)</a:t>
            </a:r>
            <a:br>
              <a:rPr lang="en-US" b="1"/>
            </a:br>
            <a:r>
              <a:rPr lang="en-US" b="1"/>
              <a:t>cynodonts</a:t>
            </a:r>
          </a:p>
        </p:txBody>
      </p:sp>
      <p:sp>
        <p:nvSpPr>
          <p:cNvPr id="392200" name="Text Box 31"/>
          <p:cNvSpPr txBox="1">
            <a:spLocks noChangeArrowheads="1"/>
          </p:cNvSpPr>
          <p:nvPr/>
        </p:nvSpPr>
        <p:spPr bwMode="auto">
          <a:xfrm>
            <a:off x="4467225" y="2625725"/>
            <a:ext cx="19732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3600" b="1" baseline="20000">
                <a:latin typeface="Times" pitchFamily="84" charset="0"/>
              </a:rPr>
              <a:t>†</a:t>
            </a:r>
            <a:r>
              <a:rPr lang="en-US" b="1" i="1"/>
              <a:t>Dimetrodon</a:t>
            </a:r>
            <a:endParaRPr lang="en-US" b="1"/>
          </a:p>
        </p:txBody>
      </p:sp>
      <p:sp>
        <p:nvSpPr>
          <p:cNvPr id="392201" name="Text Box 31"/>
          <p:cNvSpPr txBox="1">
            <a:spLocks noChangeArrowheads="1"/>
          </p:cNvSpPr>
          <p:nvPr/>
        </p:nvSpPr>
        <p:spPr bwMode="auto">
          <a:xfrm rot="5400000">
            <a:off x="3305969" y="4350544"/>
            <a:ext cx="1647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b="1"/>
              <a:t>Cynodonts</a:t>
            </a:r>
          </a:p>
        </p:txBody>
      </p:sp>
      <p:sp>
        <p:nvSpPr>
          <p:cNvPr id="392202" name="Text Box 31"/>
          <p:cNvSpPr txBox="1">
            <a:spLocks noChangeArrowheads="1"/>
          </p:cNvSpPr>
          <p:nvPr/>
        </p:nvSpPr>
        <p:spPr bwMode="auto">
          <a:xfrm rot="5400000">
            <a:off x="2767806" y="4317207"/>
            <a:ext cx="16478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b="1"/>
              <a:t>Therapsids</a:t>
            </a:r>
          </a:p>
        </p:txBody>
      </p:sp>
      <p:sp>
        <p:nvSpPr>
          <p:cNvPr id="392203" name="Text Box 31"/>
          <p:cNvSpPr txBox="1">
            <a:spLocks noChangeArrowheads="1"/>
          </p:cNvSpPr>
          <p:nvPr/>
        </p:nvSpPr>
        <p:spPr bwMode="auto">
          <a:xfrm rot="5400000">
            <a:off x="1945481" y="3525044"/>
            <a:ext cx="16478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b="1"/>
              <a:t>Synapsids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50300" cy="4775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b="1" dirty="0" err="1" smtClean="0"/>
              <a:t>Synapsids</a:t>
            </a:r>
            <a:r>
              <a:rPr lang="en-US" b="1" dirty="0" smtClean="0"/>
              <a:t> (300 </a:t>
            </a:r>
            <a:r>
              <a:rPr lang="en-US" b="1" dirty="0" err="1" smtClean="0"/>
              <a:t>mya</a:t>
            </a:r>
            <a:r>
              <a:rPr lang="en-US" b="1" dirty="0" smtClean="0"/>
              <a:t>) </a:t>
            </a:r>
            <a:r>
              <a:rPr lang="en-US" dirty="0" smtClean="0"/>
              <a:t>had single-pointed teeth, large temporal </a:t>
            </a:r>
            <a:r>
              <a:rPr lang="en-US" dirty="0" err="1" smtClean="0"/>
              <a:t>fenestra</a:t>
            </a:r>
            <a:r>
              <a:rPr lang="en-US" dirty="0" smtClean="0"/>
              <a:t>, and a jaw hinge between the </a:t>
            </a:r>
            <a:r>
              <a:rPr lang="en-US" dirty="0" err="1" smtClean="0"/>
              <a:t>articular</a:t>
            </a:r>
            <a:r>
              <a:rPr lang="en-US" dirty="0" smtClean="0"/>
              <a:t> and quadrate bones</a:t>
            </a:r>
          </a:p>
        </p:txBody>
      </p:sp>
      <p:sp>
        <p:nvSpPr>
          <p:cNvPr id="25191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534400" cy="2768600"/>
          </a:xfrm>
        </p:spPr>
        <p:txBody>
          <a:bodyPr lIns="91440" tIns="45720" rIns="91440" bIns="45720"/>
          <a:lstStyle/>
          <a:p>
            <a:pPr eaLnBrk="1" hangingPunct="1"/>
            <a:r>
              <a:rPr lang="en-US" b="1" smtClean="0"/>
              <a:t>Therapsids (280 mya) </a:t>
            </a:r>
            <a:r>
              <a:rPr lang="en-US" smtClean="0"/>
              <a:t>had large dentary bones, long faces, and specialized teeth, including large canines</a:t>
            </a:r>
          </a:p>
        </p:txBody>
      </p:sp>
      <p:sp>
        <p:nvSpPr>
          <p:cNvPr id="25395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6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54" descr="23_04bSynapsidTherapsid-U"/>
          <p:cNvPicPr>
            <a:picLocks noChangeAspect="1" noChangeArrowheads="1"/>
          </p:cNvPicPr>
          <p:nvPr/>
        </p:nvPicPr>
        <p:blipFill>
          <a:blip r:embed="rId3" cstate="print"/>
          <a:srcRect b="2888"/>
          <a:stretch>
            <a:fillRect/>
          </a:stretch>
        </p:blipFill>
        <p:spPr bwMode="auto">
          <a:xfrm>
            <a:off x="842963" y="895350"/>
            <a:ext cx="7456487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23.4b</a:t>
            </a:r>
          </a:p>
        </p:txBody>
      </p:sp>
      <p:sp>
        <p:nvSpPr>
          <p:cNvPr id="394244" name="Text Box 31"/>
          <p:cNvSpPr txBox="1">
            <a:spLocks noChangeArrowheads="1"/>
          </p:cNvSpPr>
          <p:nvPr/>
        </p:nvSpPr>
        <p:spPr bwMode="auto">
          <a:xfrm>
            <a:off x="884238" y="895350"/>
            <a:ext cx="24717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2000" b="1"/>
              <a:t>Synapsid (300 mya)</a:t>
            </a:r>
          </a:p>
        </p:txBody>
      </p:sp>
      <p:sp>
        <p:nvSpPr>
          <p:cNvPr id="394245" name="Text Box 31"/>
          <p:cNvSpPr txBox="1">
            <a:spLocks noChangeArrowheads="1"/>
          </p:cNvSpPr>
          <p:nvPr/>
        </p:nvSpPr>
        <p:spPr bwMode="auto">
          <a:xfrm>
            <a:off x="898525" y="3697288"/>
            <a:ext cx="25257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2000" b="1"/>
              <a:t>Therapsid (280 mya)</a:t>
            </a:r>
          </a:p>
        </p:txBody>
      </p:sp>
      <p:sp>
        <p:nvSpPr>
          <p:cNvPr id="394246" name="Text Box 31"/>
          <p:cNvSpPr txBox="1">
            <a:spLocks noChangeArrowheads="1"/>
          </p:cNvSpPr>
          <p:nvPr/>
        </p:nvSpPr>
        <p:spPr bwMode="auto">
          <a:xfrm>
            <a:off x="6240463" y="923925"/>
            <a:ext cx="21478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Key to skull bones</a:t>
            </a:r>
          </a:p>
        </p:txBody>
      </p:sp>
      <p:sp>
        <p:nvSpPr>
          <p:cNvPr id="394247" name="Text Box 31"/>
          <p:cNvSpPr txBox="1">
            <a:spLocks noChangeArrowheads="1"/>
          </p:cNvSpPr>
          <p:nvPr/>
        </p:nvSpPr>
        <p:spPr bwMode="auto">
          <a:xfrm>
            <a:off x="6707188" y="1281113"/>
            <a:ext cx="1155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Articular</a:t>
            </a:r>
          </a:p>
        </p:txBody>
      </p:sp>
      <p:sp>
        <p:nvSpPr>
          <p:cNvPr id="394248" name="Text Box 31"/>
          <p:cNvSpPr txBox="1">
            <a:spLocks noChangeArrowheads="1"/>
          </p:cNvSpPr>
          <p:nvPr/>
        </p:nvSpPr>
        <p:spPr bwMode="auto">
          <a:xfrm>
            <a:off x="6716713" y="1609725"/>
            <a:ext cx="1155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Quadrate</a:t>
            </a:r>
          </a:p>
        </p:txBody>
      </p:sp>
      <p:sp>
        <p:nvSpPr>
          <p:cNvPr id="394249" name="Text Box 31"/>
          <p:cNvSpPr txBox="1">
            <a:spLocks noChangeArrowheads="1"/>
          </p:cNvSpPr>
          <p:nvPr/>
        </p:nvSpPr>
        <p:spPr bwMode="auto">
          <a:xfrm>
            <a:off x="6726238" y="1939925"/>
            <a:ext cx="1155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Dentary</a:t>
            </a:r>
          </a:p>
        </p:txBody>
      </p:sp>
      <p:sp>
        <p:nvSpPr>
          <p:cNvPr id="394250" name="Text Box 31"/>
          <p:cNvSpPr txBox="1">
            <a:spLocks noChangeArrowheads="1"/>
          </p:cNvSpPr>
          <p:nvPr/>
        </p:nvSpPr>
        <p:spPr bwMode="auto">
          <a:xfrm>
            <a:off x="6707188" y="2279650"/>
            <a:ext cx="12636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Squamosal</a:t>
            </a:r>
          </a:p>
        </p:txBody>
      </p:sp>
      <p:sp>
        <p:nvSpPr>
          <p:cNvPr id="394251" name="Text Box 31"/>
          <p:cNvSpPr txBox="1">
            <a:spLocks noChangeArrowheads="1"/>
          </p:cNvSpPr>
          <p:nvPr/>
        </p:nvSpPr>
        <p:spPr bwMode="auto">
          <a:xfrm>
            <a:off x="1579563" y="2027238"/>
            <a:ext cx="1182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Temporal</a:t>
            </a:r>
          </a:p>
          <a:p>
            <a:pPr eaLnBrk="0" hangingPunct="0">
              <a:lnSpc>
                <a:spcPct val="93000"/>
              </a:lnSpc>
            </a:pPr>
            <a:r>
              <a:rPr lang="en-US" sz="1800" b="1"/>
              <a:t>fenestra</a:t>
            </a:r>
          </a:p>
        </p:txBody>
      </p:sp>
      <p:sp>
        <p:nvSpPr>
          <p:cNvPr id="394252" name="Text Box 31"/>
          <p:cNvSpPr txBox="1">
            <a:spLocks noChangeArrowheads="1"/>
          </p:cNvSpPr>
          <p:nvPr/>
        </p:nvSpPr>
        <p:spPr bwMode="auto">
          <a:xfrm>
            <a:off x="1449388" y="4667250"/>
            <a:ext cx="1182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Temporal</a:t>
            </a:r>
          </a:p>
          <a:p>
            <a:pPr eaLnBrk="0" hangingPunct="0">
              <a:lnSpc>
                <a:spcPct val="93000"/>
              </a:lnSpc>
            </a:pPr>
            <a:r>
              <a:rPr lang="en-US" sz="1800" b="1"/>
              <a:t>fenestra</a:t>
            </a:r>
          </a:p>
        </p:txBody>
      </p:sp>
      <p:sp>
        <p:nvSpPr>
          <p:cNvPr id="394253" name="Text Box 31"/>
          <p:cNvSpPr txBox="1">
            <a:spLocks noChangeArrowheads="1"/>
          </p:cNvSpPr>
          <p:nvPr/>
        </p:nvSpPr>
        <p:spPr bwMode="auto">
          <a:xfrm>
            <a:off x="1925638" y="2835275"/>
            <a:ext cx="825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Hinge</a:t>
            </a:r>
          </a:p>
        </p:txBody>
      </p:sp>
      <p:sp>
        <p:nvSpPr>
          <p:cNvPr id="394254" name="Text Box 31"/>
          <p:cNvSpPr txBox="1">
            <a:spLocks noChangeArrowheads="1"/>
          </p:cNvSpPr>
          <p:nvPr/>
        </p:nvSpPr>
        <p:spPr bwMode="auto">
          <a:xfrm>
            <a:off x="2135188" y="5503863"/>
            <a:ext cx="825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Hinge</a:t>
            </a:r>
          </a:p>
        </p:txBody>
      </p:sp>
      <p:sp>
        <p:nvSpPr>
          <p:cNvPr id="394255" name="Line 50"/>
          <p:cNvSpPr>
            <a:spLocks noChangeShapeType="1"/>
          </p:cNvSpPr>
          <p:nvPr/>
        </p:nvSpPr>
        <p:spPr bwMode="auto">
          <a:xfrm flipH="1">
            <a:off x="2674938" y="1943100"/>
            <a:ext cx="5207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4256" name="Line 51"/>
          <p:cNvSpPr>
            <a:spLocks noChangeShapeType="1"/>
          </p:cNvSpPr>
          <p:nvPr/>
        </p:nvSpPr>
        <p:spPr bwMode="auto">
          <a:xfrm flipH="1">
            <a:off x="2616200" y="2624138"/>
            <a:ext cx="388938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4257" name="Line 52"/>
          <p:cNvSpPr>
            <a:spLocks noChangeShapeType="1"/>
          </p:cNvSpPr>
          <p:nvPr/>
        </p:nvSpPr>
        <p:spPr bwMode="auto">
          <a:xfrm flipH="1">
            <a:off x="2522538" y="4665663"/>
            <a:ext cx="411162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4258" name="Line 53"/>
          <p:cNvSpPr>
            <a:spLocks noChangeShapeType="1"/>
          </p:cNvSpPr>
          <p:nvPr/>
        </p:nvSpPr>
        <p:spPr bwMode="auto">
          <a:xfrm flipH="1">
            <a:off x="2832100" y="5473700"/>
            <a:ext cx="236538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534400" cy="2768600"/>
          </a:xfrm>
        </p:spPr>
        <p:txBody>
          <a:bodyPr lIns="91440" tIns="45720" rIns="91440" bIns="45720"/>
          <a:lstStyle/>
          <a:p>
            <a:pPr eaLnBrk="1" hangingPunct="1"/>
            <a:r>
              <a:rPr lang="en-US" b="1" smtClean="0"/>
              <a:t>Early cynodonts (260 mya) </a:t>
            </a:r>
            <a:r>
              <a:rPr lang="en-US" smtClean="0"/>
              <a:t>had large dentary bones in the lower jaw, large temporal fenestra in front of the jaw hinge, and teeth with several cusps</a:t>
            </a:r>
          </a:p>
        </p:txBody>
      </p:sp>
      <p:sp>
        <p:nvSpPr>
          <p:cNvPr id="25600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01100" cy="4165600"/>
          </a:xfrm>
        </p:spPr>
        <p:txBody>
          <a:bodyPr lIns="91440" tIns="45720" rIns="91440" bIns="45720"/>
          <a:lstStyle/>
          <a:p>
            <a:pPr eaLnBrk="1" hangingPunct="1"/>
            <a:r>
              <a:rPr lang="en-US" b="1" smtClean="0"/>
              <a:t>Later cynodonts (220 mya) </a:t>
            </a:r>
            <a:r>
              <a:rPr lang="en-US" smtClean="0"/>
              <a:t>had teeth with complex cusp patterns and an additional jaw hinge between the dentary and squamosal bones</a:t>
            </a:r>
          </a:p>
        </p:txBody>
      </p:sp>
      <p:sp>
        <p:nvSpPr>
          <p:cNvPr id="25805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36000" cy="4826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b="1" smtClean="0"/>
              <a:t>Very late cynodonts (195 mya) </a:t>
            </a:r>
            <a:r>
              <a:rPr lang="en-US" smtClean="0"/>
              <a:t>lost the original articular-quadrate jaw hinge</a:t>
            </a:r>
          </a:p>
          <a:p>
            <a:pPr eaLnBrk="1" hangingPunct="1"/>
            <a:r>
              <a:rPr lang="en-US" smtClean="0"/>
              <a:t>The articular and quadrate bones formed inner ear bones that functioned in transmitting sound</a:t>
            </a:r>
          </a:p>
          <a:p>
            <a:pPr eaLnBrk="1" hangingPunct="1"/>
            <a:r>
              <a:rPr lang="en-US" smtClean="0"/>
              <a:t>In mammals, these bones became the hammer (malleus) and anvil (incus) bones of the ear</a:t>
            </a:r>
          </a:p>
        </p:txBody>
      </p:sp>
      <p:sp>
        <p:nvSpPr>
          <p:cNvPr id="26010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10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47" descr="23_04cCynodonts-U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985838" y="203200"/>
            <a:ext cx="7170737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23.4c</a:t>
            </a:r>
          </a:p>
        </p:txBody>
      </p:sp>
      <p:sp>
        <p:nvSpPr>
          <p:cNvPr id="396292" name="Text Box 31"/>
          <p:cNvSpPr txBox="1">
            <a:spLocks noChangeArrowheads="1"/>
          </p:cNvSpPr>
          <p:nvPr/>
        </p:nvSpPr>
        <p:spPr bwMode="auto">
          <a:xfrm>
            <a:off x="6096000" y="249238"/>
            <a:ext cx="21478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Key to skull bones</a:t>
            </a:r>
          </a:p>
        </p:txBody>
      </p:sp>
      <p:sp>
        <p:nvSpPr>
          <p:cNvPr id="396293" name="Text Box 31"/>
          <p:cNvSpPr txBox="1">
            <a:spLocks noChangeArrowheads="1"/>
          </p:cNvSpPr>
          <p:nvPr/>
        </p:nvSpPr>
        <p:spPr bwMode="auto">
          <a:xfrm>
            <a:off x="6562725" y="606425"/>
            <a:ext cx="1155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Articular</a:t>
            </a:r>
          </a:p>
        </p:txBody>
      </p:sp>
      <p:sp>
        <p:nvSpPr>
          <p:cNvPr id="396294" name="Text Box 31"/>
          <p:cNvSpPr txBox="1">
            <a:spLocks noChangeArrowheads="1"/>
          </p:cNvSpPr>
          <p:nvPr/>
        </p:nvSpPr>
        <p:spPr bwMode="auto">
          <a:xfrm>
            <a:off x="6572250" y="935038"/>
            <a:ext cx="1155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Quadrate</a:t>
            </a:r>
          </a:p>
        </p:txBody>
      </p:sp>
      <p:sp>
        <p:nvSpPr>
          <p:cNvPr id="396295" name="Text Box 31"/>
          <p:cNvSpPr txBox="1">
            <a:spLocks noChangeArrowheads="1"/>
          </p:cNvSpPr>
          <p:nvPr/>
        </p:nvSpPr>
        <p:spPr bwMode="auto">
          <a:xfrm>
            <a:off x="6581775" y="1265238"/>
            <a:ext cx="1155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Dentary</a:t>
            </a:r>
          </a:p>
        </p:txBody>
      </p:sp>
      <p:sp>
        <p:nvSpPr>
          <p:cNvPr id="396296" name="Text Box 31"/>
          <p:cNvSpPr txBox="1">
            <a:spLocks noChangeArrowheads="1"/>
          </p:cNvSpPr>
          <p:nvPr/>
        </p:nvSpPr>
        <p:spPr bwMode="auto">
          <a:xfrm>
            <a:off x="6562725" y="1604963"/>
            <a:ext cx="1263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Squamosal</a:t>
            </a:r>
          </a:p>
        </p:txBody>
      </p:sp>
      <p:sp>
        <p:nvSpPr>
          <p:cNvPr id="396297" name="Text Box 31"/>
          <p:cNvSpPr txBox="1">
            <a:spLocks noChangeArrowheads="1"/>
          </p:cNvSpPr>
          <p:nvPr/>
        </p:nvSpPr>
        <p:spPr bwMode="auto">
          <a:xfrm>
            <a:off x="1939925" y="6337300"/>
            <a:ext cx="798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Hinge</a:t>
            </a:r>
          </a:p>
        </p:txBody>
      </p:sp>
      <p:sp>
        <p:nvSpPr>
          <p:cNvPr id="396298" name="Text Box 31"/>
          <p:cNvSpPr txBox="1">
            <a:spLocks noChangeArrowheads="1"/>
          </p:cNvSpPr>
          <p:nvPr/>
        </p:nvSpPr>
        <p:spPr bwMode="auto">
          <a:xfrm>
            <a:off x="2265363" y="4422775"/>
            <a:ext cx="11922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New hinge</a:t>
            </a:r>
          </a:p>
        </p:txBody>
      </p:sp>
      <p:sp>
        <p:nvSpPr>
          <p:cNvPr id="396299" name="Text Box 31"/>
          <p:cNvSpPr txBox="1">
            <a:spLocks noChangeArrowheads="1"/>
          </p:cNvSpPr>
          <p:nvPr/>
        </p:nvSpPr>
        <p:spPr bwMode="auto">
          <a:xfrm>
            <a:off x="1158875" y="3957638"/>
            <a:ext cx="15954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Original hinge</a:t>
            </a:r>
          </a:p>
        </p:txBody>
      </p:sp>
      <p:sp>
        <p:nvSpPr>
          <p:cNvPr id="396300" name="Text Box 31"/>
          <p:cNvSpPr txBox="1">
            <a:spLocks noChangeArrowheads="1"/>
          </p:cNvSpPr>
          <p:nvPr/>
        </p:nvSpPr>
        <p:spPr bwMode="auto">
          <a:xfrm>
            <a:off x="2230438" y="1895475"/>
            <a:ext cx="7985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Hinge</a:t>
            </a:r>
          </a:p>
        </p:txBody>
      </p:sp>
      <p:sp>
        <p:nvSpPr>
          <p:cNvPr id="396301" name="Text Box 31"/>
          <p:cNvSpPr txBox="1">
            <a:spLocks noChangeArrowheads="1"/>
          </p:cNvSpPr>
          <p:nvPr/>
        </p:nvSpPr>
        <p:spPr bwMode="auto">
          <a:xfrm>
            <a:off x="1290638" y="850900"/>
            <a:ext cx="14430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1800" b="1"/>
              <a:t>Temporal</a:t>
            </a:r>
          </a:p>
          <a:p>
            <a:pPr eaLnBrk="0" hangingPunct="0">
              <a:lnSpc>
                <a:spcPct val="93000"/>
              </a:lnSpc>
            </a:pPr>
            <a:r>
              <a:rPr lang="en-US" sz="1800" b="1"/>
              <a:t>fenestra</a:t>
            </a:r>
          </a:p>
          <a:p>
            <a:pPr eaLnBrk="0" hangingPunct="0">
              <a:lnSpc>
                <a:spcPct val="93000"/>
              </a:lnSpc>
            </a:pPr>
            <a:r>
              <a:rPr lang="en-US" sz="1800" b="1"/>
              <a:t>(partial view)</a:t>
            </a:r>
          </a:p>
        </p:txBody>
      </p:sp>
      <p:sp>
        <p:nvSpPr>
          <p:cNvPr id="396302" name="Text Box 31"/>
          <p:cNvSpPr txBox="1">
            <a:spLocks noChangeArrowheads="1"/>
          </p:cNvSpPr>
          <p:nvPr/>
        </p:nvSpPr>
        <p:spPr bwMode="auto">
          <a:xfrm>
            <a:off x="1038225" y="217488"/>
            <a:ext cx="31162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2000" b="1"/>
              <a:t>Early cynodont (260 mya)</a:t>
            </a:r>
          </a:p>
        </p:txBody>
      </p:sp>
      <p:sp>
        <p:nvSpPr>
          <p:cNvPr id="396303" name="Text Box 31"/>
          <p:cNvSpPr txBox="1">
            <a:spLocks noChangeArrowheads="1"/>
          </p:cNvSpPr>
          <p:nvPr/>
        </p:nvSpPr>
        <p:spPr bwMode="auto">
          <a:xfrm>
            <a:off x="1039813" y="2633663"/>
            <a:ext cx="31162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2000" b="1"/>
              <a:t>Later cynodont (220 mya)</a:t>
            </a:r>
          </a:p>
        </p:txBody>
      </p:sp>
      <p:sp>
        <p:nvSpPr>
          <p:cNvPr id="396304" name="Text Box 31"/>
          <p:cNvSpPr txBox="1">
            <a:spLocks noChangeArrowheads="1"/>
          </p:cNvSpPr>
          <p:nvPr/>
        </p:nvSpPr>
        <p:spPr bwMode="auto">
          <a:xfrm>
            <a:off x="1041400" y="5130800"/>
            <a:ext cx="35639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3000"/>
              </a:lnSpc>
            </a:pPr>
            <a:r>
              <a:rPr lang="en-US" sz="2000" b="1"/>
              <a:t>Very late cynodont (195 mya)</a:t>
            </a:r>
          </a:p>
        </p:txBody>
      </p:sp>
      <p:sp>
        <p:nvSpPr>
          <p:cNvPr id="396305" name="Line 42"/>
          <p:cNvSpPr>
            <a:spLocks noChangeShapeType="1"/>
          </p:cNvSpPr>
          <p:nvPr/>
        </p:nvSpPr>
        <p:spPr bwMode="auto">
          <a:xfrm flipH="1" flipV="1">
            <a:off x="2354263" y="973138"/>
            <a:ext cx="10541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06" name="Line 43"/>
          <p:cNvSpPr>
            <a:spLocks noChangeShapeType="1"/>
          </p:cNvSpPr>
          <p:nvPr/>
        </p:nvSpPr>
        <p:spPr bwMode="auto">
          <a:xfrm flipH="1">
            <a:off x="2890838" y="1722438"/>
            <a:ext cx="225425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07" name="Line 44"/>
          <p:cNvSpPr>
            <a:spLocks noChangeShapeType="1"/>
          </p:cNvSpPr>
          <p:nvPr/>
        </p:nvSpPr>
        <p:spPr bwMode="auto">
          <a:xfrm flipH="1">
            <a:off x="2751138" y="4087813"/>
            <a:ext cx="195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08" name="Line 45"/>
          <p:cNvSpPr>
            <a:spLocks noChangeShapeType="1"/>
          </p:cNvSpPr>
          <p:nvPr/>
        </p:nvSpPr>
        <p:spPr bwMode="auto">
          <a:xfrm>
            <a:off x="3065463" y="4037013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09" name="Line 46"/>
          <p:cNvSpPr>
            <a:spLocks noChangeShapeType="1"/>
          </p:cNvSpPr>
          <p:nvPr/>
        </p:nvSpPr>
        <p:spPr bwMode="auto">
          <a:xfrm flipH="1">
            <a:off x="2586038" y="6078538"/>
            <a:ext cx="360362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1.) Climate change!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regional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continental</a:t>
            </a:r>
          </a:p>
          <a:p>
            <a:pPr>
              <a:buNone/>
            </a:pPr>
            <a:r>
              <a:rPr lang="en-US" dirty="0" smtClean="0"/>
              <a:t>2.) Macroevolution due to </a:t>
            </a:r>
            <a:r>
              <a:rPr lang="en-US" dirty="0" err="1" smtClean="0"/>
              <a:t>allopatric</a:t>
            </a:r>
            <a:r>
              <a:rPr lang="en-US" dirty="0" smtClean="0"/>
              <a:t> speciation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s://classconnection.s3.amazonaws.com/729/flashcards/168729/jpg/supercontinents13286126041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502" y="1524001"/>
            <a:ext cx="4580498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Mass Extinctions?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Permian – 96% of marine life</a:t>
            </a:r>
          </a:p>
          <a:p>
            <a:pPr marL="0" indent="0">
              <a:buNone/>
            </a:pPr>
            <a:r>
              <a:rPr lang="en-US" dirty="0" smtClean="0"/>
              <a:t>Leading hypothesis: Supreme Volcanism</a:t>
            </a:r>
          </a:p>
          <a:p>
            <a:pPr marL="0" indent="0">
              <a:buNone/>
            </a:pPr>
            <a:r>
              <a:rPr lang="en-US" dirty="0" smtClean="0"/>
              <a:t>Mechanism (besides lava)</a:t>
            </a:r>
          </a:p>
          <a:p>
            <a:r>
              <a:rPr lang="en-US" dirty="0" smtClean="0"/>
              <a:t>Raise global temperature 6 deg</a:t>
            </a:r>
          </a:p>
          <a:p>
            <a:r>
              <a:rPr lang="en-US" dirty="0" smtClean="0"/>
              <a:t>Slow ocean water mixing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S</a:t>
            </a:r>
            <a:endParaRPr lang="en-US" dirty="0"/>
          </a:p>
        </p:txBody>
      </p:sp>
      <p:pic>
        <p:nvPicPr>
          <p:cNvPr id="5122" name="Picture 2" descr="http://palaeo.gly.bris.ac.uk/PTB/images/clim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066800"/>
            <a:ext cx="4762500" cy="3590926"/>
          </a:xfrm>
          <a:prstGeom prst="rect">
            <a:avLst/>
          </a:prstGeom>
          <a:noFill/>
        </p:spPr>
      </p:pic>
      <p:pic>
        <p:nvPicPr>
          <p:cNvPr id="5124" name="Picture 4" descr="http://2.bp.blogspot.com/-fTYncEnNIFI/UvtFk7E5wzI/AAAAAAAAKGk/quFNrg_guPc/s1600/permi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639547"/>
            <a:ext cx="3527997" cy="2218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76" descr="23_02_FossilTimeline-U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895350" y="184150"/>
            <a:ext cx="73533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23.2</a:t>
            </a:r>
          </a:p>
        </p:txBody>
      </p:sp>
      <p:sp>
        <p:nvSpPr>
          <p:cNvPr id="367620" name="Text Box 31"/>
          <p:cNvSpPr txBox="1">
            <a:spLocks noChangeArrowheads="1"/>
          </p:cNvSpPr>
          <p:nvPr/>
        </p:nvSpPr>
        <p:spPr bwMode="auto">
          <a:xfrm>
            <a:off x="925513" y="1838325"/>
            <a:ext cx="1414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Dimetrodon</a:t>
            </a:r>
            <a:endParaRPr lang="en-US" sz="1800" b="1"/>
          </a:p>
        </p:txBody>
      </p:sp>
      <p:sp>
        <p:nvSpPr>
          <p:cNvPr id="367621" name="Text Box 31"/>
          <p:cNvSpPr txBox="1">
            <a:spLocks noChangeArrowheads="1"/>
          </p:cNvSpPr>
          <p:nvPr/>
        </p:nvSpPr>
        <p:spPr bwMode="auto">
          <a:xfrm>
            <a:off x="931863" y="3317875"/>
            <a:ext cx="26146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Coccosteus cuspidatus</a:t>
            </a:r>
            <a:endParaRPr lang="en-US" sz="1800" b="1"/>
          </a:p>
        </p:txBody>
      </p:sp>
      <p:sp>
        <p:nvSpPr>
          <p:cNvPr id="367622" name="Text Box 31"/>
          <p:cNvSpPr txBox="1">
            <a:spLocks noChangeArrowheads="1"/>
          </p:cNvSpPr>
          <p:nvPr/>
        </p:nvSpPr>
        <p:spPr bwMode="auto">
          <a:xfrm>
            <a:off x="925513" y="5413375"/>
            <a:ext cx="15859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Stromatolites</a:t>
            </a:r>
          </a:p>
        </p:txBody>
      </p:sp>
      <p:sp>
        <p:nvSpPr>
          <p:cNvPr id="367623" name="Text Box 31"/>
          <p:cNvSpPr txBox="1">
            <a:spLocks noChangeArrowheads="1"/>
          </p:cNvSpPr>
          <p:nvPr/>
        </p:nvSpPr>
        <p:spPr bwMode="auto">
          <a:xfrm>
            <a:off x="7015163" y="6302375"/>
            <a:ext cx="11033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Tappania</a:t>
            </a:r>
            <a:endParaRPr lang="en-US" sz="1800" b="1"/>
          </a:p>
        </p:txBody>
      </p:sp>
      <p:sp>
        <p:nvSpPr>
          <p:cNvPr id="367624" name="Text Box 31"/>
          <p:cNvSpPr txBox="1">
            <a:spLocks noChangeArrowheads="1"/>
          </p:cNvSpPr>
          <p:nvPr/>
        </p:nvSpPr>
        <p:spPr bwMode="auto">
          <a:xfrm>
            <a:off x="6208713" y="2473325"/>
            <a:ext cx="10461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Tiktaalik</a:t>
            </a:r>
            <a:endParaRPr lang="en-US" sz="1800" b="1"/>
          </a:p>
        </p:txBody>
      </p:sp>
      <p:sp>
        <p:nvSpPr>
          <p:cNvPr id="367625" name="Text Box 31"/>
          <p:cNvSpPr txBox="1">
            <a:spLocks noChangeArrowheads="1"/>
          </p:cNvSpPr>
          <p:nvPr/>
        </p:nvSpPr>
        <p:spPr bwMode="auto">
          <a:xfrm>
            <a:off x="5091113" y="3895725"/>
            <a:ext cx="14398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Hallucigenia</a:t>
            </a:r>
            <a:endParaRPr lang="en-US" sz="1800" b="1"/>
          </a:p>
        </p:txBody>
      </p:sp>
      <p:sp>
        <p:nvSpPr>
          <p:cNvPr id="367626" name="Text Box 31"/>
          <p:cNvSpPr txBox="1">
            <a:spLocks noChangeArrowheads="1"/>
          </p:cNvSpPr>
          <p:nvPr/>
        </p:nvSpPr>
        <p:spPr bwMode="auto">
          <a:xfrm>
            <a:off x="6278563" y="4727575"/>
            <a:ext cx="13763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Dickinsonia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 i="1"/>
              <a:t>costata</a:t>
            </a:r>
            <a:endParaRPr lang="en-US" sz="1800" b="1"/>
          </a:p>
        </p:txBody>
      </p:sp>
      <p:sp>
        <p:nvSpPr>
          <p:cNvPr id="367627" name="Text Box 31"/>
          <p:cNvSpPr txBox="1">
            <a:spLocks noChangeArrowheads="1"/>
          </p:cNvSpPr>
          <p:nvPr/>
        </p:nvSpPr>
        <p:spPr bwMode="auto">
          <a:xfrm>
            <a:off x="4265613" y="6315075"/>
            <a:ext cx="7032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3,500</a:t>
            </a:r>
          </a:p>
        </p:txBody>
      </p:sp>
      <p:sp>
        <p:nvSpPr>
          <p:cNvPr id="367628" name="Text Box 31"/>
          <p:cNvSpPr txBox="1">
            <a:spLocks noChangeArrowheads="1"/>
          </p:cNvSpPr>
          <p:nvPr/>
        </p:nvSpPr>
        <p:spPr bwMode="auto">
          <a:xfrm>
            <a:off x="4265613" y="5902325"/>
            <a:ext cx="7032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1,500</a:t>
            </a:r>
          </a:p>
        </p:txBody>
      </p:sp>
      <p:sp>
        <p:nvSpPr>
          <p:cNvPr id="367629" name="Text Box 31"/>
          <p:cNvSpPr txBox="1">
            <a:spLocks noChangeArrowheads="1"/>
          </p:cNvSpPr>
          <p:nvPr/>
        </p:nvSpPr>
        <p:spPr bwMode="auto">
          <a:xfrm>
            <a:off x="4265613" y="55276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600</a:t>
            </a:r>
          </a:p>
        </p:txBody>
      </p:sp>
      <p:sp>
        <p:nvSpPr>
          <p:cNvPr id="367630" name="Text Box 31"/>
          <p:cNvSpPr txBox="1">
            <a:spLocks noChangeArrowheads="1"/>
          </p:cNvSpPr>
          <p:nvPr/>
        </p:nvSpPr>
        <p:spPr bwMode="auto">
          <a:xfrm>
            <a:off x="4265613" y="514032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560</a:t>
            </a:r>
          </a:p>
        </p:txBody>
      </p:sp>
      <p:sp>
        <p:nvSpPr>
          <p:cNvPr id="367631" name="Text Box 31"/>
          <p:cNvSpPr txBox="1">
            <a:spLocks noChangeArrowheads="1"/>
          </p:cNvSpPr>
          <p:nvPr/>
        </p:nvSpPr>
        <p:spPr bwMode="auto">
          <a:xfrm>
            <a:off x="4265613" y="472122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510</a:t>
            </a:r>
          </a:p>
        </p:txBody>
      </p:sp>
      <p:sp>
        <p:nvSpPr>
          <p:cNvPr id="367632" name="Text Box 31"/>
          <p:cNvSpPr txBox="1">
            <a:spLocks noChangeArrowheads="1"/>
          </p:cNvSpPr>
          <p:nvPr/>
        </p:nvSpPr>
        <p:spPr bwMode="auto">
          <a:xfrm>
            <a:off x="4265613" y="44989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500</a:t>
            </a:r>
          </a:p>
        </p:txBody>
      </p:sp>
      <p:sp>
        <p:nvSpPr>
          <p:cNvPr id="367633" name="Text Box 31"/>
          <p:cNvSpPr txBox="1">
            <a:spLocks noChangeArrowheads="1"/>
          </p:cNvSpPr>
          <p:nvPr/>
        </p:nvSpPr>
        <p:spPr bwMode="auto">
          <a:xfrm>
            <a:off x="4265613" y="35718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400</a:t>
            </a:r>
          </a:p>
        </p:txBody>
      </p:sp>
      <p:sp>
        <p:nvSpPr>
          <p:cNvPr id="367634" name="Text Box 31"/>
          <p:cNvSpPr txBox="1">
            <a:spLocks noChangeArrowheads="1"/>
          </p:cNvSpPr>
          <p:nvPr/>
        </p:nvSpPr>
        <p:spPr bwMode="auto">
          <a:xfrm>
            <a:off x="4265613" y="331152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375</a:t>
            </a:r>
          </a:p>
        </p:txBody>
      </p:sp>
      <p:sp>
        <p:nvSpPr>
          <p:cNvPr id="367635" name="Text Box 31"/>
          <p:cNvSpPr txBox="1">
            <a:spLocks noChangeArrowheads="1"/>
          </p:cNvSpPr>
          <p:nvPr/>
        </p:nvSpPr>
        <p:spPr bwMode="auto">
          <a:xfrm>
            <a:off x="4265613" y="25812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300</a:t>
            </a:r>
          </a:p>
        </p:txBody>
      </p:sp>
      <p:sp>
        <p:nvSpPr>
          <p:cNvPr id="367636" name="Text Box 31"/>
          <p:cNvSpPr txBox="1">
            <a:spLocks noChangeArrowheads="1"/>
          </p:cNvSpPr>
          <p:nvPr/>
        </p:nvSpPr>
        <p:spPr bwMode="auto">
          <a:xfrm>
            <a:off x="4265613" y="23399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270 </a:t>
            </a:r>
          </a:p>
        </p:txBody>
      </p:sp>
      <p:sp>
        <p:nvSpPr>
          <p:cNvPr id="367637" name="Text Box 31"/>
          <p:cNvSpPr txBox="1">
            <a:spLocks noChangeArrowheads="1"/>
          </p:cNvSpPr>
          <p:nvPr/>
        </p:nvSpPr>
        <p:spPr bwMode="auto">
          <a:xfrm>
            <a:off x="4265613" y="158432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367638" name="Text Box 31"/>
          <p:cNvSpPr txBox="1">
            <a:spLocks noChangeArrowheads="1"/>
          </p:cNvSpPr>
          <p:nvPr/>
        </p:nvSpPr>
        <p:spPr bwMode="auto">
          <a:xfrm>
            <a:off x="4265613" y="1273175"/>
            <a:ext cx="5127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175</a:t>
            </a:r>
          </a:p>
        </p:txBody>
      </p:sp>
      <p:sp>
        <p:nvSpPr>
          <p:cNvPr id="367639" name="Text Box 31"/>
          <p:cNvSpPr txBox="1">
            <a:spLocks noChangeArrowheads="1"/>
          </p:cNvSpPr>
          <p:nvPr/>
        </p:nvSpPr>
        <p:spPr bwMode="auto">
          <a:xfrm>
            <a:off x="4265613" y="587375"/>
            <a:ext cx="5572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100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mya</a:t>
            </a:r>
          </a:p>
        </p:txBody>
      </p:sp>
      <p:sp>
        <p:nvSpPr>
          <p:cNvPr id="367640" name="Line 55"/>
          <p:cNvSpPr>
            <a:spLocks noChangeShapeType="1"/>
          </p:cNvSpPr>
          <p:nvPr/>
        </p:nvSpPr>
        <p:spPr bwMode="auto">
          <a:xfrm>
            <a:off x="3273425" y="1565275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1" name="Line 56"/>
          <p:cNvSpPr>
            <a:spLocks noChangeShapeType="1"/>
          </p:cNvSpPr>
          <p:nvPr/>
        </p:nvSpPr>
        <p:spPr bwMode="auto">
          <a:xfrm>
            <a:off x="3717925" y="1565275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2" name="Line 57"/>
          <p:cNvSpPr>
            <a:spLocks noChangeShapeType="1"/>
          </p:cNvSpPr>
          <p:nvPr/>
        </p:nvSpPr>
        <p:spPr bwMode="auto">
          <a:xfrm>
            <a:off x="3273425" y="1593850"/>
            <a:ext cx="4413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3" name="Text Box 31"/>
          <p:cNvSpPr txBox="1">
            <a:spLocks noChangeArrowheads="1"/>
          </p:cNvSpPr>
          <p:nvPr/>
        </p:nvSpPr>
        <p:spPr bwMode="auto">
          <a:xfrm>
            <a:off x="3290888" y="1609725"/>
            <a:ext cx="420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0.5 m</a:t>
            </a:r>
          </a:p>
        </p:txBody>
      </p:sp>
      <p:sp>
        <p:nvSpPr>
          <p:cNvPr id="367644" name="Line 59"/>
          <p:cNvSpPr>
            <a:spLocks noChangeShapeType="1"/>
          </p:cNvSpPr>
          <p:nvPr/>
        </p:nvSpPr>
        <p:spPr bwMode="auto">
          <a:xfrm>
            <a:off x="3016250" y="3067050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5" name="Line 60"/>
          <p:cNvSpPr>
            <a:spLocks noChangeShapeType="1"/>
          </p:cNvSpPr>
          <p:nvPr/>
        </p:nvSpPr>
        <p:spPr bwMode="auto">
          <a:xfrm>
            <a:off x="3235325" y="3067050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6" name="Line 61"/>
          <p:cNvSpPr>
            <a:spLocks noChangeShapeType="1"/>
          </p:cNvSpPr>
          <p:nvPr/>
        </p:nvSpPr>
        <p:spPr bwMode="auto">
          <a:xfrm>
            <a:off x="3016250" y="3095625"/>
            <a:ext cx="2127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7" name="Text Box 31"/>
          <p:cNvSpPr txBox="1">
            <a:spLocks noChangeArrowheads="1"/>
          </p:cNvSpPr>
          <p:nvPr/>
        </p:nvSpPr>
        <p:spPr bwMode="auto">
          <a:xfrm>
            <a:off x="2919413" y="3121025"/>
            <a:ext cx="420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4.5 cm</a:t>
            </a:r>
          </a:p>
        </p:txBody>
      </p:sp>
      <p:sp>
        <p:nvSpPr>
          <p:cNvPr id="367648" name="Line 63"/>
          <p:cNvSpPr>
            <a:spLocks noChangeShapeType="1"/>
          </p:cNvSpPr>
          <p:nvPr/>
        </p:nvSpPr>
        <p:spPr bwMode="auto">
          <a:xfrm>
            <a:off x="6296025" y="3665538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49" name="Line 64"/>
          <p:cNvSpPr>
            <a:spLocks noChangeShapeType="1"/>
          </p:cNvSpPr>
          <p:nvPr/>
        </p:nvSpPr>
        <p:spPr bwMode="auto">
          <a:xfrm>
            <a:off x="6683375" y="3665538"/>
            <a:ext cx="0" cy="57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0" name="Line 65"/>
          <p:cNvSpPr>
            <a:spLocks noChangeShapeType="1"/>
          </p:cNvSpPr>
          <p:nvPr/>
        </p:nvSpPr>
        <p:spPr bwMode="auto">
          <a:xfrm>
            <a:off x="6292850" y="3694113"/>
            <a:ext cx="3841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1" name="Text Box 31"/>
          <p:cNvSpPr txBox="1">
            <a:spLocks noChangeArrowheads="1"/>
          </p:cNvSpPr>
          <p:nvPr/>
        </p:nvSpPr>
        <p:spPr bwMode="auto">
          <a:xfrm>
            <a:off x="6278563" y="3700463"/>
            <a:ext cx="4206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1 cm</a:t>
            </a:r>
          </a:p>
        </p:txBody>
      </p:sp>
      <p:sp>
        <p:nvSpPr>
          <p:cNvPr id="367652" name="Line 67"/>
          <p:cNvSpPr>
            <a:spLocks noChangeShapeType="1"/>
          </p:cNvSpPr>
          <p:nvPr/>
        </p:nvSpPr>
        <p:spPr bwMode="auto">
          <a:xfrm>
            <a:off x="5761038" y="241300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3" name="Line 68"/>
          <p:cNvSpPr>
            <a:spLocks noChangeShapeType="1"/>
          </p:cNvSpPr>
          <p:nvPr/>
        </p:nvSpPr>
        <p:spPr bwMode="auto">
          <a:xfrm>
            <a:off x="6065838" y="241300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4" name="Line 69"/>
          <p:cNvSpPr>
            <a:spLocks noChangeShapeType="1"/>
          </p:cNvSpPr>
          <p:nvPr/>
        </p:nvSpPr>
        <p:spPr bwMode="auto">
          <a:xfrm>
            <a:off x="5761038" y="26987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5" name="Text Box 31"/>
          <p:cNvSpPr txBox="1">
            <a:spLocks noChangeArrowheads="1"/>
          </p:cNvSpPr>
          <p:nvPr/>
        </p:nvSpPr>
        <p:spPr bwMode="auto">
          <a:xfrm>
            <a:off x="5708650" y="273050"/>
            <a:ext cx="4206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200" b="1"/>
              <a:t>1 m</a:t>
            </a:r>
          </a:p>
        </p:txBody>
      </p:sp>
      <p:sp>
        <p:nvSpPr>
          <p:cNvPr id="367656" name="Line 71"/>
          <p:cNvSpPr>
            <a:spLocks noChangeShapeType="1"/>
          </p:cNvSpPr>
          <p:nvPr/>
        </p:nvSpPr>
        <p:spPr bwMode="auto">
          <a:xfrm rot="5400000">
            <a:off x="5075238" y="491807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7" name="Line 72"/>
          <p:cNvSpPr>
            <a:spLocks noChangeShapeType="1"/>
          </p:cNvSpPr>
          <p:nvPr/>
        </p:nvSpPr>
        <p:spPr bwMode="auto">
          <a:xfrm rot="5400000">
            <a:off x="5075238" y="46577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8" name="Line 73"/>
          <p:cNvSpPr>
            <a:spLocks noChangeShapeType="1"/>
          </p:cNvSpPr>
          <p:nvPr/>
        </p:nvSpPr>
        <p:spPr bwMode="auto">
          <a:xfrm rot="5400000">
            <a:off x="4945062" y="4816476"/>
            <a:ext cx="257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59" name="Text Box 31"/>
          <p:cNvSpPr txBox="1">
            <a:spLocks noChangeArrowheads="1"/>
          </p:cNvSpPr>
          <p:nvPr/>
        </p:nvSpPr>
        <p:spPr bwMode="auto">
          <a:xfrm rot="5400000">
            <a:off x="4708525" y="4711700"/>
            <a:ext cx="5032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200" b="1"/>
              <a:t>2.5 cm</a:t>
            </a:r>
          </a:p>
        </p:txBody>
      </p:sp>
      <p:sp>
        <p:nvSpPr>
          <p:cNvPr id="367660" name="Text Box 31"/>
          <p:cNvSpPr txBox="1">
            <a:spLocks noChangeArrowheads="1"/>
          </p:cNvSpPr>
          <p:nvPr/>
        </p:nvSpPr>
        <p:spPr bwMode="auto">
          <a:xfrm>
            <a:off x="6354763" y="803275"/>
            <a:ext cx="19351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Rhomaleosaurus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 i="1"/>
              <a:t>victor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Mass Extinctions?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Cretaceous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marine life, families of plants and animals, and all of the dinosaurs (except birds)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Leading hypothesis: Meteorite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cloud of debris – blocking sun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rci.rutgers.edu/~schlisch/103web/Pangeabreakup/extinc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0474"/>
            <a:ext cx="4667250" cy="3057526"/>
          </a:xfrm>
          <a:prstGeom prst="rect">
            <a:avLst/>
          </a:prstGeom>
          <a:noFill/>
        </p:spPr>
      </p:pic>
      <p:pic>
        <p:nvPicPr>
          <p:cNvPr id="1026" name="Picture 2" descr="http://www.ablogabouthistory.com/wp-content/uploads/2009/05/asteroi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4524375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30" descr="27_26_ReptilianDiversity-U"/>
          <p:cNvPicPr>
            <a:picLocks noChangeAspect="1" noChangeArrowheads="1"/>
          </p:cNvPicPr>
          <p:nvPr/>
        </p:nvPicPr>
        <p:blipFill>
          <a:blip r:embed="rId3" cstate="print"/>
          <a:srcRect b="2411"/>
          <a:stretch>
            <a:fillRect/>
          </a:stretch>
        </p:blipFill>
        <p:spPr bwMode="auto">
          <a:xfrm>
            <a:off x="296863" y="203200"/>
            <a:ext cx="8548687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5575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pitchFamily="34" charset="0"/>
              </a:rPr>
              <a:t>Figure 27.26</a:t>
            </a:r>
          </a:p>
        </p:txBody>
      </p:sp>
      <p:sp>
        <p:nvSpPr>
          <p:cNvPr id="145412" name="Text Box 31"/>
          <p:cNvSpPr txBox="1">
            <a:spLocks noChangeArrowheads="1"/>
          </p:cNvSpPr>
          <p:nvPr/>
        </p:nvSpPr>
        <p:spPr bwMode="auto">
          <a:xfrm>
            <a:off x="4486275" y="6456363"/>
            <a:ext cx="663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/>
              <a:t>Tuataras </a:t>
            </a:r>
          </a:p>
        </p:txBody>
      </p:sp>
      <p:sp>
        <p:nvSpPr>
          <p:cNvPr id="145413" name="Text Box 31"/>
          <p:cNvSpPr txBox="1">
            <a:spLocks noChangeArrowheads="1"/>
          </p:cNvSpPr>
          <p:nvPr/>
        </p:nvSpPr>
        <p:spPr bwMode="auto">
          <a:xfrm>
            <a:off x="5160963" y="4149725"/>
            <a:ext cx="8366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/>
              <a:t>Squamates</a:t>
            </a:r>
          </a:p>
        </p:txBody>
      </p:sp>
      <p:sp>
        <p:nvSpPr>
          <p:cNvPr id="145414" name="Text Box 31"/>
          <p:cNvSpPr txBox="1">
            <a:spLocks noChangeArrowheads="1"/>
          </p:cNvSpPr>
          <p:nvPr/>
        </p:nvSpPr>
        <p:spPr bwMode="auto">
          <a:xfrm>
            <a:off x="817563" y="5754688"/>
            <a:ext cx="4064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/>
              <a:t>Birds </a:t>
            </a:r>
          </a:p>
        </p:txBody>
      </p:sp>
      <p:sp>
        <p:nvSpPr>
          <p:cNvPr id="145415" name="Text Box 31"/>
          <p:cNvSpPr txBox="1">
            <a:spLocks noChangeArrowheads="1"/>
          </p:cNvSpPr>
          <p:nvPr/>
        </p:nvSpPr>
        <p:spPr bwMode="auto">
          <a:xfrm>
            <a:off x="7267575" y="4767263"/>
            <a:ext cx="9159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/>
              <a:t>Crocodilians</a:t>
            </a:r>
          </a:p>
        </p:txBody>
      </p:sp>
      <p:sp>
        <p:nvSpPr>
          <p:cNvPr id="145416" name="Text Box 31"/>
          <p:cNvSpPr txBox="1">
            <a:spLocks noChangeArrowheads="1"/>
          </p:cNvSpPr>
          <p:nvPr/>
        </p:nvSpPr>
        <p:spPr bwMode="auto">
          <a:xfrm>
            <a:off x="5154613" y="1606550"/>
            <a:ext cx="5524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/>
              <a:t>Turtles</a:t>
            </a:r>
          </a:p>
        </p:txBody>
      </p:sp>
      <p:sp>
        <p:nvSpPr>
          <p:cNvPr id="145417" name="Text Box 31"/>
          <p:cNvSpPr txBox="1">
            <a:spLocks noChangeArrowheads="1"/>
          </p:cNvSpPr>
          <p:nvPr/>
        </p:nvSpPr>
        <p:spPr bwMode="auto">
          <a:xfrm>
            <a:off x="2994025" y="319088"/>
            <a:ext cx="708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40000"/>
              </a:lnSpc>
              <a:buFont typeface="Arial" pitchFamily="34" charset="0"/>
              <a:buNone/>
            </a:pPr>
            <a:r>
              <a:rPr lang="en-US" sz="1200" b="1" baseline="34000">
                <a:latin typeface="Times New Roman" pitchFamily="18" charset="0"/>
              </a:rPr>
              <a:t>†</a:t>
            </a:r>
            <a:r>
              <a:rPr lang="en-US" sz="900" b="1"/>
              <a:t>Plesiosaurs</a:t>
            </a:r>
          </a:p>
        </p:txBody>
      </p:sp>
      <p:sp>
        <p:nvSpPr>
          <p:cNvPr id="145418" name="Text Box 31"/>
          <p:cNvSpPr txBox="1">
            <a:spLocks noChangeArrowheads="1"/>
          </p:cNvSpPr>
          <p:nvPr/>
        </p:nvSpPr>
        <p:spPr bwMode="auto">
          <a:xfrm>
            <a:off x="2987675" y="1184275"/>
            <a:ext cx="6746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40000"/>
              </a:lnSpc>
              <a:buFont typeface="Arial" pitchFamily="34" charset="0"/>
              <a:buNone/>
            </a:pPr>
            <a:r>
              <a:rPr lang="en-US" sz="1200" b="1" baseline="34000">
                <a:latin typeface="Times New Roman" pitchFamily="18" charset="0"/>
              </a:rPr>
              <a:t>†</a:t>
            </a:r>
            <a:r>
              <a:rPr lang="en-US" sz="900" b="1"/>
              <a:t>Pterosaurs</a:t>
            </a:r>
          </a:p>
        </p:txBody>
      </p:sp>
      <p:sp>
        <p:nvSpPr>
          <p:cNvPr id="145419" name="Text Box 31"/>
          <p:cNvSpPr txBox="1">
            <a:spLocks noChangeArrowheads="1"/>
          </p:cNvSpPr>
          <p:nvPr/>
        </p:nvSpPr>
        <p:spPr bwMode="auto">
          <a:xfrm>
            <a:off x="2989263" y="1651000"/>
            <a:ext cx="809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50800" indent="-508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 baseline="34000">
                <a:latin typeface="Times New Roman" pitchFamily="18" charset="0"/>
              </a:rPr>
              <a:t>†</a:t>
            </a:r>
            <a:r>
              <a:rPr lang="en-US" sz="900" b="1"/>
              <a:t>Ornithischian</a:t>
            </a:r>
          </a:p>
          <a:p>
            <a:pPr marL="50800" indent="-508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900" b="1"/>
              <a:t>	dinosaurs</a:t>
            </a:r>
          </a:p>
        </p:txBody>
      </p:sp>
      <p:sp>
        <p:nvSpPr>
          <p:cNvPr id="145420" name="Text Box 31"/>
          <p:cNvSpPr txBox="1">
            <a:spLocks noChangeArrowheads="1"/>
          </p:cNvSpPr>
          <p:nvPr/>
        </p:nvSpPr>
        <p:spPr bwMode="auto">
          <a:xfrm>
            <a:off x="2989263" y="1993900"/>
            <a:ext cx="9366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50800" indent="-508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1200" b="1" baseline="34000">
                <a:latin typeface="Times New Roman" pitchFamily="18" charset="0"/>
              </a:rPr>
              <a:t>†</a:t>
            </a:r>
            <a:r>
              <a:rPr lang="en-US" sz="900" b="1"/>
              <a:t>Saurischian</a:t>
            </a:r>
          </a:p>
          <a:p>
            <a:pPr marL="50800" indent="-508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900" b="1"/>
              <a:t>	dinosaurs other</a:t>
            </a:r>
          </a:p>
          <a:p>
            <a:pPr marL="50800" indent="-50800" eaLnBrk="0" hangingPunct="0">
              <a:lnSpc>
                <a:spcPct val="90000"/>
              </a:lnSpc>
              <a:buFont typeface="Arial" pitchFamily="34" charset="0"/>
              <a:buNone/>
            </a:pPr>
            <a:r>
              <a:rPr lang="en-US" sz="900" b="1"/>
              <a:t>	than birds</a:t>
            </a:r>
          </a:p>
        </p:txBody>
      </p:sp>
      <p:sp>
        <p:nvSpPr>
          <p:cNvPr id="145421" name="Text Box 31"/>
          <p:cNvSpPr txBox="1">
            <a:spLocks noChangeArrowheads="1"/>
          </p:cNvSpPr>
          <p:nvPr/>
        </p:nvSpPr>
        <p:spPr bwMode="auto">
          <a:xfrm>
            <a:off x="3136900" y="768350"/>
            <a:ext cx="6905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sz="900" b="1"/>
              <a:t>Crocodilians</a:t>
            </a:r>
          </a:p>
        </p:txBody>
      </p:sp>
      <p:sp>
        <p:nvSpPr>
          <p:cNvPr id="145422" name="Text Box 31"/>
          <p:cNvSpPr txBox="1">
            <a:spLocks noChangeArrowheads="1"/>
          </p:cNvSpPr>
          <p:nvPr/>
        </p:nvSpPr>
        <p:spPr bwMode="auto">
          <a:xfrm>
            <a:off x="3138488" y="2438400"/>
            <a:ext cx="32226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sz="900" b="1"/>
              <a:t>Birds</a:t>
            </a:r>
          </a:p>
        </p:txBody>
      </p:sp>
      <p:sp>
        <p:nvSpPr>
          <p:cNvPr id="145423" name="Text Box 31"/>
          <p:cNvSpPr txBox="1">
            <a:spLocks noChangeArrowheads="1"/>
          </p:cNvSpPr>
          <p:nvPr/>
        </p:nvSpPr>
        <p:spPr bwMode="auto">
          <a:xfrm>
            <a:off x="3128963" y="2849563"/>
            <a:ext cx="406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sz="900" b="1"/>
              <a:t>Turtles</a:t>
            </a:r>
          </a:p>
        </p:txBody>
      </p:sp>
      <p:sp>
        <p:nvSpPr>
          <p:cNvPr id="145424" name="Text Box 31"/>
          <p:cNvSpPr txBox="1">
            <a:spLocks noChangeArrowheads="1"/>
          </p:cNvSpPr>
          <p:nvPr/>
        </p:nvSpPr>
        <p:spPr bwMode="auto">
          <a:xfrm>
            <a:off x="3133725" y="3252788"/>
            <a:ext cx="47466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sz="900" b="1"/>
              <a:t>Tuataras</a:t>
            </a:r>
          </a:p>
        </p:txBody>
      </p:sp>
      <p:sp>
        <p:nvSpPr>
          <p:cNvPr id="145425" name="Text Box 31"/>
          <p:cNvSpPr txBox="1">
            <a:spLocks noChangeArrowheads="1"/>
          </p:cNvSpPr>
          <p:nvPr/>
        </p:nvSpPr>
        <p:spPr bwMode="auto">
          <a:xfrm>
            <a:off x="3130550" y="3670300"/>
            <a:ext cx="6350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sz="900" b="1"/>
              <a:t>Squamates</a:t>
            </a:r>
          </a:p>
        </p:txBody>
      </p:sp>
      <p:sp>
        <p:nvSpPr>
          <p:cNvPr id="145426" name="Text Box 31"/>
          <p:cNvSpPr txBox="1">
            <a:spLocks noChangeArrowheads="1"/>
          </p:cNvSpPr>
          <p:nvPr/>
        </p:nvSpPr>
        <p:spPr bwMode="auto">
          <a:xfrm>
            <a:off x="1492250" y="2182813"/>
            <a:ext cx="6858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Common</a:t>
            </a:r>
          </a:p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ancestor</a:t>
            </a:r>
          </a:p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of dinosaurs</a:t>
            </a:r>
          </a:p>
        </p:txBody>
      </p:sp>
      <p:sp>
        <p:nvSpPr>
          <p:cNvPr id="145427" name="Text Box 31"/>
          <p:cNvSpPr txBox="1">
            <a:spLocks noChangeArrowheads="1"/>
          </p:cNvSpPr>
          <p:nvPr/>
        </p:nvSpPr>
        <p:spPr bwMode="auto">
          <a:xfrm>
            <a:off x="349250" y="1693863"/>
            <a:ext cx="5683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Common</a:t>
            </a:r>
          </a:p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ancestor</a:t>
            </a:r>
          </a:p>
          <a:p>
            <a:pPr marL="355600" indent="-355600" eaLnBrk="0" hangingPunct="0">
              <a:lnSpc>
                <a:spcPct val="95000"/>
              </a:lnSpc>
              <a:buFont typeface="Arial" pitchFamily="34" charset="0"/>
              <a:buNone/>
            </a:pPr>
            <a:r>
              <a:rPr lang="en-US" sz="900" b="1"/>
              <a:t>of reptiles</a:t>
            </a:r>
          </a:p>
        </p:txBody>
      </p:sp>
      <p:sp>
        <p:nvSpPr>
          <p:cNvPr id="145428" name="Line 23"/>
          <p:cNvSpPr>
            <a:spLocks noChangeShapeType="1"/>
          </p:cNvSpPr>
          <p:nvPr/>
        </p:nvSpPr>
        <p:spPr bwMode="auto">
          <a:xfrm flipH="1" flipV="1">
            <a:off x="631825" y="2105025"/>
            <a:ext cx="26352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9" name="Line 24"/>
          <p:cNvSpPr>
            <a:spLocks noChangeShapeType="1"/>
          </p:cNvSpPr>
          <p:nvPr/>
        </p:nvSpPr>
        <p:spPr bwMode="auto">
          <a:xfrm flipH="1">
            <a:off x="2009775" y="2073275"/>
            <a:ext cx="15875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0" name="Rectangle 25"/>
          <p:cNvSpPr>
            <a:spLocks noChangeArrowheads="1"/>
          </p:cNvSpPr>
          <p:nvPr/>
        </p:nvSpPr>
        <p:spPr bwMode="auto">
          <a:xfrm>
            <a:off x="5000625" y="1638300"/>
            <a:ext cx="104775" cy="101600"/>
          </a:xfrm>
          <a:prstGeom prst="rect">
            <a:avLst/>
          </a:prstGeom>
          <a:solidFill>
            <a:srgbClr val="B1ABD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45431" name="Rectangle 26"/>
          <p:cNvSpPr>
            <a:spLocks noChangeArrowheads="1"/>
          </p:cNvSpPr>
          <p:nvPr/>
        </p:nvSpPr>
        <p:spPr bwMode="auto">
          <a:xfrm>
            <a:off x="5003800" y="4181475"/>
            <a:ext cx="104775" cy="101600"/>
          </a:xfrm>
          <a:prstGeom prst="rect">
            <a:avLst/>
          </a:prstGeom>
          <a:solidFill>
            <a:srgbClr val="B01D2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45432" name="Rectangle 27"/>
          <p:cNvSpPr>
            <a:spLocks noChangeArrowheads="1"/>
          </p:cNvSpPr>
          <p:nvPr/>
        </p:nvSpPr>
        <p:spPr bwMode="auto">
          <a:xfrm>
            <a:off x="4343400" y="6492875"/>
            <a:ext cx="104775" cy="101600"/>
          </a:xfrm>
          <a:prstGeom prst="rect">
            <a:avLst/>
          </a:prstGeom>
          <a:solidFill>
            <a:srgbClr val="69AA8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45433" name="Rectangle 28"/>
          <p:cNvSpPr>
            <a:spLocks noChangeArrowheads="1"/>
          </p:cNvSpPr>
          <p:nvPr/>
        </p:nvSpPr>
        <p:spPr bwMode="auto">
          <a:xfrm>
            <a:off x="7134225" y="4789488"/>
            <a:ext cx="104775" cy="101600"/>
          </a:xfrm>
          <a:prstGeom prst="rect">
            <a:avLst/>
          </a:prstGeom>
          <a:solidFill>
            <a:srgbClr val="F96B2B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45434" name="Rectangle 29"/>
          <p:cNvSpPr>
            <a:spLocks noChangeArrowheads="1"/>
          </p:cNvSpPr>
          <p:nvPr/>
        </p:nvSpPr>
        <p:spPr bwMode="auto">
          <a:xfrm>
            <a:off x="649288" y="5786438"/>
            <a:ext cx="104775" cy="101600"/>
          </a:xfrm>
          <a:prstGeom prst="rect">
            <a:avLst/>
          </a:prstGeom>
          <a:solidFill>
            <a:srgbClr val="9CDCF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Mass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novel traits</a:t>
            </a:r>
          </a:p>
          <a:p>
            <a:r>
              <a:rPr lang="en-US" dirty="0" smtClean="0"/>
              <a:t>Alter communities</a:t>
            </a:r>
          </a:p>
          <a:p>
            <a:r>
              <a:rPr lang="en-US" dirty="0" smtClean="0"/>
              <a:t>Loss of Diversity</a:t>
            </a:r>
          </a:p>
          <a:p>
            <a:r>
              <a:rPr lang="en-US" dirty="0" smtClean="0"/>
              <a:t>Adaptive Radiation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Periods of evolutionary change in which groups of organisms form many new species </a:t>
            </a:r>
          </a:p>
          <a:p>
            <a:r>
              <a:rPr lang="en-US" dirty="0" smtClean="0"/>
              <a:t>whose adaptations allow them to fill different ecological niches in their communities</a:t>
            </a:r>
            <a:endParaRPr lang="en-US" dirty="0"/>
          </a:p>
        </p:txBody>
      </p:sp>
      <p:pic>
        <p:nvPicPr>
          <p:cNvPr id="2050" name="Picture 2" descr="http://www.cell.com/cms/attachment/2019474741/2039573270/fx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Definitely after 5 Mass Extinctions </a:t>
            </a:r>
          </a:p>
          <a:p>
            <a:r>
              <a:rPr lang="en-US" dirty="0" smtClean="0"/>
              <a:t>Also occurred when groups posses major evolutionary innovations</a:t>
            </a:r>
          </a:p>
          <a:p>
            <a:r>
              <a:rPr lang="en-US" dirty="0" smtClean="0"/>
              <a:t>Seeds, exoskeleton, or little competition land plants</a:t>
            </a:r>
          </a:p>
          <a:p>
            <a:endParaRPr lang="en-US" dirty="0"/>
          </a:p>
        </p:txBody>
      </p:sp>
      <p:pic>
        <p:nvPicPr>
          <p:cNvPr id="53250" name="Picture 2" descr="http://www.chipojolab.org/images/axis_diverg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429000" cy="373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carbonpilgrim.files.wordpress.com/2013/02/on-the-trail-of-primitive-life_cambrian_explo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818"/>
            <a:ext cx="7924800" cy="656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33800"/>
            <a:ext cx="8788400" cy="3124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Studying genetic mechanisms of change can provide insight into large-scale evolutionary change</a:t>
            </a:r>
          </a:p>
        </p:txBody>
      </p:sp>
      <p:sp>
        <p:nvSpPr>
          <p:cNvPr id="31949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8915400" cy="1325562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dirty="0" smtClean="0"/>
              <a:t>Major changes in body form can result from changes in the sequences and regulation of developmental genes</a:t>
            </a:r>
            <a:endParaRPr lang="en-US" sz="2800" dirty="0" smtClean="0"/>
          </a:p>
        </p:txBody>
      </p:sp>
      <p:sp>
        <p:nvSpPr>
          <p:cNvPr id="319496" name="Line 6"/>
          <p:cNvSpPr>
            <a:spLocks noChangeShapeType="1"/>
          </p:cNvSpPr>
          <p:nvPr/>
        </p:nvSpPr>
        <p:spPr bwMode="auto">
          <a:xfrm>
            <a:off x="368300" y="19050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Effects of Development Genes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839200" cy="474345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Genes that program development influence the </a:t>
            </a:r>
            <a:br>
              <a:rPr lang="en-US" dirty="0" smtClean="0"/>
            </a:br>
            <a:r>
              <a:rPr lang="en-US" dirty="0" smtClean="0"/>
              <a:t>rate, timing, and spatial pattern of changes in an organism’s</a:t>
            </a:r>
            <a:r>
              <a:rPr lang="en-US" altLang="ja-JP" dirty="0" smtClean="0">
                <a:ea typeface="ＭＳ Ｐゴシック" pitchFamily="84" charset="-128"/>
              </a:rPr>
              <a:t> form as it develops into an adult</a:t>
            </a:r>
          </a:p>
          <a:p>
            <a:pPr eaLnBrk="1" hangingPunct="1"/>
            <a:endParaRPr lang="en-US" dirty="0" smtClean="0">
              <a:ea typeface="ＭＳ Ｐゴシック" pitchFamily="84" charset="-128"/>
            </a:endParaRPr>
          </a:p>
          <a:p>
            <a:r>
              <a:rPr lang="en-US" b="1" dirty="0" err="1" smtClean="0"/>
              <a:t>Heterochrony</a:t>
            </a:r>
            <a:r>
              <a:rPr lang="en-US" b="1" dirty="0" smtClean="0"/>
              <a:t> </a:t>
            </a:r>
            <a:r>
              <a:rPr lang="en-US" dirty="0" smtClean="0"/>
              <a:t>is an evolutionary change in the rate or timing of developmental events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154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40" descr="23_16_SkullGrowth-U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2333625" y="136525"/>
            <a:ext cx="4475163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23.16</a:t>
            </a:r>
          </a:p>
        </p:txBody>
      </p:sp>
      <p:sp>
        <p:nvSpPr>
          <p:cNvPr id="439300" name="Text Box 31"/>
          <p:cNvSpPr txBox="1">
            <a:spLocks noChangeArrowheads="1"/>
          </p:cNvSpPr>
          <p:nvPr/>
        </p:nvSpPr>
        <p:spPr bwMode="auto">
          <a:xfrm>
            <a:off x="2373313" y="2293938"/>
            <a:ext cx="2143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Chimpanzee infant</a:t>
            </a:r>
          </a:p>
        </p:txBody>
      </p:sp>
      <p:sp>
        <p:nvSpPr>
          <p:cNvPr id="439301" name="Text Box 31"/>
          <p:cNvSpPr txBox="1">
            <a:spLocks noChangeArrowheads="1"/>
          </p:cNvSpPr>
          <p:nvPr/>
        </p:nvSpPr>
        <p:spPr bwMode="auto">
          <a:xfrm>
            <a:off x="4795838" y="2293938"/>
            <a:ext cx="202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Chimpanzee adult</a:t>
            </a:r>
          </a:p>
        </p:txBody>
      </p:sp>
      <p:sp>
        <p:nvSpPr>
          <p:cNvPr id="439302" name="Text Box 31"/>
          <p:cNvSpPr txBox="1">
            <a:spLocks noChangeArrowheads="1"/>
          </p:cNvSpPr>
          <p:nvPr/>
        </p:nvSpPr>
        <p:spPr bwMode="auto">
          <a:xfrm>
            <a:off x="4802188" y="4360863"/>
            <a:ext cx="202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Chimpanzee adult</a:t>
            </a:r>
          </a:p>
        </p:txBody>
      </p:sp>
      <p:sp>
        <p:nvSpPr>
          <p:cNvPr id="439303" name="Text Box 31"/>
          <p:cNvSpPr txBox="1">
            <a:spLocks noChangeArrowheads="1"/>
          </p:cNvSpPr>
          <p:nvPr/>
        </p:nvSpPr>
        <p:spPr bwMode="auto">
          <a:xfrm>
            <a:off x="2501900" y="4360863"/>
            <a:ext cx="202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Chimpanzee fetus</a:t>
            </a:r>
          </a:p>
        </p:txBody>
      </p:sp>
      <p:sp>
        <p:nvSpPr>
          <p:cNvPr id="439304" name="Text Box 31"/>
          <p:cNvSpPr txBox="1">
            <a:spLocks noChangeArrowheads="1"/>
          </p:cNvSpPr>
          <p:nvPr/>
        </p:nvSpPr>
        <p:spPr bwMode="auto">
          <a:xfrm>
            <a:off x="5129213" y="6324600"/>
            <a:ext cx="1477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Human adult</a:t>
            </a:r>
          </a:p>
        </p:txBody>
      </p:sp>
      <p:sp>
        <p:nvSpPr>
          <p:cNvPr id="439305" name="Text Box 31"/>
          <p:cNvSpPr txBox="1">
            <a:spLocks noChangeArrowheads="1"/>
          </p:cNvSpPr>
          <p:nvPr/>
        </p:nvSpPr>
        <p:spPr bwMode="auto">
          <a:xfrm>
            <a:off x="2790825" y="6324600"/>
            <a:ext cx="1403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800" b="1"/>
              <a:t>Human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44" descr="23_17BatHandBones-U"/>
          <p:cNvPicPr>
            <a:picLocks noChangeAspect="1" noChangeArrowheads="1"/>
          </p:cNvPicPr>
          <p:nvPr/>
        </p:nvPicPr>
        <p:blipFill>
          <a:blip r:embed="rId3" cstate="print"/>
          <a:srcRect b="2484"/>
          <a:stretch>
            <a:fillRect/>
          </a:stretch>
        </p:blipFill>
        <p:spPr bwMode="auto">
          <a:xfrm>
            <a:off x="296863" y="484188"/>
            <a:ext cx="854868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2362200" cy="3810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/>
            <a:r>
              <a:rPr lang="en-US" sz="1200" dirty="0" err="1" smtClean="0">
                <a:latin typeface="Arial" charset="0"/>
              </a:rPr>
              <a:t>Heterochrony</a:t>
            </a:r>
            <a:r>
              <a:rPr lang="en-US" sz="1200" dirty="0" smtClean="0">
                <a:latin typeface="Arial" charset="0"/>
              </a:rPr>
              <a:t> of finger bones</a:t>
            </a:r>
            <a:endParaRPr lang="en-US" sz="1200" dirty="0">
              <a:latin typeface="Arial" charset="0"/>
            </a:endParaRPr>
          </a:p>
        </p:txBody>
      </p:sp>
      <p:sp>
        <p:nvSpPr>
          <p:cNvPr id="443396" name="Text Box 31"/>
          <p:cNvSpPr txBox="1">
            <a:spLocks noChangeArrowheads="1"/>
          </p:cNvSpPr>
          <p:nvPr/>
        </p:nvSpPr>
        <p:spPr bwMode="auto">
          <a:xfrm>
            <a:off x="6542088" y="4721225"/>
            <a:ext cx="19399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Hand and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finger bones</a:t>
            </a:r>
          </a:p>
        </p:txBody>
      </p:sp>
      <p:sp>
        <p:nvSpPr>
          <p:cNvPr id="443397" name="Line 47"/>
          <p:cNvSpPr>
            <a:spLocks noChangeShapeType="1"/>
          </p:cNvSpPr>
          <p:nvPr/>
        </p:nvSpPr>
        <p:spPr bwMode="auto">
          <a:xfrm>
            <a:off x="6269038" y="2344738"/>
            <a:ext cx="754062" cy="2336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3398" name="Line 48"/>
          <p:cNvSpPr>
            <a:spLocks noChangeShapeType="1"/>
          </p:cNvSpPr>
          <p:nvPr/>
        </p:nvSpPr>
        <p:spPr bwMode="auto">
          <a:xfrm flipH="1">
            <a:off x="7023100" y="2446338"/>
            <a:ext cx="254000" cy="22272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3399" name="Line 49"/>
          <p:cNvSpPr>
            <a:spLocks noChangeShapeType="1"/>
          </p:cNvSpPr>
          <p:nvPr/>
        </p:nvSpPr>
        <p:spPr bwMode="auto">
          <a:xfrm>
            <a:off x="6269038" y="2344738"/>
            <a:ext cx="754062" cy="233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3400" name="Line 50"/>
          <p:cNvSpPr>
            <a:spLocks noChangeShapeType="1"/>
          </p:cNvSpPr>
          <p:nvPr/>
        </p:nvSpPr>
        <p:spPr bwMode="auto">
          <a:xfrm flipH="1">
            <a:off x="7023100" y="2446338"/>
            <a:ext cx="254000" cy="2227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9" descr="23_02aStromatoliteXsect-U"/>
          <p:cNvPicPr>
            <a:picLocks noChangeAspect="1" noChangeArrowheads="1"/>
          </p:cNvPicPr>
          <p:nvPr/>
        </p:nvPicPr>
        <p:blipFill>
          <a:blip r:embed="rId3" cstate="print"/>
          <a:srcRect b="3366"/>
          <a:stretch>
            <a:fillRect/>
          </a:stretch>
        </p:blipFill>
        <p:spPr bwMode="auto">
          <a:xfrm>
            <a:off x="2286000" y="152400"/>
            <a:ext cx="3651250" cy="561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8" name="Text Box 31"/>
          <p:cNvSpPr txBox="1">
            <a:spLocks noChangeArrowheads="1"/>
          </p:cNvSpPr>
          <p:nvPr/>
        </p:nvSpPr>
        <p:spPr bwMode="auto">
          <a:xfrm>
            <a:off x="3228975" y="4811713"/>
            <a:ext cx="264953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Stromatolite cross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i="1" smtClean="0"/>
              <a:t>Changes in Spatial Pattern</a:t>
            </a:r>
            <a:endParaRPr lang="en-US" b="0" i="1" smtClean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01100" cy="476250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Substantial evolutionary change can also result from alterations in genes that control the placement and organization of body parts</a:t>
            </a:r>
          </a:p>
          <a:p>
            <a:pPr eaLnBrk="1" hangingPunct="1"/>
            <a:r>
              <a:rPr lang="en-US" b="1" dirty="0" err="1" smtClean="0"/>
              <a:t>Homeotic</a:t>
            </a:r>
            <a:r>
              <a:rPr lang="en-US" b="1" dirty="0" smtClean="0"/>
              <a:t> genes </a:t>
            </a:r>
            <a:r>
              <a:rPr lang="en-US" dirty="0" smtClean="0"/>
              <a:t>determine such basic features as where wings and legs will develop on a bird or how a flower’s</a:t>
            </a:r>
            <a:r>
              <a:rPr lang="en-US" altLang="ja-JP" dirty="0" smtClean="0">
                <a:ea typeface="ＭＳ Ｐゴシック" pitchFamily="84" charset="-128"/>
              </a:rPr>
              <a:t> parts are arranged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588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88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99500" cy="5073650"/>
          </a:xfrm>
        </p:spPr>
        <p:txBody>
          <a:bodyPr lIns="91440" tIns="45720" rIns="91440" bIns="45720"/>
          <a:lstStyle/>
          <a:p>
            <a:pPr eaLnBrk="1" hangingPunct="1"/>
            <a:r>
              <a:rPr lang="en-US" i="1" smtClean="0"/>
              <a:t>Hox</a:t>
            </a:r>
            <a:r>
              <a:rPr lang="en-US" smtClean="0"/>
              <a:t> genes are a class of homeotic genes that provide positional information during animal development</a:t>
            </a:r>
          </a:p>
          <a:p>
            <a:pPr eaLnBrk="1" hangingPunct="1"/>
            <a:r>
              <a:rPr lang="en-US" smtClean="0"/>
              <a:t>If </a:t>
            </a:r>
            <a:r>
              <a:rPr lang="en-US" i="1" smtClean="0"/>
              <a:t>Hox </a:t>
            </a:r>
            <a:r>
              <a:rPr lang="en-US" smtClean="0"/>
              <a:t>genes are expressed in the wrong location, body parts can be produced in the wrong location</a:t>
            </a:r>
          </a:p>
          <a:p>
            <a:pPr eaLnBrk="1" hangingPunct="1"/>
            <a:r>
              <a:rPr lang="en-US" smtClean="0"/>
              <a:t>For example, in crustaceans, a swimming appendage can be produced instead of a feeding appendage</a:t>
            </a:r>
          </a:p>
        </p:txBody>
      </p:sp>
      <p:sp>
        <p:nvSpPr>
          <p:cNvPr id="33792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Just as a conductor controls what members of an orchestra play, control genes regulate the expression of other gen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39"/>
            <a:ext cx="6934200" cy="653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3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The Evolution of Development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60475"/>
            <a:ext cx="8813800" cy="4832350"/>
          </a:xfrm>
        </p:spPr>
        <p:txBody>
          <a:bodyPr lIns="91440" tIns="45720" rIns="91440" bIns="45720"/>
          <a:lstStyle/>
          <a:p>
            <a:pPr eaLnBrk="1" hangingPunct="1"/>
            <a:r>
              <a:rPr lang="en-US" smtClean="0"/>
              <a:t>Adaptive evolution of both new and existing genes may have played a key role in shaping the diversity of life</a:t>
            </a:r>
          </a:p>
          <a:p>
            <a:pPr eaLnBrk="1" hangingPunct="1"/>
            <a:r>
              <a:rPr lang="en-US" smtClean="0"/>
              <a:t>Developmental genes may have been particularly important in this process</a:t>
            </a:r>
          </a:p>
        </p:txBody>
      </p:sp>
      <p:sp>
        <p:nvSpPr>
          <p:cNvPr id="33997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i="1" smtClean="0"/>
              <a:t>Changes in Gene Sequence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801100" cy="4984750"/>
          </a:xfrm>
        </p:spPr>
        <p:txBody>
          <a:bodyPr lIns="91440" tIns="45720" rIns="91440" bIns="45720"/>
          <a:lstStyle/>
          <a:p>
            <a:pPr eaLnBrk="1" hangingPunct="1"/>
            <a:r>
              <a:rPr lang="en-US" smtClean="0"/>
              <a:t>New morphological forms likely come from gene duplication events that produce new developmental genes</a:t>
            </a:r>
          </a:p>
          <a:p>
            <a:pPr eaLnBrk="1" hangingPunct="1"/>
            <a:r>
              <a:rPr lang="en-US" smtClean="0"/>
              <a:t>A possible mechanism for the evolution of six-legged insects from a many-legged crustacean ancestor has been demonstrated in lab experiments</a:t>
            </a:r>
          </a:p>
          <a:p>
            <a:pPr eaLnBrk="1" hangingPunct="1"/>
            <a:r>
              <a:rPr lang="en-US" smtClean="0"/>
              <a:t>Specific changes in the </a:t>
            </a:r>
            <a:r>
              <a:rPr lang="en-US" i="1" smtClean="0"/>
              <a:t>Ubx </a:t>
            </a:r>
            <a:r>
              <a:rPr lang="en-US" smtClean="0"/>
              <a:t>gene have been identified that can </a:t>
            </a:r>
            <a:r>
              <a:rPr lang="ja-JP" altLang="en-US" smtClean="0">
                <a:ea typeface="ＭＳ Ｐゴシック" pitchFamily="84" charset="-128"/>
              </a:rPr>
              <a:t>“</a:t>
            </a:r>
            <a:r>
              <a:rPr lang="en-US" altLang="ja-JP" smtClean="0">
                <a:ea typeface="ＭＳ Ｐゴシック" pitchFamily="84" charset="-128"/>
              </a:rPr>
              <a:t>turn off</a:t>
            </a:r>
            <a:r>
              <a:rPr lang="ja-JP" altLang="en-US" smtClean="0">
                <a:ea typeface="ＭＳ Ｐゴシック" pitchFamily="84" charset="-128"/>
              </a:rPr>
              <a:t>”</a:t>
            </a:r>
            <a:r>
              <a:rPr lang="en-US" altLang="ja-JP" smtClean="0">
                <a:ea typeface="ＭＳ Ｐゴシック" pitchFamily="84" charset="-128"/>
              </a:rPr>
              <a:t> leg development</a:t>
            </a:r>
            <a:endParaRPr lang="en-US" smtClean="0"/>
          </a:p>
        </p:txBody>
      </p:sp>
      <p:sp>
        <p:nvSpPr>
          <p:cNvPr id="34202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202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18" descr="23_19InsectBodyOrigin-U"/>
          <p:cNvPicPr>
            <a:picLocks noChangeAspect="1" noChangeArrowheads="1"/>
          </p:cNvPicPr>
          <p:nvPr/>
        </p:nvPicPr>
        <p:blipFill>
          <a:blip r:embed="rId3" cstate="print"/>
          <a:srcRect b="3357"/>
          <a:stretch>
            <a:fillRect/>
          </a:stretch>
        </p:blipFill>
        <p:spPr bwMode="auto">
          <a:xfrm>
            <a:off x="1181100" y="1249363"/>
            <a:ext cx="678021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23.19</a:t>
            </a:r>
          </a:p>
        </p:txBody>
      </p:sp>
      <p:sp>
        <p:nvSpPr>
          <p:cNvPr id="447492" name="Text Box 31"/>
          <p:cNvSpPr txBox="1">
            <a:spLocks noChangeArrowheads="1"/>
          </p:cNvSpPr>
          <p:nvPr/>
        </p:nvSpPr>
        <p:spPr bwMode="auto">
          <a:xfrm>
            <a:off x="1635125" y="1270000"/>
            <a:ext cx="1322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Hox</a:t>
            </a:r>
            <a:r>
              <a:rPr lang="en-US" sz="1800" b="1"/>
              <a:t> gene 6</a:t>
            </a:r>
          </a:p>
        </p:txBody>
      </p:sp>
      <p:sp>
        <p:nvSpPr>
          <p:cNvPr id="447493" name="Text Box 31"/>
          <p:cNvSpPr txBox="1">
            <a:spLocks noChangeArrowheads="1"/>
          </p:cNvSpPr>
          <p:nvPr/>
        </p:nvSpPr>
        <p:spPr bwMode="auto">
          <a:xfrm>
            <a:off x="3898900" y="1270000"/>
            <a:ext cx="1322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Hox</a:t>
            </a:r>
            <a:r>
              <a:rPr lang="en-US" sz="1800" b="1"/>
              <a:t> gene 7</a:t>
            </a:r>
          </a:p>
        </p:txBody>
      </p:sp>
      <p:sp>
        <p:nvSpPr>
          <p:cNvPr id="447494" name="Text Box 31"/>
          <p:cNvSpPr txBox="1">
            <a:spLocks noChangeArrowheads="1"/>
          </p:cNvSpPr>
          <p:nvPr/>
        </p:nvSpPr>
        <p:spPr bwMode="auto">
          <a:xfrm>
            <a:off x="6164263" y="1270000"/>
            <a:ext cx="1322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Hox</a:t>
            </a:r>
            <a:r>
              <a:rPr lang="en-US" sz="1800" b="1"/>
              <a:t> gene 8</a:t>
            </a:r>
          </a:p>
        </p:txBody>
      </p:sp>
      <p:sp>
        <p:nvSpPr>
          <p:cNvPr id="447495" name="Text Box 31"/>
          <p:cNvSpPr txBox="1">
            <a:spLocks noChangeArrowheads="1"/>
          </p:cNvSpPr>
          <p:nvPr/>
        </p:nvSpPr>
        <p:spPr bwMode="auto">
          <a:xfrm>
            <a:off x="2686050" y="2586038"/>
            <a:ext cx="16621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About 400 mya</a:t>
            </a:r>
          </a:p>
        </p:txBody>
      </p:sp>
      <p:sp>
        <p:nvSpPr>
          <p:cNvPr id="447496" name="Text Box 31"/>
          <p:cNvSpPr txBox="1">
            <a:spLocks noChangeArrowheads="1"/>
          </p:cNvSpPr>
          <p:nvPr/>
        </p:nvSpPr>
        <p:spPr bwMode="auto">
          <a:xfrm>
            <a:off x="2349500" y="5157788"/>
            <a:ext cx="13763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Drosophila</a:t>
            </a:r>
          </a:p>
        </p:txBody>
      </p:sp>
      <p:sp>
        <p:nvSpPr>
          <p:cNvPr id="447497" name="Text Box 31"/>
          <p:cNvSpPr txBox="1">
            <a:spLocks noChangeArrowheads="1"/>
          </p:cNvSpPr>
          <p:nvPr/>
        </p:nvSpPr>
        <p:spPr bwMode="auto">
          <a:xfrm>
            <a:off x="5675313" y="5157788"/>
            <a:ext cx="9842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/>
              <a:t>Artemia</a:t>
            </a:r>
          </a:p>
        </p:txBody>
      </p:sp>
      <p:sp>
        <p:nvSpPr>
          <p:cNvPr id="447498" name="Text Box 31"/>
          <p:cNvSpPr txBox="1">
            <a:spLocks noChangeArrowheads="1"/>
          </p:cNvSpPr>
          <p:nvPr/>
        </p:nvSpPr>
        <p:spPr bwMode="auto">
          <a:xfrm>
            <a:off x="4295775" y="1711325"/>
            <a:ext cx="4429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Ubx </a:t>
            </a:r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evolution.berkeley.edu/evolibrary/images/mutantfl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3981359" cy="2971800"/>
          </a:xfrm>
          <a:prstGeom prst="rect">
            <a:avLst/>
          </a:prstGeom>
          <a:noFill/>
        </p:spPr>
      </p:pic>
      <p:pic>
        <p:nvPicPr>
          <p:cNvPr id="57348" name="Picture 4" descr="http://palaeos.com/metazoa/pieces/hox/images/UbxHomMutan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276600"/>
            <a:ext cx="545566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i="1" smtClean="0"/>
              <a:t>Changes in Gene Regulation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788400" cy="490855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Changes in morphology likely result from changes </a:t>
            </a:r>
            <a:br>
              <a:rPr lang="en-US" dirty="0" smtClean="0"/>
            </a:br>
            <a:r>
              <a:rPr lang="en-US" dirty="0" smtClean="0"/>
              <a:t>in the regulation of developmental genes rather than changes in the sequence of developmental genes</a:t>
            </a:r>
            <a:endParaRPr lang="en-US" sz="2400" dirty="0" smtClean="0"/>
          </a:p>
          <a:p>
            <a:pPr marL="723900" lvl="1" eaLnBrk="1" hangingPunct="1"/>
            <a:r>
              <a:rPr lang="en-US" dirty="0" smtClean="0"/>
              <a:t>For example, </a:t>
            </a:r>
            <a:r>
              <a:rPr lang="en-US" dirty="0" err="1" smtClean="0"/>
              <a:t>threespine</a:t>
            </a:r>
            <a:r>
              <a:rPr lang="en-US" dirty="0" smtClean="0"/>
              <a:t> sticklebacks in lakes have fewer spines than their marine relatives</a:t>
            </a:r>
          </a:p>
          <a:p>
            <a:pPr marL="723900" lvl="1" eaLnBrk="1" hangingPunct="1"/>
            <a:r>
              <a:rPr lang="en-US" dirty="0" smtClean="0"/>
              <a:t>The gene sequence remains the same, but the regulation of gene expression is different in the two groups of fish</a:t>
            </a:r>
          </a:p>
        </p:txBody>
      </p:sp>
      <p:sp>
        <p:nvSpPr>
          <p:cNvPr id="34612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2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3886200"/>
          <a:ext cx="5334000" cy="262128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Razor-sharp Boundaries</a:t>
                      </a:r>
                    </a:p>
                    <a:p>
                      <a:pPr algn="ctr"/>
                      <a:r>
                        <a:rPr lang="en-US" dirty="0"/>
                        <a:t>The blue color reveals the specific activity of two </a:t>
                      </a:r>
                      <a:r>
                        <a:rPr lang="en-US" dirty="0" err="1"/>
                        <a:t>homeotic</a:t>
                      </a:r>
                      <a:r>
                        <a:rPr lang="en-US" dirty="0"/>
                        <a:t> genes in mouse embryos. In figure A the HOX-D 2 gene is active earlier and nearer the embryo's head-end than the HOX-D 4 gene shown in figure B. In both cases there is a razor-sharp boundary at the upper end of the segment whereas gene activity is more diffuse further down. 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5777" name="Picture 1" descr="http://www.nobelprize.org/nobel_prizes/medicine/laureates/1995/illpres/c-col-e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15922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477001" cy="4208684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4495800"/>
          <a:ext cx="7543800" cy="1143000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Normal mouse embryo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Retinoic acid: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loss of many vertebrae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retinoic acid: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no posterior region formed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5" descr="23_02bStromatoliteRocks-U"/>
          <p:cNvPicPr>
            <a:picLocks noChangeAspect="1" noChangeArrowheads="1"/>
          </p:cNvPicPr>
          <p:nvPr/>
        </p:nvPicPr>
        <p:blipFill>
          <a:blip r:embed="rId3" cstate="print"/>
          <a:srcRect b="3577"/>
          <a:stretch>
            <a:fillRect/>
          </a:stretch>
        </p:blipFill>
        <p:spPr bwMode="auto">
          <a:xfrm>
            <a:off x="1143000" y="609600"/>
            <a:ext cx="732864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6" name="Text Box 31"/>
          <p:cNvSpPr txBox="1">
            <a:spLocks noChangeArrowheads="1"/>
          </p:cNvSpPr>
          <p:nvPr/>
        </p:nvSpPr>
        <p:spPr bwMode="auto">
          <a:xfrm>
            <a:off x="1558925" y="5008563"/>
            <a:ext cx="22844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Stromatolites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5563" y="1250950"/>
            <a:ext cx="4745037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Sedimentary rocks are deposited into layers called strata and are the richest source of fossils</a:t>
            </a:r>
          </a:p>
        </p:txBody>
      </p:sp>
      <p:sp>
        <p:nvSpPr>
          <p:cNvPr id="1026" name="AutoShape 2" descr="data:image/jpeg;base64,/9j/4AAQSkZJRgABAQAAAQABAAD/2wCEAAkGBxQTEhQUExQVFBUXGBcaGBgYGBwYGxsaGhccGhoaGhgYHCggGBolHBwYITEiJSkrLi4uGiAzODMsNygtLisBCgoKDg0OGBAQGywcHBwsLCwsLCwsLCwsLCwsLCwsLCwsLCwsLCwsLCwsLDcsLCwsLCwsLCwsLCwsLCwsLDc3LP/AABEIAKcBLgMBIgACEQEDEQH/xAAbAAACAwEBAQAAAAAAAAAAAAADBAECBQAGB//EADwQAAECBAMFBgYCAQQCAgMAAAECEQADITEEQVESYXGBkQUiobHB8BMUQlLR4TLxYhVygpJDU6KyBiMz/8QAGQEBAQEBAQEAAAAAAAAAAAAAAQACAwUE/8QAJBEAAgICAgEEAwEAAAAAAAAAAAEREgJRAxOhISJBYSNSkTH/2gAMAwEAAhEDEQA/AA4nBLmBhMGyC5AoCRcPWr1hwT092qnIAbZJILO1Lc4ie8tAvsjIZ0zet/S0E7PmGYgbCVJ1JqafyHV3jzPg9X5GkBAB2HABDklru9890A2EounaSz1SDssXualq5+cObFE3vUBw2eVXs/GLT5AKVbRCXTw3tvhWLBtHdn4clLu6fpOda2ZhyicT2c2z31ADS5OQOauEJdjY8pUlDEpU3eL0bc1aC++PQ7SFOVq7rsihu12Ad78uMdEk0c22mZUuakjZB7xUQohLAJBqTmCRQdY2ZPZzpYMH8rR5XE9irOyQpSQSWCTs0clz5xvdl4taZfeAWtIrslyWs/KNYtBkmaCMIJQBQ1AAU5EDT/Lfn0bpnaKFLSlJehUW6ANvdR/4mF8ROmAOQGPHkDGHgpazMKkkpBUXsQWSwarjIQvKDKwn1Z6acVNpfrv0jOxKyQ1i4cmxjWwyiUgFydSPHfAsfLLOANokMTYOWc/jfC1IIx14qoYbRqGToznaqwsA51aETjF/GCihhssBzcuRTTxjVkyCna2wCXuON70FtYvNKSe9TRxfhrwjMM0miqJ6FMoO5rYgNxhaXiUOp1hnfQWtxpFsMClAcErGROT5nNhvhyRhgAx72cXqUmbgpEzZWpKkqKiogFIYfaEt1q8XwPZqNlIYBwCaVJa5NzWNyXI93jpOFZW5rZRV2FjExuAQmWdlIar2tneGOypxGHSVEkhAAeqiprb41MZhApOyRQs++opzs/GKYjChLKAHdv8A7TfpfrFXRWlepbC4cBIazezGdiviIciiVK2QSXKdos7akl23xopASTkDW2eduUIdqTu8gEEpAKma6gRs13VPECH4BBTh0MEFIZmGrAZHVou93P73wuJhWKvRjYg+PSByCpWpuAbOxI9IiBz5aC42XFC13PPc0CnJYJCQ3eAoK1Pe/wDi5jQMvvaqYFtAczp6xXFIUgJVsA7Lk1uGyDXgEMjD0Z+t4U7Lwz7S1DvFZvdIFEjoH4kxozAAhSk6E03CASkoQkAgE5nXjrAyQyEpGX5gEyYAohyRshgatUv6QtNxW94z52Jcg8R4xSSQXF47vngB4npeMqesbQWXUpLi4YB2J0iZ88PW7tC8w0Z761/uOeR1xQUzCQz1JemmbeFYFh5SDVJKlAU2q3J4U/cSmSWZmOosOhtWLKkrokBJoHU7Wz56RybOpVEwqJ2kEAZixLs4YxedNUzJs1DfjBJQIDElhverv6wstbFhV9et+XhB8kSFU5XJA5gQzJS4cEEZFn8BaBImJUUgVdqDNqivFo0AC+0aniIGQjOlFbkEqCSWDsxpm/hCWB7LKNmYpZ2VKClJyc5sbiNkSUPTvUZ2evHfpFcHhh8PZoHu2TknK2j6iOksPQdw8wDae4q7Z/l4WxGJMxKqbI1d3/ELzdpVGeWC5IVsltkmueYB4w7JwwUkBqPUEmybAF/PWNp+kGGlMmd2bJCttSye7s63OgN8+sast3FGS7hObMRSkcrscKKVAKCRVIB7rtdTX3Q5s7KiKmiWfSxtvGcaxxYZZItKT8Rtpm5U0qM7wX5XYB+EGcG29nPGKycKbu+u/N4cTMSkX5DOOsHFsxjKmDbcK+4vnzh7s/AfDYqd2qXvwaI7SUVBBDjvANWrnNsg0NbWpB3wLBSLzcBjNew5wtikvs7Vgq+X8SB4nygoxAsK74DM76wCe6kO2Tmz6sAS28HSNMwi7B2iyZA+0V/uLBucF+E7QlItNlOxGRy6GnCIkSw50BzhqaoAPp5QtLll3L16cg8Ah5SgP7i3xhXJ/eULhSeXCI+IMniAPiJn8eMLYwugh2cNfXKB4hZIZzr0rFXdgRpprGWKFpWHmAjvuBnckaMA0ELlavqYJFuJNs6jwh1CIlKkhRamfkIEhkFKkE1MVXJ2S4LEqFBY65XZ67oYmYgVaM6ZNBUSTbfz/EJDaWT/AB/UL4+eShYBulQtqIzD2kg7QCnbT3rAhO2k0JIL0t1jLYwak7FkCp6H8QinEd0DcPAQtOJ2amkKKxGTVOZLRls0kHxk4se8z29iMPEdpKNgUinDi8bKwNlyMuv6hNXw1ByMqgj1EYNgDNoAS7ipMNpZQZ6ij2hOXJSL8hA5uLSkhjY+wM4qlYb76CO9t1o9T4WYRoCaWy6/iEJM3bDlKWFQ93e7C5tDMmSsVUzaZnllGXibWQOclZ2buXa7VycFsor/AKb8RTKctkXz9nxgysYAXN/TdDWGnhZASGrXn4vaGICRiRgwgUH64aQHFqUkuQ76ZcY0ESy4BdonE9nBWZG6NLAxcyUGtSmgzcOWuz1DVrBps0C5aprS/O/KPPTcaSSw0ucyN0JYrHJQ9XNH71HerOWMSxNtm12r2kPhMlRAUQAGLlgz0rUtaDJnfEB23s7Ow5s1N0ebnTxNUlAWAXSdkEE86mPUyJakJYvzr/yLGF4wCykCiat9pytrHaUkA0sGoM6awxL7Ym7RBYU7oIKqZkmm6EfmSVgA0pTnq9Mg0NztpQ7op3av7yi9ShBZ3bE4g7SgkGyUCpHFqcXjuzZq3CnJqXBJNOV65790KSsLUhTE3Ic/mHFlYSpKAS3i/kf1C7FGI72n2ylIACdlRLknxbl4QGR2unZBmON+Vn8owcRJ21VIO53qKa3g0iSxyJGmW6mb+6Rv3GIxPYy1BTbJDGLAlKikA1tw62jz+DWQ6rKpUE2gyu0Jm0EuwFyTXqcoZky8IPQqnkUF4omeoUJ1s0eR7S//ACL4bbQUDrUgQWV2ktkuQNqwY19iGxmp6bELKhY5M5F3vwtHTJ5FAPH8R51c+az7XEh/J4VRiZxNFDdtJLQWGh6IqFBpvaOViLsb7/1HkiZxLlSuAFOjRX4c0VK113+kZsaoz1Mucm20FD/d5wVE8CgbSPISviVYkkfd6iGlYiYE7W0kcj+awSTxPUDEg6U3vC+Lx0tNVFiKMeMed2VKqVEvv9HgE3DHMqbQO3V6mCwrA08f24WaWynzBo/KE5WImbNauouSMuVN3KFSyc29846XiEv/ACBI39OBpGXJrFJDUzBqU2ylt4HO8MSkhBICiRwIY5v4VzhBGKIDbS3OVD5RT4ihV+DnzpApFwbi5gCSXtXfC0vDIoSS4FNW04wmjtEkMWfXTfAl4ltxr3rkDccocpJRsYXMBDpDJsSq2b3taAyZzkkBgKC4B4HSEZqgTVRJ4NfgYjaAuTx/fu0SxYNo1lykzB3gxORvy3QsjAoAIQkJ/wAgA8KyVVqoniK++O+D53OV1HLdwh9S9CZK1KLginpu1huZjPpevVvSE584qBSDa7HXm8IyUCpKyGoAA1KZ3gE3MIoKXUil3v8A3ujWwUpLllAHk9Y8WspFU7W0bAfsRJlKzJ2jd3bw890UAfRcOk7IepgxIFyE8THiJOKVJTQqLbyA+giPnJsw7Rcnj0vGrGaGVMkTNlIQxJuf2fdIunsArUNtKVMKbnMb+AwKUIA2UkAO7kl2rBVTEVLOXOudNNI6rEz2LQmMAJUvuISlR0403nlFpJmKHeDE/S55lzlyg83GIN3JBfMWzO52goUkhy6XNKuWOTC2UNS7EISpbmoTvz9IPPxvw5bhLmjJDCgsGi8zFpb6mOXHRrZe6QniO0JRPeBYZC3E/uCgvlQTDTQtSWQpNHII7o3ceEMYorLi2jctYGjHoSAApuO+1884p8+ipJ3C/gOheLrDtQKVKAFqgVoH56FzF1rLDu7TZUuDS8GTj5aQwJOdN8QO1ZYcua01iox7cdFZ81aB3A5UBRnYAWoYz5s+eqoRXXZPURqHEJUlyXD6t1eBTFSqOH0d+W6Ggdq0Iplukbcur22bj+4e7PVtGqQEpcJbha1LHwhRGLCllIRQZ5X1O8tzh+diJSRUgZ0ueAz5QdY9q0OSkbaSkHad6NQbi0AGHZgGUojLLKF8PMQA4NDY1rTSI+ZlJqVB6cekZy42yx5Ug02U1FJIZnHvjCGIVspDJqcgbV3QyvFoWpy5pvagZ38IohUo2D76sffpAuJ7Nd2OhOX2kEllJ2Xuwrf9w4nFSslDU0frWkUlSJald1Li7j0reBTcCB3ikCpAGXhnSLrDuWg8/HhJYB65JJ8WrGXi+01rPdSQMhZxqWMNT50sBg5FTTPfCapiXKnPDLjSFccB2p/AqZizl0JfziES9EkPvNOOhgwxW2bcXJHRo4Y8JcEP6tFVl2YlxtioBPM/mOMxVAUmuTkxVPaqH/iQK2ccwMobl4pJzNeOkNGHZjoXM1X2sBYk+QJgPxFj6W3uT6w6cUmt+pG+54xZZTcvpf3lFRl2Y6M7vH6erx3wj9ng/hGsMQhNM1WoX8Rxju4W2gxaxvDUuxaM9KFZID5d39QNl/a54eFvbRrmaCWG0Tkw9YoqWLqT5v5wUHsWjPwwXmB0bwfxi08EAgCmYy82hvuUp73Q3JkJypSgf0EFQ7EYmHLVAIPHxh+QQpySaD2axqSpEv7g+cU+XS52VDoByfWKrGyM1eJIo97UciKLmFQYFII+5RHkY1U4RLvfjXzgeLwKSzAcHb0jMGpWxBWJVcr4OCRanGBhaizrFOX9QiierVt1SeL8IlWJOVWrQUvm+UbjM3HDpjClLB7qqvcHXgPOLzJ62IKr3DhyOMKOsszVz2d2j/iCS0Ke9ju9iKMirxffgj4ytoNe9/bRb4pzqbCvukVQpb3SByo2piE4i9RY1cD93pB7hpw/fgNMWHy96v6QutVg4NNbZH3xiwBLMz7gGF+Hto4A5bL609jlD7jNOL78F038yfyYuhAFA2/+/wAwNLuDQjVh/UXAJHeCSdKdOnpF7ipxafgYQkZEE0Ays0WnKFu4DcuXJL0uKRUk3YNnSh0rEOckAb82pXSBvM0uPh+/BKsYUhnT09OcBOIptOkE3DVrSupvEmYefJ+jQr8U3cBtQ/gBd4FcnjwfE+CVFR+pL8HiNsihUmv+B8x+YhU5/rT5eAinx8u8d/e/EMZBHEv8T8BNv/IHcx9YO5IuDxcj9QuAX/mdwALN096Qy5+7wI9IzGWzSXDp+AkvELD98eOWVIlU5X3jx8AIAEkkhwd7kD9corPlq4W3+tIvdso4dP8AoHElT/zHjAVTiCO+D/xJ6PFZkoj6yB71MUTKUbkq33841D2Y/HryFVOBu77k/uLLmU+p+TdIoZAFamICGrY8T+IIex9n6+Sqp5ahVx2RAVfEUQ1B1PQVgxli4A1gaiGYNyP6hSYOn6+S2HWQ+0o/9TDUk57RJzoemrxn/LEEF6brdf6hmU7Gpbj79YWnsF1/K8jwO/jQ5c6xZa3oSfPweFbfURuc+V+cXc6qff8AmMRls0lxa8jMun1U0b9xb4xqyvD9vCu1vI5nXj6wJU6tSUj/AHVLc7RRnsfw6f8ARxGIIueoNYuvGJ++ujEQiVA3Upm1vxjvhf7m5eblokstlHHryaKcRSh6CJOIUcwQLW8DGepZuSeBrz/uO+N/t8vWhi94U4ntfw0Ti1DI9PxEHtBWpHF/WEBOOgGlX6mKKxTCu0en6hnPQdXH+3gWdqmak8QT6VNIlExQSP8A9qA+RHmwjSOGax6+6xyMIAa1NGP8aAR9FTj2ITC1ijofMuAaCufCLKmTSGBQCRbac76PxgpwD5kZsK8LjjHGQoChpoQG47oKsezEqZakps/NtrRzlFVbQDbNaWtvAOfFoEMMs5Ab6OwoOscJCg9tbZmtCaxVZdmIb4ygGCO95DjBEJW9QX0c9L3hT5ZTfyOpI3Hx0gS+z1EMVEvd831ioy7MR4KmF+41syc65wST8QCqCXtWteNBGajs3eX8bXpBk4OaLLVl9Ryy3ZRVZdiNT5k/U9K1Yim8ilX6Qtie0xUNWunLLOkITps9iCs0zryIf1MKK22bbJe5euvBoqsr4jMzFrNmAve3T1gKsQp2Ck6lj+7xSXgdr+VSLk65kNDcrAaENupT0iqF0UE47nsKpAHHk8VM+jGYkHiB5B2h1ODDVU3P1iqsAnO/FvOCo9iEjilP/KW73ZXp+YNImKcOuWbUTUljoTFzhUhu94hoDMwicyKG5fTWGpm6NOX8Q/y7qdyb3bO+6E56pu1/IAZA2G6ucJS8AMlkcFHPyENSsKlrvpX0aB4GlyIhFC6gFcPzF0jNSlAbrPpeLiSkVJ5v+4naQR3ai9NMozQexFflpZqVFhnnyraF/lJd2Jzv+r8IP8NOfeOl7eUSSGZi2mXCsNQfIJqw6LbL/wDKKJwMv7a5184eC6UeISuzJp0aKoPk+hdOGlt/Fub+AgeHCQtXfKRvciuv4hiZOBoEvrEISDcRqoPkLIxUv/3J4FxuzER82gf+VHh+IGvDJJ/h73xReGQLpOThvdIKIe1hpk5Kv/MkjNmJ8IEQj/2K0LA0zz43iyMLLcU8IPLMtrU4fkRULsAy9gV21+J8neCLxAI//oriUHxJEGKpb2PFnHXLOIUmURnwv4RUHtF0zwf/ACDmn8j28RtszzEdQPWnOJSEElgzZlN/UxT5SXUkhzy8IqB2IMEqNQEKfQjzgm0TTZDD7rPupCJ7NlmxA4RcYNQFJim4n8xUZdi0ayZAuFFyfuvkWeJMrMHKMucJn3Ktup0hYhYcuoktQ5DdpHWTlVm58Oj7ZGjVHKkQoLf+VvHrSMImZkD5sRndokmZvHEPTkYJCDbXLUabXqYCMGqtTwuIyviLYVNLnXkDEHFTSGc9BTxzhkoZsIwp+6p1byNoj5cnMnp4NGQ63uo8wPYiZippsXPLxeCRg2k4cCr1Ofvyi6EEfWeFIxQuYWJpXIP5xB+JUOrn+j7eKSqxmfKUT/I6xQYYZrL8YVmCYzbWVcvOApkL18f1FJVNcSEi5t7zhnDS0s+1frSMeVh1/d4t6Q1LlrGTcwfwWgkamktA1rp5RXYSM3Or2pGdsrzd9zCBplKOZp/kB5QWGjNIS0i3m0SJad/I/uEDIsxa/wBR0yq2sdLk7Ni1XNSHOcUlUf8Alk3I318Ir8FDW3nP+oAsvXabM1PlnEJl7J2itwWptelGEEjT7GE4YXYNFzITUkjnRs4SJFgQKcYlxxOZZz74wSNVsKZyfvBtaviI4LSfu6H8RVL0ooxBQq+zbrwNPOKWVUSpTVCSKZ05XiDiP8W5iBmWst3U+98ERKX/AIuNzeLxSXtBKBNgOJII8DEoxmzkeIrBvll6a73/ABlAxh1kVSAP1CmDSGJOLRqPfODKmIYnaTa5aMpctQskkbq+cEw+HWTTaD6hP9whCGZs9A+pMC+ZR/V+kF+XN6no3QWiq5BzccIpY1QNWPQd3rFxiAQSBTMt73RCJLcPHwixwyb7JfXPxikqoKJoYEhhkYoqajXp+oqnCsaBW+l9OMGXJpSnFMUsKoGkI3dI4hAuepMW+WSbkdPbUgSsGn/ExSVfssZsk1f31pFHlagbuOUYIwindzTziflVG5yjUMzZG6r4W5/HXWAqXL15n+4x1YZWpb3aJThDqX95xQxsjbliVdweR/MX2ZIDehjDGDVqesEGDXSpfjaCGVkbKZ0jMEXi4xeHax6jyjDOFWcyeJoIIMCaOffCCrGyNU4+Q3dSTzYfmDSsRIZyivExjfLGIGDNb60YF4KCs0bczGYcCiATxduUUldpoBrLQ2rRhLwxApq2Rv7yi4wyyAPPx4mDrG6PRy+0pBukDQUHpDAxmFIFKnP1jywwByf0i3yihv8AC3vwhoFz0ql4bJJVXP8ALxC5sgH+HIkBut483JkrH1Nyr1sIKsrY3O+3kzxl4M0s8TbGKkjIud7dGEDGLlh6HgDk8YQlzCf5HlEjAqe551howujWm4+UbJL3rUcf4vFBiEU7r72FukZycGuxJ8T4WiB2cc35GGoXRqqxyE/SD1/Lf1Ef6ik2YNk34hKTg2DCvvWCHAkVry3wUG6Dr7XIz8T4aQBeJcuXJ+3+vWLHCN78osmSNRFVBb6JTjToed4oqcSc+rcoMyMz4H0jtpDXV/1P9w1RPJgUz1A3L6O46QVE80euWvhEpQgmhHQ18I5clN3D6OdMxrDVBZ6GEY1I/kaVqPx0iZeJQcw4fSrbjUQmrDPYeMCOBre2QPlFUVl9Giqch6BLjJ/J7wCXi0C5AV7YMBChkKF6n3bWI+V18fzBVk81ocVj0PdROgBHK0UHaYcaaVfmbQD5cZh4r8iN3hDUr/Q0ceitRTJv6iZPaSCQGAG/yELHs87zuakQrAHMNa0VQujSM9BDhjz9HgiSNGLcfzGR/pr399YsMKyWcs9hr0iqyshNU1IOztAHQkkxyJ9mLnNiWA536ReXLSBRnvQNz3CLBIGgoBc5WjRA1T8nrw4Zgb4uJ7NbqPK+sFCQLADOKlAarFvLhn+4ChAxinZgOqQ3WJTM59PxBvgpNqUowp1aOmShs1cjkR75ZxEkiETySANm2vW94lWJL06unq5gsvBJN0izXD+/eUccKl2ZmepIYNr4XgkUgXzdf2n0jjOJDhLh790c/bQwrBS7kjc2/Lp6wJWBRYAnO9ILDUp8V9N/eHnxiVT9FI47XWOOClilDkz1c/qDSuz03YDXIDqIJKCiJj5pP/IRYKN780mD/IJvalnp0aBL7PZwAzs5cEf3u3xLJC8SyVH7crNXwMDmTNRUvl+Yovssua1GYLWaIPZ5BG/UmGwVLidoCTw/METPBokPwLejwA9nC5Bfcb61zi/+npqCDyyikajaMQRdBcGrCw1e3KLJxT02Do7ZxnrwgZgSKnyz4wEdnh6OdPfSKQg15iyA7nwjPmdogO5D8cuAeFTIrUk8T4xZOGSKsOB/MQwT/qWhKv8Aamni3lEfMk2Seav1SDpSl2DHNx+oOlBIsef5gIz/AIaz/wCMD/t6RYS15oSeR6GvCNREo/3BBL3QlBlKWofRXiREJnKFfhEf8/1GqAT9JZoGqRn+usRQZ6cYR9MwcwfQRT5saqal079QY0Fyv8SOVYCZTlyG5eUIQKnEgd7apwO7xiFY56JF/Hg8HXhRZveoeLIw3HnAUC4nPViOH9wQYsCp2v8Aq/St4OiSdC3vSCfC3F+MQwIy8QN/NMFRPGahzSq44PDQk7vB4gSRax4MYggonEUHeSSd5H/2giZ73bnsnxpHfLjR98VThswQOkMlUTVNH2Kfh6GLInMD3VfmmjwZMon8mKGQSbvuDQmCip6ftPHZgipoNWy095xZGHIFtc26x3wVPRhz9eLxegor8RH2n/qY4z0vn/1PoI40I2jud3PCI2dDn7EUFJf48vJxyUPRovLxErjU1L34tC5SD9Wth+PdIr8FSiWsPxE0SY+cTJ3DcHud7VMQO0ENRAZ86vyaByOyXuxv1hlHZgzfpGIRuSUY5P2jo27OOV2ml/455B/KLf6YmruTxHTjFk4FCcvEe2tBCKTkY9B+nzHpFpmMlZs+4090EAm4RQYJBa5eFFYVRO73nFVDYbOPl677n2YIMYipp1r0hD5MkkCusAnSiLkjc/nDRBY2PmZflmKcoFOxSNCrgxHMxkmTv9+fOOlSl5G9gGbrpDQLmqiYBlU2rU/jKBzZqak0EK7KsjU+6RQSlZq/XWsVRsi5my96uApHfG0TTjFVSTkQXu14IiXq+Xt/SGDNjgs2YDW9ukXQV5Ebqe/GLmUM3MX5UhgLFBMVr1EcmafutuAgopl5Ry0xQVgBmq+5tze+MXTNVr4QRKP3WLKXSw974oKwMzDkQeUUM1W6CEPl76xGz19IoKwPbLfT75xYLObHlbxi+wMnff6ZXiRLHO59mKCsQlZ3couFnNoqJKa8dBF6b4oKxKpp3dWioxO5ukWCdCYr8LnuPukUDJPzIdilvIecR8RP3N4ebRCpamsfe+0QEKH9PAQb4YowgiZbO48eUdHRGAgRu0ziFI19+xEx0BpATIQ9EjqYEcGku1h701jo6EoLo7ORYgfqDpw4SGAFLbtY6OgKAqUqtTeX9I523nR+sdHQCcFtfUUiwKa7qx0dER3drpEKAL8PSOjoQATpKS9xwplrCk7A76jOOjoiFPkCfqMXTh9hVS5sHakdHRqTMegeWt6gDOvCKlQYU98xHR0JC4SHo2jV5+cHRLUQCO6OAJP4jo6EyEEpVPz+osJJzU3vhHR0RETJWTkPECW9iev6jo6Igvy51iPlt5bcYmOiJEmUcvOO2D90dHREV+CRmTzjhLJzjo6Ii3wVakdIPIwhYZx0dA2KLGS1aU3RKU8I6OjEmyuw+QjvhtqOnpER0RM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60525"/>
            <a:ext cx="62484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QUExQVFBUXGBcaGBgYGBwYGxsaGhccGhoaGhgYHCggGBolHBwYITEiJSkrLi4uGiAzODMsNygtLisBCgoKDg0OGBAQGywcHBwsLCwsLCwsLCwsLCwsLCwsLCwsLCwsLCwsLCwsLDcsLCwsLCwsLCwsLCwsLCwsLDc3LP/AABEIAKcBLgMBIgACEQEDEQH/xAAbAAACAwEBAQAAAAAAAAAAAAADBAECBQAGB//EADwQAAECBAMFBgYCAQQCAgMAAAECEQADITEEQVESYXGBkQUiobHB8BMUQlLR4TLxYhVygpJDU6KyBiMz/8QAGQEBAQEBAQEAAAAAAAAAAAAAAQACAwUE/8QAJBEAAgICAgEEAwEAAAAAAAAAAAEREgJRAxOhISJBYSNSkTH/2gAMAwEAAhEDEQA/AA4nBLmBhMGyC5AoCRcPWr1hwT092qnIAbZJILO1Lc4ie8tAvsjIZ0zet/S0E7PmGYgbCVJ1JqafyHV3jzPg9X5GkBAB2HABDklru9890A2EounaSz1SDssXualq5+cObFE3vUBw2eVXs/GLT5AKVbRCXTw3tvhWLBtHdn4clLu6fpOda2ZhyicT2c2z31ADS5OQOauEJdjY8pUlDEpU3eL0bc1aC++PQ7SFOVq7rsihu12Ad78uMdEk0c22mZUuakjZB7xUQohLAJBqTmCRQdY2ZPZzpYMH8rR5XE9irOyQpSQSWCTs0clz5xvdl4taZfeAWtIrslyWs/KNYtBkmaCMIJQBQ1AAU5EDT/Lfn0bpnaKFLSlJehUW6ANvdR/4mF8ROmAOQGPHkDGHgpazMKkkpBUXsQWSwarjIQvKDKwn1Z6acVNpfrv0jOxKyQ1i4cmxjWwyiUgFydSPHfAsfLLOANokMTYOWc/jfC1IIx14qoYbRqGToznaqwsA51aETjF/GCihhssBzcuRTTxjVkyCna2wCXuON70FtYvNKSe9TRxfhrwjMM0miqJ6FMoO5rYgNxhaXiUOp1hnfQWtxpFsMClAcErGROT5nNhvhyRhgAx72cXqUmbgpEzZWpKkqKiogFIYfaEt1q8XwPZqNlIYBwCaVJa5NzWNyXI93jpOFZW5rZRV2FjExuAQmWdlIar2tneGOypxGHSVEkhAAeqiprb41MZhApOyRQs++opzs/GKYjChLKAHdv8A7TfpfrFXRWlepbC4cBIazezGdiviIciiVK2QSXKdos7akl23xopASTkDW2eduUIdqTu8gEEpAKma6gRs13VPECH4BBTh0MEFIZmGrAZHVou93P73wuJhWKvRjYg+PSByCpWpuAbOxI9IiBz5aC42XFC13PPc0CnJYJCQ3eAoK1Pe/wDi5jQMvvaqYFtAczp6xXFIUgJVsA7Lk1uGyDXgEMjD0Z+t4U7Lwz7S1DvFZvdIFEjoH4kxozAAhSk6E03CASkoQkAgE5nXjrAyQyEpGX5gEyYAohyRshgatUv6QtNxW94z52Jcg8R4xSSQXF47vngB4npeMqesbQWXUpLi4YB2J0iZ88PW7tC8w0Z761/uOeR1xQUzCQz1JemmbeFYFh5SDVJKlAU2q3J4U/cSmSWZmOosOhtWLKkrokBJoHU7Wz56RybOpVEwqJ2kEAZixLs4YxedNUzJs1DfjBJQIDElhverv6wstbFhV9et+XhB8kSFU5XJA5gQzJS4cEEZFn8BaBImJUUgVdqDNqivFo0AC+0aniIGQjOlFbkEqCSWDsxpm/hCWB7LKNmYpZ2VKClJyc5sbiNkSUPTvUZ2evHfpFcHhh8PZoHu2TknK2j6iOksPQdw8wDae4q7Z/l4WxGJMxKqbI1d3/ELzdpVGeWC5IVsltkmueYB4w7JwwUkBqPUEmybAF/PWNp+kGGlMmd2bJCttSye7s63OgN8+sast3FGS7hObMRSkcrscKKVAKCRVIB7rtdTX3Q5s7KiKmiWfSxtvGcaxxYZZItKT8Rtpm5U0qM7wX5XYB+EGcG29nPGKycKbu+u/N4cTMSkX5DOOsHFsxjKmDbcK+4vnzh7s/AfDYqd2qXvwaI7SUVBBDjvANWrnNsg0NbWpB3wLBSLzcBjNew5wtikvs7Vgq+X8SB4nygoxAsK74DM76wCe6kO2Tmz6sAS28HSNMwi7B2iyZA+0V/uLBucF+E7QlItNlOxGRy6GnCIkSw50BzhqaoAPp5QtLll3L16cg8Ah5SgP7i3xhXJ/eULhSeXCI+IMniAPiJn8eMLYwugh2cNfXKB4hZIZzr0rFXdgRpprGWKFpWHmAjvuBnckaMA0ELlavqYJFuJNs6jwh1CIlKkhRamfkIEhkFKkE1MVXJ2S4LEqFBY65XZ67oYmYgVaM6ZNBUSTbfz/EJDaWT/AB/UL4+eShYBulQtqIzD2kg7QCnbT3rAhO2k0JIL0t1jLYwak7FkCp6H8QinEd0DcPAQtOJ2amkKKxGTVOZLRls0kHxk4se8z29iMPEdpKNgUinDi8bKwNlyMuv6hNXw1ByMqgj1EYNgDNoAS7ipMNpZQZ6ij2hOXJSL8hA5uLSkhjY+wM4qlYb76CO9t1o9T4WYRoCaWy6/iEJM3bDlKWFQ93e7C5tDMmSsVUzaZnllGXibWQOclZ2buXa7VycFsor/AKb8RTKctkXz9nxgysYAXN/TdDWGnhZASGrXn4vaGICRiRgwgUH64aQHFqUkuQ76ZcY0ESy4BdonE9nBWZG6NLAxcyUGtSmgzcOWuz1DVrBps0C5aprS/O/KPPTcaSSw0ucyN0JYrHJQ9XNH71HerOWMSxNtm12r2kPhMlRAUQAGLlgz0rUtaDJnfEB23s7Ow5s1N0ebnTxNUlAWAXSdkEE86mPUyJakJYvzr/yLGF4wCykCiat9pytrHaUkA0sGoM6awxL7Ym7RBYU7oIKqZkmm6EfmSVgA0pTnq9Mg0NztpQ7op3av7yi9ShBZ3bE4g7SgkGyUCpHFqcXjuzZq3CnJqXBJNOV65790KSsLUhTE3Ic/mHFlYSpKAS3i/kf1C7FGI72n2ylIACdlRLknxbl4QGR2unZBmON+Vn8owcRJ21VIO53qKa3g0iSxyJGmW6mb+6Rv3GIxPYy1BTbJDGLAlKikA1tw62jz+DWQ6rKpUE2gyu0Jm0EuwFyTXqcoZky8IPQqnkUF4omeoUJ1s0eR7S//ACL4bbQUDrUgQWV2ktkuQNqwY19iGxmp6bELKhY5M5F3vwtHTJ5FAPH8R51c+az7XEh/J4VRiZxNFDdtJLQWGh6IqFBpvaOViLsb7/1HkiZxLlSuAFOjRX4c0VK113+kZsaoz1Mucm20FD/d5wVE8CgbSPISviVYkkfd6iGlYiYE7W0kcj+awSTxPUDEg6U3vC+Lx0tNVFiKMeMed2VKqVEvv9HgE3DHMqbQO3V6mCwrA08f24WaWynzBo/KE5WImbNauouSMuVN3KFSyc29846XiEv/ACBI39OBpGXJrFJDUzBqU2ylt4HO8MSkhBICiRwIY5v4VzhBGKIDbS3OVD5RT4ihV+DnzpApFwbi5gCSXtXfC0vDIoSS4FNW04wmjtEkMWfXTfAl4ltxr3rkDccocpJRsYXMBDpDJsSq2b3taAyZzkkBgKC4B4HSEZqgTVRJ4NfgYjaAuTx/fu0SxYNo1lykzB3gxORvy3QsjAoAIQkJ/wAgA8KyVVqoniK++O+D53OV1HLdwh9S9CZK1KLginpu1huZjPpevVvSE584qBSDa7HXm8IyUCpKyGoAA1KZ3gE3MIoKXUil3v8A3ujWwUpLllAHk9Y8WspFU7W0bAfsRJlKzJ2jd3bw890UAfRcOk7IepgxIFyE8THiJOKVJTQqLbyA+giPnJsw7Rcnj0vGrGaGVMkTNlIQxJuf2fdIunsArUNtKVMKbnMb+AwKUIA2UkAO7kl2rBVTEVLOXOudNNI6rEz2LQmMAJUvuISlR0403nlFpJmKHeDE/S55lzlyg83GIN3JBfMWzO52goUkhy6XNKuWOTC2UNS7EISpbmoTvz9IPPxvw5bhLmjJDCgsGi8zFpb6mOXHRrZe6QniO0JRPeBYZC3E/uCgvlQTDTQtSWQpNHII7o3ceEMYorLi2jctYGjHoSAApuO+1884p8+ipJ3C/gOheLrDtQKVKAFqgVoH56FzF1rLDu7TZUuDS8GTj5aQwJOdN8QO1ZYcua01iox7cdFZ81aB3A5UBRnYAWoYz5s+eqoRXXZPURqHEJUlyXD6t1eBTFSqOH0d+W6Ggdq0Iplukbcur22bj+4e7PVtGqQEpcJbha1LHwhRGLCllIRQZ5X1O8tzh+diJSRUgZ0ueAz5QdY9q0OSkbaSkHad6NQbi0AGHZgGUojLLKF8PMQA4NDY1rTSI+ZlJqVB6cekZy42yx5Ug02U1FJIZnHvjCGIVspDJqcgbV3QyvFoWpy5pvagZ38IohUo2D76sffpAuJ7Nd2OhOX2kEllJ2Xuwrf9w4nFSslDU0frWkUlSJald1Li7j0reBTcCB3ikCpAGXhnSLrDuWg8/HhJYB65JJ8WrGXi+01rPdSQMhZxqWMNT50sBg5FTTPfCapiXKnPDLjSFccB2p/AqZizl0JfziES9EkPvNOOhgwxW2bcXJHRo4Y8JcEP6tFVl2YlxtioBPM/mOMxVAUmuTkxVPaqH/iQK2ccwMobl4pJzNeOkNGHZjoXM1X2sBYk+QJgPxFj6W3uT6w6cUmt+pG+54xZZTcvpf3lFRl2Y6M7vH6erx3wj9ng/hGsMQhNM1WoX8Rxju4W2gxaxvDUuxaM9KFZID5d39QNl/a54eFvbRrmaCWG0Tkw9YoqWLqT5v5wUHsWjPwwXmB0bwfxi08EAgCmYy82hvuUp73Q3JkJypSgf0EFQ7EYmHLVAIPHxh+QQpySaD2axqSpEv7g+cU+XS52VDoByfWKrGyM1eJIo97UciKLmFQYFII+5RHkY1U4RLvfjXzgeLwKSzAcHb0jMGpWxBWJVcr4OCRanGBhaizrFOX9QiierVt1SeL8IlWJOVWrQUvm+UbjM3HDpjClLB7qqvcHXgPOLzJ62IKr3DhyOMKOsszVz2d2j/iCS0Ke9ju9iKMirxffgj4ytoNe9/bRb4pzqbCvukVQpb3SByo2piE4i9RY1cD93pB7hpw/fgNMWHy96v6QutVg4NNbZH3xiwBLMz7gGF+Hto4A5bL609jlD7jNOL78F038yfyYuhAFA2/+/wAwNLuDQjVh/UXAJHeCSdKdOnpF7ipxafgYQkZEE0Ays0WnKFu4DcuXJL0uKRUk3YNnSh0rEOckAb82pXSBvM0uPh+/BKsYUhnT09OcBOIptOkE3DVrSupvEmYefJ+jQr8U3cBtQ/gBd4FcnjwfE+CVFR+pL8HiNsihUmv+B8x+YhU5/rT5eAinx8u8d/e/EMZBHEv8T8BNv/IHcx9YO5IuDxcj9QuAX/mdwALN096Qy5+7wI9IzGWzSXDp+AkvELD98eOWVIlU5X3jx8AIAEkkhwd7kD9corPlq4W3+tIvdso4dP8AoHElT/zHjAVTiCO+D/xJ6PFZkoj6yB71MUTKUbkq33841D2Y/HryFVOBu77k/uLLmU+p+TdIoZAFamICGrY8T+IIex9n6+Sqp5ahVx2RAVfEUQ1B1PQVgxli4A1gaiGYNyP6hSYOn6+S2HWQ+0o/9TDUk57RJzoemrxn/LEEF6brdf6hmU7Gpbj79YWnsF1/K8jwO/jQ5c6xZa3oSfPweFbfURuc+V+cXc6qff8AmMRls0lxa8jMun1U0b9xb4xqyvD9vCu1vI5nXj6wJU6tSUj/AHVLc7RRnsfw6f8ARxGIIueoNYuvGJ++ujEQiVA3Upm1vxjvhf7m5eblokstlHHryaKcRSh6CJOIUcwQLW8DGepZuSeBrz/uO+N/t8vWhi94U4ntfw0Ti1DI9PxEHtBWpHF/WEBOOgGlX6mKKxTCu0en6hnPQdXH+3gWdqmak8QT6VNIlExQSP8A9qA+RHmwjSOGax6+6xyMIAa1NGP8aAR9FTj2ITC1ijofMuAaCufCLKmTSGBQCRbac76PxgpwD5kZsK8LjjHGQoChpoQG47oKsezEqZakps/NtrRzlFVbQDbNaWtvAOfFoEMMs5Ab6OwoOscJCg9tbZmtCaxVZdmIb4ygGCO95DjBEJW9QX0c9L3hT5ZTfyOpI3Hx0gS+z1EMVEvd831ioy7MR4KmF+41syc65wST8QCqCXtWteNBGajs3eX8bXpBk4OaLLVl9Ryy3ZRVZdiNT5k/U9K1Yim8ilX6Qtie0xUNWunLLOkITps9iCs0zryIf1MKK22bbJe5euvBoqsr4jMzFrNmAve3T1gKsQp2Ck6lj+7xSXgdr+VSLk65kNDcrAaENupT0iqF0UE47nsKpAHHk8VM+jGYkHiB5B2h1ODDVU3P1iqsAnO/FvOCo9iEjilP/KW73ZXp+YNImKcOuWbUTUljoTFzhUhu94hoDMwicyKG5fTWGpm6NOX8Q/y7qdyb3bO+6E56pu1/IAZA2G6ucJS8AMlkcFHPyENSsKlrvpX0aB4GlyIhFC6gFcPzF0jNSlAbrPpeLiSkVJ5v+4naQR3ai9NMozQexFflpZqVFhnnyraF/lJd2Jzv+r8IP8NOfeOl7eUSSGZi2mXCsNQfIJqw6LbL/wDKKJwMv7a5184eC6UeISuzJp0aKoPk+hdOGlt/Fub+AgeHCQtXfKRvciuv4hiZOBoEvrEISDcRqoPkLIxUv/3J4FxuzER82gf+VHh+IGvDJJ/h73xReGQLpOThvdIKIe1hpk5Kv/MkjNmJ8IEQj/2K0LA0zz43iyMLLcU8IPLMtrU4fkRULsAy9gV21+J8neCLxAI//oriUHxJEGKpb2PFnHXLOIUmURnwv4RUHtF0zwf/ACDmn8j28RtszzEdQPWnOJSEElgzZlN/UxT5SXUkhzy8IqB2IMEqNQEKfQjzgm0TTZDD7rPupCJ7NlmxA4RcYNQFJim4n8xUZdi0ayZAuFFyfuvkWeJMrMHKMucJn3Ktup0hYhYcuoktQ5DdpHWTlVm58Oj7ZGjVHKkQoLf+VvHrSMImZkD5sRndokmZvHEPTkYJCDbXLUabXqYCMGqtTwuIyviLYVNLnXkDEHFTSGc9BTxzhkoZsIwp+6p1byNoj5cnMnp4NGQ63uo8wPYiZippsXPLxeCRg2k4cCr1Ofvyi6EEfWeFIxQuYWJpXIP5xB+JUOrn+j7eKSqxmfKUT/I6xQYYZrL8YVmCYzbWVcvOApkL18f1FJVNcSEi5t7zhnDS0s+1frSMeVh1/d4t6Q1LlrGTcwfwWgkamktA1rp5RXYSM3Or2pGdsrzd9zCBplKOZp/kB5QWGjNIS0i3m0SJad/I/uEDIsxa/wBR0yq2sdLk7Ni1XNSHOcUlUf8Alk3I318Ir8FDW3nP+oAsvXabM1PlnEJl7J2itwWptelGEEjT7GE4YXYNFzITUkjnRs4SJFgQKcYlxxOZZz74wSNVsKZyfvBtaviI4LSfu6H8RVL0ooxBQq+zbrwNPOKWVUSpTVCSKZ05XiDiP8W5iBmWst3U+98ERKX/AIuNzeLxSXtBKBNgOJII8DEoxmzkeIrBvll6a73/ABlAxh1kVSAP1CmDSGJOLRqPfODKmIYnaTa5aMpctQskkbq+cEw+HWTTaD6hP9whCGZs9A+pMC+ZR/V+kF+XN6no3QWiq5BzccIpY1QNWPQd3rFxiAQSBTMt73RCJLcPHwixwyb7JfXPxikqoKJoYEhhkYoqajXp+oqnCsaBW+l9OMGXJpSnFMUsKoGkI3dI4hAuepMW+WSbkdPbUgSsGn/ExSVfssZsk1f31pFHlagbuOUYIwindzTziflVG5yjUMzZG6r4W5/HXWAqXL15n+4x1YZWpb3aJThDqX95xQxsjbliVdweR/MX2ZIDehjDGDVqesEGDXSpfjaCGVkbKZ0jMEXi4xeHax6jyjDOFWcyeJoIIMCaOffCCrGyNU4+Q3dSTzYfmDSsRIZyivExjfLGIGDNb60YF4KCs0bczGYcCiATxduUUldpoBrLQ2rRhLwxApq2Rv7yi4wyyAPPx4mDrG6PRy+0pBukDQUHpDAxmFIFKnP1jywwByf0i3yihv8AC3vwhoFz0ql4bJJVXP8ALxC5sgH+HIkBut483JkrH1Nyr1sIKsrY3O+3kzxl4M0s8TbGKkjIud7dGEDGLlh6HgDk8YQlzCf5HlEjAqe551howujWm4+UbJL3rUcf4vFBiEU7r72FukZycGuxJ8T4WiB2cc35GGoXRqqxyE/SD1/Lf1Ef6ik2YNk34hKTg2DCvvWCHAkVry3wUG6Dr7XIz8T4aQBeJcuXJ+3+vWLHCN78osmSNRFVBb6JTjToed4oqcSc+rcoMyMz4H0jtpDXV/1P9w1RPJgUz1A3L6O46QVE80euWvhEpQgmhHQ18I5clN3D6OdMxrDVBZ6GEY1I/kaVqPx0iZeJQcw4fSrbjUQmrDPYeMCOBre2QPlFUVl9Giqch6BLjJ/J7wCXi0C5AV7YMBChkKF6n3bWI+V18fzBVk81ocVj0PdROgBHK0UHaYcaaVfmbQD5cZh4r8iN3hDUr/Q0ceitRTJv6iZPaSCQGAG/yELHs87zuakQrAHMNa0VQujSM9BDhjz9HgiSNGLcfzGR/pr399YsMKyWcs9hr0iqyshNU1IOztAHQkkxyJ9mLnNiWA536ReXLSBRnvQNz3CLBIGgoBc5WjRA1T8nrw4Zgb4uJ7NbqPK+sFCQLADOKlAarFvLhn+4ChAxinZgOqQ3WJTM59PxBvgpNqUowp1aOmShs1cjkR75ZxEkiETySANm2vW94lWJL06unq5gsvBJN0izXD+/eUccKl2ZmepIYNr4XgkUgXzdf2n0jjOJDhLh790c/bQwrBS7kjc2/Lp6wJWBRYAnO9ILDUp8V9N/eHnxiVT9FI47XWOOClilDkz1c/qDSuz03YDXIDqIJKCiJj5pP/IRYKN780mD/IJvalnp0aBL7PZwAzs5cEf3u3xLJC8SyVH7crNXwMDmTNRUvl+Yovssua1GYLWaIPZ5BG/UmGwVLidoCTw/METPBokPwLejwA9nC5Bfcb61zi/+npqCDyyikajaMQRdBcGrCw1e3KLJxT02Do7ZxnrwgZgSKnyz4wEdnh6OdPfSKQg15iyA7nwjPmdogO5D8cuAeFTIrUk8T4xZOGSKsOB/MQwT/qWhKv8Aamni3lEfMk2Seav1SDpSl2DHNx+oOlBIsef5gIz/AIaz/wCMD/t6RYS15oSeR6GvCNREo/3BBL3QlBlKWofRXiREJnKFfhEf8/1GqAT9JZoGqRn+usRQZ6cYR9MwcwfQRT5saqal079QY0Fyv8SOVYCZTlyG5eUIQKnEgd7apwO7xiFY56JF/Hg8HXhRZveoeLIw3HnAUC4nPViOH9wQYsCp2v8Aq/St4OiSdC3vSCfC3F+MQwIy8QN/NMFRPGahzSq44PDQk7vB4gSRax4MYggonEUHeSSd5H/2giZ73bnsnxpHfLjR98VThswQOkMlUTVNH2Kfh6GLInMD3VfmmjwZMon8mKGQSbvuDQmCip6ftPHZgipoNWy095xZGHIFtc26x3wVPRhz9eLxegor8RH2n/qY4z0vn/1PoI40I2jud3PCI2dDn7EUFJf48vJxyUPRovLxErjU1L34tC5SD9Wth+PdIr8FSiWsPxE0SY+cTJ3DcHud7VMQO0ENRAZ86vyaByOyXuxv1hlHZgzfpGIRuSUY5P2jo27OOV2ml/455B/KLf6YmruTxHTjFk4FCcvEe2tBCKTkY9B+nzHpFpmMlZs+4090EAm4RQYJBa5eFFYVRO73nFVDYbOPl677n2YIMYipp1r0hD5MkkCusAnSiLkjc/nDRBY2PmZflmKcoFOxSNCrgxHMxkmTv9+fOOlSl5G9gGbrpDQLmqiYBlU2rU/jKBzZqak0EK7KsjU+6RQSlZq/XWsVRsi5my96uApHfG0TTjFVSTkQXu14IiXq+Xt/SGDNjgs2YDW9ukXQV5Ebqe/GLmUM3MX5UhgLFBMVr1EcmafutuAgopl5Ry0xQVgBmq+5tze+MXTNVr4QRKP3WLKXSw974oKwMzDkQeUUM1W6CEPl76xGz19IoKwPbLfT75xYLObHlbxi+wMnff6ZXiRLHO59mKCsQlZ3couFnNoqJKa8dBF6b4oKxKpp3dWioxO5ukWCdCYr8LnuPukUDJPzIdilvIecR8RP3N4ebRCpamsfe+0QEKH9PAQb4YowgiZbO48eUdHRGAgRu0ziFI19+xEx0BpATIQ9EjqYEcGku1h701jo6EoLo7ORYgfqDpw4SGAFLbtY6OgKAqUqtTeX9I523nR+sdHQCcFtfUUiwKa7qx0dER3drpEKAL8PSOjoQATpKS9xwplrCk7A76jOOjoiFPkCfqMXTh9hVS5sHakdHRqTMegeWt6gDOvCKlQYU98xHR0JC4SHo2jV5+cHRLUQCO6OAJP4jo6EyEEpVPz+osJJzU3vhHR0RETJWTkPECW9iev6jo6Igvy51iPlt5bcYmOiJEmUcvOO2D90dHREV+CRmTzjhLJzjo6Ii3wVakdIPIwhYZx0dA2KLGS1aU3RKU8I6OjEmyuw+QjvhtqOnpER0RM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60525"/>
            <a:ext cx="62484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QUExQVFBUXGBcaGBgYGBwYGxsaGhccGhoaGhgYHCggGBolHBwYITEiJSkrLi4uGiAzODMsNygtLisBCgoKDg0OGBAQGywcHBwsLCwsLCwsLCwsLCwsLCwsLCwsLCwsLCwsLCwsLDcsLCwsLCwsLCwsLCwsLCwsLDc3LP/AABEIAKcBLgMBIgACEQEDEQH/xAAbAAACAwEBAQAAAAAAAAAAAAADBAECBQAGB//EADwQAAECBAMFBgYCAQQCAgMAAAECEQADITEEQVESYXGBkQUiobHB8BMUQlLR4TLxYhVygpJDU6KyBiMz/8QAGQEBAQEBAQEAAAAAAAAAAAAAAQACAwUE/8QAJBEAAgICAgEEAwEAAAAAAAAAAAEREgJRAxOhISJBYSNSkTH/2gAMAwEAAhEDEQA/AA4nBLmBhMGyC5AoCRcPWr1hwT092qnIAbZJILO1Lc4ie8tAvsjIZ0zet/S0E7PmGYgbCVJ1JqafyHV3jzPg9X5GkBAB2HABDklru9890A2EounaSz1SDssXualq5+cObFE3vUBw2eVXs/GLT5AKVbRCXTw3tvhWLBtHdn4clLu6fpOda2ZhyicT2c2z31ADS5OQOauEJdjY8pUlDEpU3eL0bc1aC++PQ7SFOVq7rsihu12Ad78uMdEk0c22mZUuakjZB7xUQohLAJBqTmCRQdY2ZPZzpYMH8rR5XE9irOyQpSQSWCTs0clz5xvdl4taZfeAWtIrslyWs/KNYtBkmaCMIJQBQ1AAU5EDT/Lfn0bpnaKFLSlJehUW6ANvdR/4mF8ROmAOQGPHkDGHgpazMKkkpBUXsQWSwarjIQvKDKwn1Z6acVNpfrv0jOxKyQ1i4cmxjWwyiUgFydSPHfAsfLLOANokMTYOWc/jfC1IIx14qoYbRqGToznaqwsA51aETjF/GCihhssBzcuRTTxjVkyCna2wCXuON70FtYvNKSe9TRxfhrwjMM0miqJ6FMoO5rYgNxhaXiUOp1hnfQWtxpFsMClAcErGROT5nNhvhyRhgAx72cXqUmbgpEzZWpKkqKiogFIYfaEt1q8XwPZqNlIYBwCaVJa5NzWNyXI93jpOFZW5rZRV2FjExuAQmWdlIar2tneGOypxGHSVEkhAAeqiprb41MZhApOyRQs++opzs/GKYjChLKAHdv8A7TfpfrFXRWlepbC4cBIazezGdiviIciiVK2QSXKdos7akl23xopASTkDW2eduUIdqTu8gEEpAKma6gRs13VPECH4BBTh0MEFIZmGrAZHVou93P73wuJhWKvRjYg+PSByCpWpuAbOxI9IiBz5aC42XFC13PPc0CnJYJCQ3eAoK1Pe/wDi5jQMvvaqYFtAczp6xXFIUgJVsA7Lk1uGyDXgEMjD0Z+t4U7Lwz7S1DvFZvdIFEjoH4kxozAAhSk6E03CASkoQkAgE5nXjrAyQyEpGX5gEyYAohyRshgatUv6QtNxW94z52Jcg8R4xSSQXF47vngB4npeMqesbQWXUpLi4YB2J0iZ88PW7tC8w0Z761/uOeR1xQUzCQz1JemmbeFYFh5SDVJKlAU2q3J4U/cSmSWZmOosOhtWLKkrokBJoHU7Wz56RybOpVEwqJ2kEAZixLs4YxedNUzJs1DfjBJQIDElhverv6wstbFhV9et+XhB8kSFU5XJA5gQzJS4cEEZFn8BaBImJUUgVdqDNqivFo0AC+0aniIGQjOlFbkEqCSWDsxpm/hCWB7LKNmYpZ2VKClJyc5sbiNkSUPTvUZ2evHfpFcHhh8PZoHu2TknK2j6iOksPQdw8wDae4q7Z/l4WxGJMxKqbI1d3/ELzdpVGeWC5IVsltkmueYB4w7JwwUkBqPUEmybAF/PWNp+kGGlMmd2bJCttSye7s63OgN8+sast3FGS7hObMRSkcrscKKVAKCRVIB7rtdTX3Q5s7KiKmiWfSxtvGcaxxYZZItKT8Rtpm5U0qM7wX5XYB+EGcG29nPGKycKbu+u/N4cTMSkX5DOOsHFsxjKmDbcK+4vnzh7s/AfDYqd2qXvwaI7SUVBBDjvANWrnNsg0NbWpB3wLBSLzcBjNew5wtikvs7Vgq+X8SB4nygoxAsK74DM76wCe6kO2Tmz6sAS28HSNMwi7B2iyZA+0V/uLBucF+E7QlItNlOxGRy6GnCIkSw50BzhqaoAPp5QtLll3L16cg8Ah5SgP7i3xhXJ/eULhSeXCI+IMniAPiJn8eMLYwugh2cNfXKB4hZIZzr0rFXdgRpprGWKFpWHmAjvuBnckaMA0ELlavqYJFuJNs6jwh1CIlKkhRamfkIEhkFKkE1MVXJ2S4LEqFBY65XZ67oYmYgVaM6ZNBUSTbfz/EJDaWT/AB/UL4+eShYBulQtqIzD2kg7QCnbT3rAhO2k0JIL0t1jLYwak7FkCp6H8QinEd0DcPAQtOJ2amkKKxGTVOZLRls0kHxk4se8z29iMPEdpKNgUinDi8bKwNlyMuv6hNXw1ByMqgj1EYNgDNoAS7ipMNpZQZ6ij2hOXJSL8hA5uLSkhjY+wM4qlYb76CO9t1o9T4WYRoCaWy6/iEJM3bDlKWFQ93e7C5tDMmSsVUzaZnllGXibWQOclZ2buXa7VycFsor/AKb8RTKctkXz9nxgysYAXN/TdDWGnhZASGrXn4vaGICRiRgwgUH64aQHFqUkuQ76ZcY0ESy4BdonE9nBWZG6NLAxcyUGtSmgzcOWuz1DVrBps0C5aprS/O/KPPTcaSSw0ucyN0JYrHJQ9XNH71HerOWMSxNtm12r2kPhMlRAUQAGLlgz0rUtaDJnfEB23s7Ow5s1N0ebnTxNUlAWAXSdkEE86mPUyJakJYvzr/yLGF4wCykCiat9pytrHaUkA0sGoM6awxL7Ym7RBYU7oIKqZkmm6EfmSVgA0pTnq9Mg0NztpQ7op3av7yi9ShBZ3bE4g7SgkGyUCpHFqcXjuzZq3CnJqXBJNOV65790KSsLUhTE3Ic/mHFlYSpKAS3i/kf1C7FGI72n2ylIACdlRLknxbl4QGR2unZBmON+Vn8owcRJ21VIO53qKa3g0iSxyJGmW6mb+6Rv3GIxPYy1BTbJDGLAlKikA1tw62jz+DWQ6rKpUE2gyu0Jm0EuwFyTXqcoZky8IPQqnkUF4omeoUJ1s0eR7S//ACL4bbQUDrUgQWV2ktkuQNqwY19iGxmp6bELKhY5M5F3vwtHTJ5FAPH8R51c+az7XEh/J4VRiZxNFDdtJLQWGh6IqFBpvaOViLsb7/1HkiZxLlSuAFOjRX4c0VK113+kZsaoz1Mucm20FD/d5wVE8CgbSPISviVYkkfd6iGlYiYE7W0kcj+awSTxPUDEg6U3vC+Lx0tNVFiKMeMed2VKqVEvv9HgE3DHMqbQO3V6mCwrA08f24WaWynzBo/KE5WImbNauouSMuVN3KFSyc29846XiEv/ACBI39OBpGXJrFJDUzBqU2ylt4HO8MSkhBICiRwIY5v4VzhBGKIDbS3OVD5RT4ihV+DnzpApFwbi5gCSXtXfC0vDIoSS4FNW04wmjtEkMWfXTfAl4ltxr3rkDccocpJRsYXMBDpDJsSq2b3taAyZzkkBgKC4B4HSEZqgTVRJ4NfgYjaAuTx/fu0SxYNo1lykzB3gxORvy3QsjAoAIQkJ/wAgA8KyVVqoniK++O+D53OV1HLdwh9S9CZK1KLginpu1huZjPpevVvSE584qBSDa7HXm8IyUCpKyGoAA1KZ3gE3MIoKXUil3v8A3ujWwUpLllAHk9Y8WspFU7W0bAfsRJlKzJ2jd3bw890UAfRcOk7IepgxIFyE8THiJOKVJTQqLbyA+giPnJsw7Rcnj0vGrGaGVMkTNlIQxJuf2fdIunsArUNtKVMKbnMb+AwKUIA2UkAO7kl2rBVTEVLOXOudNNI6rEz2LQmMAJUvuISlR0403nlFpJmKHeDE/S55lzlyg83GIN3JBfMWzO52goUkhy6XNKuWOTC2UNS7EISpbmoTvz9IPPxvw5bhLmjJDCgsGi8zFpb6mOXHRrZe6QniO0JRPeBYZC3E/uCgvlQTDTQtSWQpNHII7o3ceEMYorLi2jctYGjHoSAApuO+1884p8+ipJ3C/gOheLrDtQKVKAFqgVoH56FzF1rLDu7TZUuDS8GTj5aQwJOdN8QO1ZYcua01iox7cdFZ81aB3A5UBRnYAWoYz5s+eqoRXXZPURqHEJUlyXD6t1eBTFSqOH0d+W6Ggdq0Iplukbcur22bj+4e7PVtGqQEpcJbha1LHwhRGLCllIRQZ5X1O8tzh+diJSRUgZ0ueAz5QdY9q0OSkbaSkHad6NQbi0AGHZgGUojLLKF8PMQA4NDY1rTSI+ZlJqVB6cekZy42yx5Ug02U1FJIZnHvjCGIVspDJqcgbV3QyvFoWpy5pvagZ38IohUo2D76sffpAuJ7Nd2OhOX2kEllJ2Xuwrf9w4nFSslDU0frWkUlSJald1Li7j0reBTcCB3ikCpAGXhnSLrDuWg8/HhJYB65JJ8WrGXi+01rPdSQMhZxqWMNT50sBg5FTTPfCapiXKnPDLjSFccB2p/AqZizl0JfziES9EkPvNOOhgwxW2bcXJHRo4Y8JcEP6tFVl2YlxtioBPM/mOMxVAUmuTkxVPaqH/iQK2ccwMobl4pJzNeOkNGHZjoXM1X2sBYk+QJgPxFj6W3uT6w6cUmt+pG+54xZZTcvpf3lFRl2Y6M7vH6erx3wj9ng/hGsMQhNM1WoX8Rxju4W2gxaxvDUuxaM9KFZID5d39QNl/a54eFvbRrmaCWG0Tkw9YoqWLqT5v5wUHsWjPwwXmB0bwfxi08EAgCmYy82hvuUp73Q3JkJypSgf0EFQ7EYmHLVAIPHxh+QQpySaD2axqSpEv7g+cU+XS52VDoByfWKrGyM1eJIo97UciKLmFQYFII+5RHkY1U4RLvfjXzgeLwKSzAcHb0jMGpWxBWJVcr4OCRanGBhaizrFOX9QiierVt1SeL8IlWJOVWrQUvm+UbjM3HDpjClLB7qqvcHXgPOLzJ62IKr3DhyOMKOsszVz2d2j/iCS0Ke9ju9iKMirxffgj4ytoNe9/bRb4pzqbCvukVQpb3SByo2piE4i9RY1cD93pB7hpw/fgNMWHy96v6QutVg4NNbZH3xiwBLMz7gGF+Hto4A5bL609jlD7jNOL78F038yfyYuhAFA2/+/wAwNLuDQjVh/UXAJHeCSdKdOnpF7ipxafgYQkZEE0Ays0WnKFu4DcuXJL0uKRUk3YNnSh0rEOckAb82pXSBvM0uPh+/BKsYUhnT09OcBOIptOkE3DVrSupvEmYefJ+jQr8U3cBtQ/gBd4FcnjwfE+CVFR+pL8HiNsihUmv+B8x+YhU5/rT5eAinx8u8d/e/EMZBHEv8T8BNv/IHcx9YO5IuDxcj9QuAX/mdwALN096Qy5+7wI9IzGWzSXDp+AkvELD98eOWVIlU5X3jx8AIAEkkhwd7kD9corPlq4W3+tIvdso4dP8AoHElT/zHjAVTiCO+D/xJ6PFZkoj6yB71MUTKUbkq33841D2Y/HryFVOBu77k/uLLmU+p+TdIoZAFamICGrY8T+IIex9n6+Sqp5ahVx2RAVfEUQ1B1PQVgxli4A1gaiGYNyP6hSYOn6+S2HWQ+0o/9TDUk57RJzoemrxn/LEEF6brdf6hmU7Gpbj79YWnsF1/K8jwO/jQ5c6xZa3oSfPweFbfURuc+V+cXc6qff8AmMRls0lxa8jMun1U0b9xb4xqyvD9vCu1vI5nXj6wJU6tSUj/AHVLc7RRnsfw6f8ARxGIIueoNYuvGJ++ujEQiVA3Upm1vxjvhf7m5eblokstlHHryaKcRSh6CJOIUcwQLW8DGepZuSeBrz/uO+N/t8vWhi94U4ntfw0Ti1DI9PxEHtBWpHF/WEBOOgGlX6mKKxTCu0en6hnPQdXH+3gWdqmak8QT6VNIlExQSP8A9qA+RHmwjSOGax6+6xyMIAa1NGP8aAR9FTj2ITC1ijofMuAaCufCLKmTSGBQCRbac76PxgpwD5kZsK8LjjHGQoChpoQG47oKsezEqZakps/NtrRzlFVbQDbNaWtvAOfFoEMMs5Ab6OwoOscJCg9tbZmtCaxVZdmIb4ygGCO95DjBEJW9QX0c9L3hT5ZTfyOpI3Hx0gS+z1EMVEvd831ioy7MR4KmF+41syc65wST8QCqCXtWteNBGajs3eX8bXpBk4OaLLVl9Ryy3ZRVZdiNT5k/U9K1Yim8ilX6Qtie0xUNWunLLOkITps9iCs0zryIf1MKK22bbJe5euvBoqsr4jMzFrNmAve3T1gKsQp2Ck6lj+7xSXgdr+VSLk65kNDcrAaENupT0iqF0UE47nsKpAHHk8VM+jGYkHiB5B2h1ODDVU3P1iqsAnO/FvOCo9iEjilP/KW73ZXp+YNImKcOuWbUTUljoTFzhUhu94hoDMwicyKG5fTWGpm6NOX8Q/y7qdyb3bO+6E56pu1/IAZA2G6ucJS8AMlkcFHPyENSsKlrvpX0aB4GlyIhFC6gFcPzF0jNSlAbrPpeLiSkVJ5v+4naQR3ai9NMozQexFflpZqVFhnnyraF/lJd2Jzv+r8IP8NOfeOl7eUSSGZi2mXCsNQfIJqw6LbL/wDKKJwMv7a5184eC6UeISuzJp0aKoPk+hdOGlt/Fub+AgeHCQtXfKRvciuv4hiZOBoEvrEISDcRqoPkLIxUv/3J4FxuzER82gf+VHh+IGvDJJ/h73xReGQLpOThvdIKIe1hpk5Kv/MkjNmJ8IEQj/2K0LA0zz43iyMLLcU8IPLMtrU4fkRULsAy9gV21+J8neCLxAI//oriUHxJEGKpb2PFnHXLOIUmURnwv4RUHtF0zwf/ACDmn8j28RtszzEdQPWnOJSEElgzZlN/UxT5SXUkhzy8IqB2IMEqNQEKfQjzgm0TTZDD7rPupCJ7NlmxA4RcYNQFJim4n8xUZdi0ayZAuFFyfuvkWeJMrMHKMucJn3Ktup0hYhYcuoktQ5DdpHWTlVm58Oj7ZGjVHKkQoLf+VvHrSMImZkD5sRndokmZvHEPTkYJCDbXLUabXqYCMGqtTwuIyviLYVNLnXkDEHFTSGc9BTxzhkoZsIwp+6p1byNoj5cnMnp4NGQ63uo8wPYiZippsXPLxeCRg2k4cCr1Ofvyi6EEfWeFIxQuYWJpXIP5xB+JUOrn+j7eKSqxmfKUT/I6xQYYZrL8YVmCYzbWVcvOApkL18f1FJVNcSEi5t7zhnDS0s+1frSMeVh1/d4t6Q1LlrGTcwfwWgkamktA1rp5RXYSM3Or2pGdsrzd9zCBplKOZp/kB5QWGjNIS0i3m0SJad/I/uEDIsxa/wBR0yq2sdLk7Ni1XNSHOcUlUf8Alk3I318Ir8FDW3nP+oAsvXabM1PlnEJl7J2itwWptelGEEjT7GE4YXYNFzITUkjnRs4SJFgQKcYlxxOZZz74wSNVsKZyfvBtaviI4LSfu6H8RVL0ooxBQq+zbrwNPOKWVUSpTVCSKZ05XiDiP8W5iBmWst3U+98ERKX/AIuNzeLxSXtBKBNgOJII8DEoxmzkeIrBvll6a73/ABlAxh1kVSAP1CmDSGJOLRqPfODKmIYnaTa5aMpctQskkbq+cEw+HWTTaD6hP9whCGZs9A+pMC+ZR/V+kF+XN6no3QWiq5BzccIpY1QNWPQd3rFxiAQSBTMt73RCJLcPHwixwyb7JfXPxikqoKJoYEhhkYoqajXp+oqnCsaBW+l9OMGXJpSnFMUsKoGkI3dI4hAuepMW+WSbkdPbUgSsGn/ExSVfssZsk1f31pFHlagbuOUYIwindzTziflVG5yjUMzZG6r4W5/HXWAqXL15n+4x1YZWpb3aJThDqX95xQxsjbliVdweR/MX2ZIDehjDGDVqesEGDXSpfjaCGVkbKZ0jMEXi4xeHax6jyjDOFWcyeJoIIMCaOffCCrGyNU4+Q3dSTzYfmDSsRIZyivExjfLGIGDNb60YF4KCs0bczGYcCiATxduUUldpoBrLQ2rRhLwxApq2Rv7yi4wyyAPPx4mDrG6PRy+0pBukDQUHpDAxmFIFKnP1jywwByf0i3yihv8AC3vwhoFz0ql4bJJVXP8ALxC5sgH+HIkBut483JkrH1Nyr1sIKsrY3O+3kzxl4M0s8TbGKkjIud7dGEDGLlh6HgDk8YQlzCf5HlEjAqe551howujWm4+UbJL3rUcf4vFBiEU7r72FukZycGuxJ8T4WiB2cc35GGoXRqqxyE/SD1/Lf1Ef6ik2YNk34hKTg2DCvvWCHAkVry3wUG6Dr7XIz8T4aQBeJcuXJ+3+vWLHCN78osmSNRFVBb6JTjToed4oqcSc+rcoMyMz4H0jtpDXV/1P9w1RPJgUz1A3L6O46QVE80euWvhEpQgmhHQ18I5clN3D6OdMxrDVBZ6GEY1I/kaVqPx0iZeJQcw4fSrbjUQmrDPYeMCOBre2QPlFUVl9Giqch6BLjJ/J7wCXi0C5AV7YMBChkKF6n3bWI+V18fzBVk81ocVj0PdROgBHK0UHaYcaaVfmbQD5cZh4r8iN3hDUr/Q0ceitRTJv6iZPaSCQGAG/yELHs87zuakQrAHMNa0VQujSM9BDhjz9HgiSNGLcfzGR/pr399YsMKyWcs9hr0iqyshNU1IOztAHQkkxyJ9mLnNiWA536ReXLSBRnvQNz3CLBIGgoBc5WjRA1T8nrw4Zgb4uJ7NbqPK+sFCQLADOKlAarFvLhn+4ChAxinZgOqQ3WJTM59PxBvgpNqUowp1aOmShs1cjkR75ZxEkiETySANm2vW94lWJL06unq5gsvBJN0izXD+/eUccKl2ZmepIYNr4XgkUgXzdf2n0jjOJDhLh790c/bQwrBS7kjc2/Lp6wJWBRYAnO9ILDUp8V9N/eHnxiVT9FI47XWOOClilDkz1c/qDSuz03YDXIDqIJKCiJj5pP/IRYKN780mD/IJvalnp0aBL7PZwAzs5cEf3u3xLJC8SyVH7crNXwMDmTNRUvl+Yovssua1GYLWaIPZ5BG/UmGwVLidoCTw/METPBokPwLejwA9nC5Bfcb61zi/+npqCDyyikajaMQRdBcGrCw1e3KLJxT02Do7ZxnrwgZgSKnyz4wEdnh6OdPfSKQg15iyA7nwjPmdogO5D8cuAeFTIrUk8T4xZOGSKsOB/MQwT/qWhKv8Aamni3lEfMk2Seav1SDpSl2DHNx+oOlBIsef5gIz/AIaz/wCMD/t6RYS15oSeR6GvCNREo/3BBL3QlBlKWofRXiREJnKFfhEf8/1GqAT9JZoGqRn+usRQZ6cYR9MwcwfQRT5saqal079QY0Fyv8SOVYCZTlyG5eUIQKnEgd7apwO7xiFY56JF/Hg8HXhRZveoeLIw3HnAUC4nPViOH9wQYsCp2v8Aq/St4OiSdC3vSCfC3F+MQwIy8QN/NMFRPGahzSq44PDQk7vB4gSRax4MYggonEUHeSSd5H/2giZ73bnsnxpHfLjR98VThswQOkMlUTVNH2Kfh6GLInMD3VfmmjwZMon8mKGQSbvuDQmCip6ftPHZgipoNWy095xZGHIFtc26x3wVPRhz9eLxegor8RH2n/qY4z0vn/1PoI40I2jud3PCI2dDn7EUFJf48vJxyUPRovLxErjU1L34tC5SD9Wth+PdIr8FSiWsPxE0SY+cTJ3DcHud7VMQO0ENRAZ86vyaByOyXuxv1hlHZgzfpGIRuSUY5P2jo27OOV2ml/455B/KLf6YmruTxHTjFk4FCcvEe2tBCKTkY9B+nzHpFpmMlZs+4090EAm4RQYJBa5eFFYVRO73nFVDYbOPl677n2YIMYipp1r0hD5MkkCusAnSiLkjc/nDRBY2PmZflmKcoFOxSNCrgxHMxkmTv9+fOOlSl5G9gGbrpDQLmqiYBlU2rU/jKBzZqak0EK7KsjU+6RQSlZq/XWsVRsi5my96uApHfG0TTjFVSTkQXu14IiXq+Xt/SGDNjgs2YDW9ukXQV5Ebqe/GLmUM3MX5UhgLFBMVr1EcmafutuAgopl5Ry0xQVgBmq+5tze+MXTNVr4QRKP3WLKXSw974oKwMzDkQeUUM1W6CEPl76xGz19IoKwPbLfT75xYLObHlbxi+wMnff6ZXiRLHO59mKCsQlZ3couFnNoqJKa8dBF6b4oKxKpp3dWioxO5ukWCdCYr8LnuPukUDJPzIdilvIecR8RP3N4ebRCpamsfe+0QEKH9PAQb4YowgiZbO48eUdHRGAgRu0ziFI19+xEx0BpATIQ9EjqYEcGku1h701jo6EoLo7ORYgfqDpw4SGAFLbtY6OgKAqUqtTeX9I523nR+sdHQCcFtfUUiwKa7qx0dER3drpEKAL8PSOjoQATpKS9xwplrCk7A76jOOjoiFPkCfqMXTh9hVS5sHakdHRqTMegeWt6gDOvCKlQYU98xHR0JC4SHo2jV5+cHRLUQCO6OAJP4jo6EyEEpVPz+osJJzU3vhHR0RETJWTkPECW9iev6jo6Igvy51iPlt5bcYmOiJEmUcvOO2D90dHREV+CRmTzjhLJzjo6Ii3wVakdIPIwhYZx0dA2KLGS1aU3RKU8I6OjEmyuw+QjvhtqOnpER0RM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60525"/>
            <a:ext cx="62484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3.gstatic.com/images?q=tbn:ANd9GcSVV_PK81yFCbTmpyphLpHcrQu13LPvK8DR2r3WQhRQ0pXi9t8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1371600"/>
            <a:ext cx="3105150" cy="5210175"/>
          </a:xfrm>
          <a:prstGeom prst="rect">
            <a:avLst/>
          </a:prstGeom>
          <a:noFill/>
        </p:spPr>
      </p:pic>
      <p:pic>
        <p:nvPicPr>
          <p:cNvPr id="1036" name="Picture 12" descr="https://cdn.thinglink.me/api/image/611023556460937216/1240/10/scaletowid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67124"/>
            <a:ext cx="60960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775700" cy="4908550"/>
          </a:xfrm>
        </p:spPr>
        <p:txBody>
          <a:bodyPr lIns="91440" tIns="45720" rIns="91440" bIns="45720"/>
          <a:lstStyle/>
          <a:p>
            <a:pPr algn="ctr" eaLnBrk="1" hangingPunct="1">
              <a:buNone/>
            </a:pPr>
            <a:r>
              <a:rPr lang="en-US" sz="6000" dirty="0" smtClean="0"/>
              <a:t>Weakness of Fossils</a:t>
            </a:r>
          </a:p>
          <a:p>
            <a:pPr eaLnBrk="1" hangingPunct="1"/>
            <a:r>
              <a:rPr lang="en-US" dirty="0" smtClean="0"/>
              <a:t>Few individuals have fossilized, and even fewer have been discovered</a:t>
            </a:r>
          </a:p>
          <a:p>
            <a:pPr eaLnBrk="1" hangingPunct="1"/>
            <a:r>
              <a:rPr lang="en-US" dirty="0" smtClean="0"/>
              <a:t>The fossil record is biased in favor of species that</a:t>
            </a:r>
            <a:endParaRPr lang="en-US" sz="2400" dirty="0" smtClean="0"/>
          </a:p>
          <a:p>
            <a:pPr marL="723900" lvl="1" eaLnBrk="1" hangingPunct="1"/>
            <a:r>
              <a:rPr lang="en-US" dirty="0" smtClean="0"/>
              <a:t>Existed for a long time</a:t>
            </a:r>
          </a:p>
          <a:p>
            <a:pPr marL="723900" lvl="1" eaLnBrk="1" hangingPunct="1"/>
            <a:r>
              <a:rPr lang="en-US" dirty="0" smtClean="0"/>
              <a:t>Were abundant and widespread</a:t>
            </a:r>
          </a:p>
          <a:p>
            <a:pPr marL="723900" lvl="1" eaLnBrk="1" hangingPunct="1"/>
            <a:r>
              <a:rPr lang="en-US" dirty="0" smtClean="0"/>
              <a:t>Had hard parts</a:t>
            </a:r>
          </a:p>
        </p:txBody>
      </p:sp>
      <p:sp>
        <p:nvSpPr>
          <p:cNvPr id="23143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23_03RadiometricDating-U"/>
          <p:cNvPicPr>
            <a:picLocks noChangeAspect="1" noChangeArrowheads="1"/>
          </p:cNvPicPr>
          <p:nvPr/>
        </p:nvPicPr>
        <p:blipFill>
          <a:blip r:embed="rId3" cstate="print"/>
          <a:srcRect b="3279"/>
          <a:stretch>
            <a:fillRect/>
          </a:stretch>
        </p:blipFill>
        <p:spPr bwMode="auto">
          <a:xfrm>
            <a:off x="296863" y="261938"/>
            <a:ext cx="8548687" cy="6321425"/>
          </a:xfrm>
          <a:prstGeom prst="rect">
            <a:avLst/>
          </a:prstGeom>
          <a:noFill/>
        </p:spPr>
      </p:pic>
      <p:sp>
        <p:nvSpPr>
          <p:cNvPr id="38809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23.3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2808288" y="3548063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½</a:t>
            </a:r>
          </a:p>
        </p:txBody>
      </p:sp>
      <p:sp>
        <p:nvSpPr>
          <p:cNvPr id="388101" name="Text Box 31"/>
          <p:cNvSpPr txBox="1">
            <a:spLocks noChangeArrowheads="1"/>
          </p:cNvSpPr>
          <p:nvPr/>
        </p:nvSpPr>
        <p:spPr bwMode="auto">
          <a:xfrm>
            <a:off x="4465638" y="4356100"/>
            <a:ext cx="3540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¼</a:t>
            </a:r>
          </a:p>
        </p:txBody>
      </p:sp>
      <p:sp>
        <p:nvSpPr>
          <p:cNvPr id="388102" name="Text Box 31"/>
          <p:cNvSpPr txBox="1">
            <a:spLocks noChangeArrowheads="1"/>
          </p:cNvSpPr>
          <p:nvPr/>
        </p:nvSpPr>
        <p:spPr bwMode="auto">
          <a:xfrm>
            <a:off x="6113463" y="4732338"/>
            <a:ext cx="3841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⅛</a:t>
            </a:r>
          </a:p>
        </p:txBody>
      </p:sp>
      <p:sp>
        <p:nvSpPr>
          <p:cNvPr id="388103" name="Text Box 31"/>
          <p:cNvSpPr txBox="1">
            <a:spLocks noChangeArrowheads="1"/>
          </p:cNvSpPr>
          <p:nvPr/>
        </p:nvSpPr>
        <p:spPr bwMode="auto">
          <a:xfrm>
            <a:off x="3935413" y="6072188"/>
            <a:ext cx="22431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/>
              <a:t>Time (half-lives)</a:t>
            </a:r>
          </a:p>
        </p:txBody>
      </p:sp>
      <p:sp>
        <p:nvSpPr>
          <p:cNvPr id="388104" name="Text Box 31"/>
          <p:cNvSpPr txBox="1">
            <a:spLocks noChangeArrowheads="1"/>
          </p:cNvSpPr>
          <p:nvPr/>
        </p:nvSpPr>
        <p:spPr bwMode="auto">
          <a:xfrm rot="-5400000">
            <a:off x="-411162" y="3602038"/>
            <a:ext cx="24590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Fraction of parent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200" b="1"/>
              <a:t>isotope remaining</a:t>
            </a:r>
          </a:p>
        </p:txBody>
      </p:sp>
      <p:sp>
        <p:nvSpPr>
          <p:cNvPr id="388105" name="Text Box 31"/>
          <p:cNvSpPr txBox="1">
            <a:spLocks noChangeArrowheads="1"/>
          </p:cNvSpPr>
          <p:nvPr/>
        </p:nvSpPr>
        <p:spPr bwMode="auto">
          <a:xfrm>
            <a:off x="1717675" y="4319588"/>
            <a:ext cx="16541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Remaining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200" b="1"/>
              <a:t>“parent”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200" b="1"/>
              <a:t>isotope</a:t>
            </a:r>
          </a:p>
        </p:txBody>
      </p:sp>
      <p:sp>
        <p:nvSpPr>
          <p:cNvPr id="388106" name="Text Box 31"/>
          <p:cNvSpPr txBox="1">
            <a:spLocks noChangeArrowheads="1"/>
          </p:cNvSpPr>
          <p:nvPr/>
        </p:nvSpPr>
        <p:spPr bwMode="auto">
          <a:xfrm>
            <a:off x="3765550" y="2803525"/>
            <a:ext cx="18684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Accumulating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200" b="1"/>
              <a:t>“daughter”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200" b="1"/>
              <a:t>isotope</a:t>
            </a:r>
          </a:p>
        </p:txBody>
      </p:sp>
      <p:sp>
        <p:nvSpPr>
          <p:cNvPr id="388107" name="Line 35"/>
          <p:cNvSpPr>
            <a:spLocks noChangeShapeType="1"/>
          </p:cNvSpPr>
          <p:nvPr/>
        </p:nvSpPr>
        <p:spPr bwMode="auto">
          <a:xfrm>
            <a:off x="3441700" y="2949575"/>
            <a:ext cx="30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8108" name="Line 36"/>
          <p:cNvSpPr>
            <a:spLocks noChangeShapeType="1"/>
          </p:cNvSpPr>
          <p:nvPr/>
        </p:nvSpPr>
        <p:spPr bwMode="auto">
          <a:xfrm>
            <a:off x="3119438" y="5103813"/>
            <a:ext cx="31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Text Box 31"/>
          <p:cNvSpPr txBox="1">
            <a:spLocks noChangeArrowheads="1"/>
          </p:cNvSpPr>
          <p:nvPr/>
        </p:nvSpPr>
        <p:spPr bwMode="auto">
          <a:xfrm>
            <a:off x="2684463" y="5683250"/>
            <a:ext cx="447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1 </a:t>
            </a:r>
          </a:p>
        </p:txBody>
      </p:sp>
      <p:sp>
        <p:nvSpPr>
          <p:cNvPr id="388110" name="Text Box 31"/>
          <p:cNvSpPr txBox="1">
            <a:spLocks noChangeArrowheads="1"/>
          </p:cNvSpPr>
          <p:nvPr/>
        </p:nvSpPr>
        <p:spPr bwMode="auto">
          <a:xfrm>
            <a:off x="4287838" y="5683250"/>
            <a:ext cx="447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2 </a:t>
            </a:r>
          </a:p>
        </p:txBody>
      </p:sp>
      <p:sp>
        <p:nvSpPr>
          <p:cNvPr id="388111" name="Text Box 31"/>
          <p:cNvSpPr txBox="1">
            <a:spLocks noChangeArrowheads="1"/>
          </p:cNvSpPr>
          <p:nvPr/>
        </p:nvSpPr>
        <p:spPr bwMode="auto">
          <a:xfrm>
            <a:off x="7551738" y="5683250"/>
            <a:ext cx="447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4 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697788" y="4976813"/>
            <a:ext cx="477837" cy="363537"/>
            <a:chOff x="4501" y="2835"/>
            <a:chExt cx="301" cy="229"/>
          </a:xfrm>
        </p:grpSpPr>
        <p:sp>
          <p:nvSpPr>
            <p:cNvPr id="388113" name="Text Box 31"/>
            <p:cNvSpPr txBox="1">
              <a:spLocks noChangeArrowheads="1"/>
            </p:cNvSpPr>
            <p:nvPr/>
          </p:nvSpPr>
          <p:spPr bwMode="auto">
            <a:xfrm>
              <a:off x="4501" y="2835"/>
              <a:ext cx="18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500" b="1"/>
                <a:t>1</a:t>
              </a:r>
              <a:endParaRPr lang="en-US" sz="1600" b="1"/>
            </a:p>
          </p:txBody>
        </p:sp>
        <p:sp>
          <p:nvSpPr>
            <p:cNvPr id="388114" name="Text Box 31"/>
            <p:cNvSpPr txBox="1">
              <a:spLocks noChangeArrowheads="1"/>
            </p:cNvSpPr>
            <p:nvPr/>
          </p:nvSpPr>
          <p:spPr bwMode="auto">
            <a:xfrm>
              <a:off x="4621" y="2895"/>
              <a:ext cx="18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500" b="1"/>
                <a:t>16</a:t>
              </a:r>
              <a:endParaRPr lang="en-US" sz="1600" b="1"/>
            </a:p>
          </p:txBody>
        </p:sp>
        <p:sp>
          <p:nvSpPr>
            <p:cNvPr id="388115" name="Line 43"/>
            <p:cNvSpPr>
              <a:spLocks noChangeShapeType="1"/>
            </p:cNvSpPr>
            <p:nvPr/>
          </p:nvSpPr>
          <p:spPr bwMode="auto">
            <a:xfrm flipH="1">
              <a:off x="4581" y="2853"/>
              <a:ext cx="102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16" name="Text Box 31"/>
          <p:cNvSpPr txBox="1">
            <a:spLocks noChangeArrowheads="1"/>
          </p:cNvSpPr>
          <p:nvPr/>
        </p:nvSpPr>
        <p:spPr bwMode="auto">
          <a:xfrm>
            <a:off x="5929313" y="5684838"/>
            <a:ext cx="4476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200" b="1"/>
              <a:t>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mtClean="0"/>
              <a:t>The Origin of New Groups of Organisms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88400" cy="47117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mtClean="0"/>
              <a:t>Mammals belong to the group of animals called tetrapods</a:t>
            </a:r>
          </a:p>
          <a:p>
            <a:pPr eaLnBrk="1" hangingPunct="1"/>
            <a:r>
              <a:rPr lang="en-US" smtClean="0"/>
              <a:t>The evolution of unique mammalian features can be traced through gradual changes over time</a:t>
            </a:r>
          </a:p>
        </p:txBody>
      </p:sp>
      <p:sp>
        <p:nvSpPr>
          <p:cNvPr id="2478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63" descr="23_04_MammalOrigins-U"/>
          <p:cNvPicPr>
            <a:picLocks noChangeAspect="1" noChangeArrowheads="1"/>
          </p:cNvPicPr>
          <p:nvPr/>
        </p:nvPicPr>
        <p:blipFill>
          <a:blip r:embed="rId3" cstate="print"/>
          <a:srcRect b="2414"/>
          <a:stretch>
            <a:fillRect/>
          </a:stretch>
        </p:blipFill>
        <p:spPr bwMode="auto">
          <a:xfrm>
            <a:off x="296863" y="136525"/>
            <a:ext cx="8548687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>
                <a:latin typeface="Arial" charset="0"/>
              </a:rPr>
              <a:t>Figure 23.4</a:t>
            </a:r>
          </a:p>
        </p:txBody>
      </p:sp>
      <p:sp>
        <p:nvSpPr>
          <p:cNvPr id="390148" name="Text Box 31"/>
          <p:cNvSpPr txBox="1">
            <a:spLocks noChangeArrowheads="1"/>
          </p:cNvSpPr>
          <p:nvPr/>
        </p:nvSpPr>
        <p:spPr bwMode="auto">
          <a:xfrm>
            <a:off x="341313" y="639763"/>
            <a:ext cx="7667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OTHER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TETRA-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PODS</a:t>
            </a:r>
          </a:p>
        </p:txBody>
      </p:sp>
      <p:sp>
        <p:nvSpPr>
          <p:cNvPr id="390149" name="Text Box 31"/>
          <p:cNvSpPr txBox="1">
            <a:spLocks noChangeArrowheads="1"/>
          </p:cNvSpPr>
          <p:nvPr/>
        </p:nvSpPr>
        <p:spPr bwMode="auto">
          <a:xfrm>
            <a:off x="322263" y="2782888"/>
            <a:ext cx="193516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600" b="1"/>
              <a:t>Synapsid (300 mya)</a:t>
            </a:r>
          </a:p>
        </p:txBody>
      </p:sp>
      <p:sp>
        <p:nvSpPr>
          <p:cNvPr id="390150" name="Text Box 31"/>
          <p:cNvSpPr txBox="1">
            <a:spLocks noChangeArrowheads="1"/>
          </p:cNvSpPr>
          <p:nvPr/>
        </p:nvSpPr>
        <p:spPr bwMode="auto">
          <a:xfrm>
            <a:off x="3355975" y="160338"/>
            <a:ext cx="18002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Reptiles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(including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dinosaurs and birds)</a:t>
            </a:r>
          </a:p>
        </p:txBody>
      </p:sp>
      <p:sp>
        <p:nvSpPr>
          <p:cNvPr id="390151" name="Text Box 31"/>
          <p:cNvSpPr txBox="1">
            <a:spLocks noChangeArrowheads="1"/>
          </p:cNvSpPr>
          <p:nvPr/>
        </p:nvSpPr>
        <p:spPr bwMode="auto">
          <a:xfrm>
            <a:off x="2947988" y="1625600"/>
            <a:ext cx="15081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2000" b="1" baseline="20000">
                <a:latin typeface="Times" pitchFamily="84" charset="0"/>
              </a:rPr>
              <a:t>†</a:t>
            </a:r>
            <a:r>
              <a:rPr lang="en-US" sz="1400" b="1"/>
              <a:t>Very late (non-</a:t>
            </a:r>
            <a:br>
              <a:rPr lang="en-US" sz="1400" b="1"/>
            </a:br>
            <a:r>
              <a:rPr lang="en-US" sz="1400" b="1"/>
              <a:t>mammalian)</a:t>
            </a:r>
            <a:br>
              <a:rPr lang="en-US" sz="1400" b="1"/>
            </a:br>
            <a:r>
              <a:rPr lang="en-US" sz="1400" b="1"/>
              <a:t>cynodonts</a:t>
            </a:r>
          </a:p>
        </p:txBody>
      </p:sp>
      <p:sp>
        <p:nvSpPr>
          <p:cNvPr id="390152" name="Text Box 31"/>
          <p:cNvSpPr txBox="1">
            <a:spLocks noChangeArrowheads="1"/>
          </p:cNvSpPr>
          <p:nvPr/>
        </p:nvSpPr>
        <p:spPr bwMode="auto">
          <a:xfrm>
            <a:off x="2574925" y="955675"/>
            <a:ext cx="11525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2000" b="1" baseline="20000">
                <a:latin typeface="Times" pitchFamily="84" charset="0"/>
              </a:rPr>
              <a:t>†</a:t>
            </a:r>
            <a:r>
              <a:rPr lang="en-US" sz="1400" b="1" i="1"/>
              <a:t>Dimetrodon</a:t>
            </a:r>
          </a:p>
        </p:txBody>
      </p:sp>
      <p:sp>
        <p:nvSpPr>
          <p:cNvPr id="390153" name="Text Box 31"/>
          <p:cNvSpPr txBox="1">
            <a:spLocks noChangeArrowheads="1"/>
          </p:cNvSpPr>
          <p:nvPr/>
        </p:nvSpPr>
        <p:spPr bwMode="auto">
          <a:xfrm>
            <a:off x="3359150" y="2335213"/>
            <a:ext cx="969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Mammals</a:t>
            </a:r>
          </a:p>
        </p:txBody>
      </p:sp>
      <p:sp>
        <p:nvSpPr>
          <p:cNvPr id="390154" name="Text Box 31"/>
          <p:cNvSpPr txBox="1">
            <a:spLocks noChangeArrowheads="1"/>
          </p:cNvSpPr>
          <p:nvPr/>
        </p:nvSpPr>
        <p:spPr bwMode="auto">
          <a:xfrm rot="5400000">
            <a:off x="1078706" y="1494632"/>
            <a:ext cx="969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Synapsids</a:t>
            </a:r>
          </a:p>
        </p:txBody>
      </p:sp>
      <p:sp>
        <p:nvSpPr>
          <p:cNvPr id="390155" name="Text Box 31"/>
          <p:cNvSpPr txBox="1">
            <a:spLocks noChangeArrowheads="1"/>
          </p:cNvSpPr>
          <p:nvPr/>
        </p:nvSpPr>
        <p:spPr bwMode="auto">
          <a:xfrm rot="5400000">
            <a:off x="1566068" y="1974057"/>
            <a:ext cx="969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Therapsids</a:t>
            </a:r>
          </a:p>
        </p:txBody>
      </p:sp>
      <p:sp>
        <p:nvSpPr>
          <p:cNvPr id="390156" name="Text Box 31"/>
          <p:cNvSpPr txBox="1">
            <a:spLocks noChangeArrowheads="1"/>
          </p:cNvSpPr>
          <p:nvPr/>
        </p:nvSpPr>
        <p:spPr bwMode="auto">
          <a:xfrm rot="5400000">
            <a:off x="1886743" y="1989932"/>
            <a:ext cx="969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Cynodonts</a:t>
            </a:r>
          </a:p>
        </p:txBody>
      </p:sp>
      <p:sp>
        <p:nvSpPr>
          <p:cNvPr id="390157" name="Text Box 31"/>
          <p:cNvSpPr txBox="1">
            <a:spLocks noChangeArrowheads="1"/>
          </p:cNvSpPr>
          <p:nvPr/>
        </p:nvSpPr>
        <p:spPr bwMode="auto">
          <a:xfrm>
            <a:off x="5695950" y="160338"/>
            <a:ext cx="1592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Key to skull bones</a:t>
            </a:r>
          </a:p>
        </p:txBody>
      </p:sp>
      <p:sp>
        <p:nvSpPr>
          <p:cNvPr id="390158" name="Text Box 31"/>
          <p:cNvSpPr txBox="1">
            <a:spLocks noChangeArrowheads="1"/>
          </p:cNvSpPr>
          <p:nvPr/>
        </p:nvSpPr>
        <p:spPr bwMode="auto">
          <a:xfrm>
            <a:off x="6081713" y="447675"/>
            <a:ext cx="8302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Articular</a:t>
            </a:r>
          </a:p>
        </p:txBody>
      </p:sp>
      <p:sp>
        <p:nvSpPr>
          <p:cNvPr id="390159" name="Text Box 31"/>
          <p:cNvSpPr txBox="1">
            <a:spLocks noChangeArrowheads="1"/>
          </p:cNvSpPr>
          <p:nvPr/>
        </p:nvSpPr>
        <p:spPr bwMode="auto">
          <a:xfrm>
            <a:off x="7461250" y="447675"/>
            <a:ext cx="830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Dentary</a:t>
            </a:r>
          </a:p>
        </p:txBody>
      </p:sp>
      <p:sp>
        <p:nvSpPr>
          <p:cNvPr id="390160" name="Text Box 31"/>
          <p:cNvSpPr txBox="1">
            <a:spLocks noChangeArrowheads="1"/>
          </p:cNvSpPr>
          <p:nvPr/>
        </p:nvSpPr>
        <p:spPr bwMode="auto">
          <a:xfrm>
            <a:off x="6081713" y="719138"/>
            <a:ext cx="8302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Quadrate</a:t>
            </a:r>
          </a:p>
        </p:txBody>
      </p:sp>
      <p:sp>
        <p:nvSpPr>
          <p:cNvPr id="390161" name="Text Box 31"/>
          <p:cNvSpPr txBox="1">
            <a:spLocks noChangeArrowheads="1"/>
          </p:cNvSpPr>
          <p:nvPr/>
        </p:nvSpPr>
        <p:spPr bwMode="auto">
          <a:xfrm>
            <a:off x="7461250" y="719138"/>
            <a:ext cx="990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Squamosal</a:t>
            </a:r>
          </a:p>
        </p:txBody>
      </p:sp>
      <p:sp>
        <p:nvSpPr>
          <p:cNvPr id="390162" name="Text Box 31"/>
          <p:cNvSpPr txBox="1">
            <a:spLocks noChangeArrowheads="1"/>
          </p:cNvSpPr>
          <p:nvPr/>
        </p:nvSpPr>
        <p:spPr bwMode="auto">
          <a:xfrm>
            <a:off x="5295900" y="1296988"/>
            <a:ext cx="24653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600" b="1"/>
              <a:t>Early cynodont (260 mya)</a:t>
            </a:r>
          </a:p>
        </p:txBody>
      </p:sp>
      <p:sp>
        <p:nvSpPr>
          <p:cNvPr id="390163" name="Text Box 31"/>
          <p:cNvSpPr txBox="1">
            <a:spLocks noChangeArrowheads="1"/>
          </p:cNvSpPr>
          <p:nvPr/>
        </p:nvSpPr>
        <p:spPr bwMode="auto">
          <a:xfrm>
            <a:off x="5318125" y="1819275"/>
            <a:ext cx="1104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Temporal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fenestra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(partial view)</a:t>
            </a:r>
          </a:p>
        </p:txBody>
      </p:sp>
      <p:sp>
        <p:nvSpPr>
          <p:cNvPr id="390164" name="Text Box 31"/>
          <p:cNvSpPr txBox="1">
            <a:spLocks noChangeArrowheads="1"/>
          </p:cNvSpPr>
          <p:nvPr/>
        </p:nvSpPr>
        <p:spPr bwMode="auto">
          <a:xfrm>
            <a:off x="6092825" y="2671763"/>
            <a:ext cx="584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Hinge</a:t>
            </a:r>
          </a:p>
        </p:txBody>
      </p:sp>
      <p:sp>
        <p:nvSpPr>
          <p:cNvPr id="390165" name="Line 44"/>
          <p:cNvSpPr>
            <a:spLocks noChangeShapeType="1"/>
          </p:cNvSpPr>
          <p:nvPr/>
        </p:nvSpPr>
        <p:spPr bwMode="auto">
          <a:xfrm>
            <a:off x="6142038" y="1900238"/>
            <a:ext cx="90170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66" name="Line 45"/>
          <p:cNvSpPr>
            <a:spLocks noChangeShapeType="1"/>
          </p:cNvSpPr>
          <p:nvPr/>
        </p:nvSpPr>
        <p:spPr bwMode="auto">
          <a:xfrm flipH="1">
            <a:off x="6626225" y="2527300"/>
            <a:ext cx="187325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67" name="Line 46"/>
          <p:cNvSpPr>
            <a:spLocks noChangeShapeType="1"/>
          </p:cNvSpPr>
          <p:nvPr/>
        </p:nvSpPr>
        <p:spPr bwMode="auto">
          <a:xfrm flipV="1">
            <a:off x="1781175" y="3514725"/>
            <a:ext cx="43180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68" name="Line 47"/>
          <p:cNvSpPr>
            <a:spLocks noChangeShapeType="1"/>
          </p:cNvSpPr>
          <p:nvPr/>
        </p:nvSpPr>
        <p:spPr bwMode="auto">
          <a:xfrm flipH="1">
            <a:off x="1736725" y="4070350"/>
            <a:ext cx="33020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69" name="Text Box 31"/>
          <p:cNvSpPr txBox="1">
            <a:spLocks noChangeArrowheads="1"/>
          </p:cNvSpPr>
          <p:nvPr/>
        </p:nvSpPr>
        <p:spPr bwMode="auto">
          <a:xfrm>
            <a:off x="957263" y="3590925"/>
            <a:ext cx="871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Temporal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fenestra</a:t>
            </a:r>
          </a:p>
        </p:txBody>
      </p:sp>
      <p:sp>
        <p:nvSpPr>
          <p:cNvPr id="390170" name="Text Box 31"/>
          <p:cNvSpPr txBox="1">
            <a:spLocks noChangeArrowheads="1"/>
          </p:cNvSpPr>
          <p:nvPr/>
        </p:nvSpPr>
        <p:spPr bwMode="auto">
          <a:xfrm>
            <a:off x="1211263" y="4251325"/>
            <a:ext cx="584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Hinge</a:t>
            </a:r>
          </a:p>
        </p:txBody>
      </p:sp>
      <p:sp>
        <p:nvSpPr>
          <p:cNvPr id="390171" name="Text Box 31"/>
          <p:cNvSpPr txBox="1">
            <a:spLocks noChangeArrowheads="1"/>
          </p:cNvSpPr>
          <p:nvPr/>
        </p:nvSpPr>
        <p:spPr bwMode="auto">
          <a:xfrm>
            <a:off x="847725" y="5618163"/>
            <a:ext cx="8715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Temporal</a:t>
            </a:r>
          </a:p>
          <a:p>
            <a:pPr eaLnBrk="0" hangingPunct="0">
              <a:lnSpc>
                <a:spcPct val="95000"/>
              </a:lnSpc>
            </a:pPr>
            <a:r>
              <a:rPr lang="en-US" sz="1400" b="1"/>
              <a:t>fenestra</a:t>
            </a:r>
          </a:p>
        </p:txBody>
      </p:sp>
      <p:sp>
        <p:nvSpPr>
          <p:cNvPr id="390172" name="Text Box 31"/>
          <p:cNvSpPr txBox="1">
            <a:spLocks noChangeArrowheads="1"/>
          </p:cNvSpPr>
          <p:nvPr/>
        </p:nvSpPr>
        <p:spPr bwMode="auto">
          <a:xfrm>
            <a:off x="1365250" y="6305550"/>
            <a:ext cx="584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Hinge</a:t>
            </a:r>
          </a:p>
        </p:txBody>
      </p:sp>
      <p:sp>
        <p:nvSpPr>
          <p:cNvPr id="390173" name="Text Box 31"/>
          <p:cNvSpPr txBox="1">
            <a:spLocks noChangeArrowheads="1"/>
          </p:cNvSpPr>
          <p:nvPr/>
        </p:nvSpPr>
        <p:spPr bwMode="auto">
          <a:xfrm>
            <a:off x="5867400" y="6313488"/>
            <a:ext cx="584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Hinge</a:t>
            </a:r>
          </a:p>
        </p:txBody>
      </p:sp>
      <p:sp>
        <p:nvSpPr>
          <p:cNvPr id="390174" name="Text Box 31"/>
          <p:cNvSpPr txBox="1">
            <a:spLocks noChangeArrowheads="1"/>
          </p:cNvSpPr>
          <p:nvPr/>
        </p:nvSpPr>
        <p:spPr bwMode="auto">
          <a:xfrm>
            <a:off x="327025" y="4894263"/>
            <a:ext cx="1981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600" b="1"/>
              <a:t>Therapsid (280 mya)</a:t>
            </a:r>
          </a:p>
        </p:txBody>
      </p:sp>
      <p:sp>
        <p:nvSpPr>
          <p:cNvPr id="390175" name="Line 54"/>
          <p:cNvSpPr>
            <a:spLocks noChangeShapeType="1"/>
          </p:cNvSpPr>
          <p:nvPr/>
        </p:nvSpPr>
        <p:spPr bwMode="auto">
          <a:xfrm flipV="1">
            <a:off x="1660525" y="5616575"/>
            <a:ext cx="339725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76" name="Line 55"/>
          <p:cNvSpPr>
            <a:spLocks noChangeShapeType="1"/>
          </p:cNvSpPr>
          <p:nvPr/>
        </p:nvSpPr>
        <p:spPr bwMode="auto">
          <a:xfrm flipV="1">
            <a:off x="1908175" y="6280150"/>
            <a:ext cx="200025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77" name="Line 56"/>
          <p:cNvSpPr>
            <a:spLocks noChangeShapeType="1"/>
          </p:cNvSpPr>
          <p:nvPr/>
        </p:nvSpPr>
        <p:spPr bwMode="auto">
          <a:xfrm flipV="1">
            <a:off x="6378575" y="6089650"/>
            <a:ext cx="288925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78" name="Text Box 31"/>
          <p:cNvSpPr txBox="1">
            <a:spLocks noChangeArrowheads="1"/>
          </p:cNvSpPr>
          <p:nvPr/>
        </p:nvSpPr>
        <p:spPr bwMode="auto">
          <a:xfrm>
            <a:off x="6146800" y="4735513"/>
            <a:ext cx="9048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New hinge</a:t>
            </a:r>
          </a:p>
        </p:txBody>
      </p:sp>
      <p:sp>
        <p:nvSpPr>
          <p:cNvPr id="390179" name="Text Box 31"/>
          <p:cNvSpPr txBox="1">
            <a:spLocks noChangeArrowheads="1"/>
          </p:cNvSpPr>
          <p:nvPr/>
        </p:nvSpPr>
        <p:spPr bwMode="auto">
          <a:xfrm>
            <a:off x="5292725" y="5319713"/>
            <a:ext cx="2892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600" b="1"/>
              <a:t>Very late cynodont (195 mya)</a:t>
            </a:r>
          </a:p>
        </p:txBody>
      </p:sp>
      <p:sp>
        <p:nvSpPr>
          <p:cNvPr id="390180" name="Line 59"/>
          <p:cNvSpPr>
            <a:spLocks noChangeShapeType="1"/>
          </p:cNvSpPr>
          <p:nvPr/>
        </p:nvSpPr>
        <p:spPr bwMode="auto">
          <a:xfrm>
            <a:off x="6765925" y="4419600"/>
            <a:ext cx="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81" name="Line 60"/>
          <p:cNvSpPr>
            <a:spLocks noChangeShapeType="1"/>
          </p:cNvSpPr>
          <p:nvPr/>
        </p:nvSpPr>
        <p:spPr bwMode="auto">
          <a:xfrm flipH="1">
            <a:off x="6499225" y="4460875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82" name="Text Box 31"/>
          <p:cNvSpPr txBox="1">
            <a:spLocks noChangeArrowheads="1"/>
          </p:cNvSpPr>
          <p:nvPr/>
        </p:nvSpPr>
        <p:spPr bwMode="auto">
          <a:xfrm>
            <a:off x="5280025" y="4364038"/>
            <a:ext cx="1219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400" b="1"/>
              <a:t>Original hinge</a:t>
            </a:r>
          </a:p>
        </p:txBody>
      </p:sp>
      <p:sp>
        <p:nvSpPr>
          <p:cNvPr id="390183" name="Text Box 31"/>
          <p:cNvSpPr txBox="1">
            <a:spLocks noChangeArrowheads="1"/>
          </p:cNvSpPr>
          <p:nvPr/>
        </p:nvSpPr>
        <p:spPr bwMode="auto">
          <a:xfrm>
            <a:off x="5295900" y="3271838"/>
            <a:ext cx="2492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5000"/>
              </a:lnSpc>
            </a:pPr>
            <a:r>
              <a:rPr lang="en-US" sz="1600" b="1"/>
              <a:t>Later cynodont (220 mya)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1213</Words>
  <Application>Microsoft Office PowerPoint</Application>
  <PresentationFormat>On-screen Show (4:3)</PresentationFormat>
  <Paragraphs>290</Paragraphs>
  <Slides>39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Broad Patterns of Evolution</vt:lpstr>
      <vt:lpstr>Figure 23.2</vt:lpstr>
      <vt:lpstr>Slide 3</vt:lpstr>
      <vt:lpstr>Slide 4</vt:lpstr>
      <vt:lpstr>Slide 5</vt:lpstr>
      <vt:lpstr>Slide 6</vt:lpstr>
      <vt:lpstr>Figure 23.3</vt:lpstr>
      <vt:lpstr>The Origin of New Groups of Organisms</vt:lpstr>
      <vt:lpstr>Figure 23.4</vt:lpstr>
      <vt:lpstr>Figure 23.4a</vt:lpstr>
      <vt:lpstr>Slide 11</vt:lpstr>
      <vt:lpstr>Slide 12</vt:lpstr>
      <vt:lpstr>Figure 23.4b</vt:lpstr>
      <vt:lpstr>Slide 14</vt:lpstr>
      <vt:lpstr>Slide 15</vt:lpstr>
      <vt:lpstr>Slide 16</vt:lpstr>
      <vt:lpstr>Figure 23.4c</vt:lpstr>
      <vt:lpstr>Effects of Continental Drift</vt:lpstr>
      <vt:lpstr>5 Mass Extinctions?</vt:lpstr>
      <vt:lpstr>5 Mass Extinctions?</vt:lpstr>
      <vt:lpstr>Figure 27.26</vt:lpstr>
      <vt:lpstr>Effect of Mass Extinction</vt:lpstr>
      <vt:lpstr>Adaptive Radiation</vt:lpstr>
      <vt:lpstr>Adaptive Radiation</vt:lpstr>
      <vt:lpstr>Slide 25</vt:lpstr>
      <vt:lpstr>Major changes in body form can result from changes in the sequences and regulation of developmental genes</vt:lpstr>
      <vt:lpstr>Effects of Development Genes</vt:lpstr>
      <vt:lpstr>Figure 23.16</vt:lpstr>
      <vt:lpstr>Heterochrony of finger bones</vt:lpstr>
      <vt:lpstr>Changes in Spatial Pattern</vt:lpstr>
      <vt:lpstr>Slide 31</vt:lpstr>
      <vt:lpstr>Slide 32</vt:lpstr>
      <vt:lpstr>The Evolution of Development</vt:lpstr>
      <vt:lpstr>Changes in Gene Sequence</vt:lpstr>
      <vt:lpstr>Figure 23.19</vt:lpstr>
      <vt:lpstr>Slide 36</vt:lpstr>
      <vt:lpstr>Changes in Gene Regulation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Patterns of Evolution</dc:title>
  <dc:creator>mfcsd</dc:creator>
  <cp:lastModifiedBy>mfcsd</cp:lastModifiedBy>
  <cp:revision>9</cp:revision>
  <dcterms:created xsi:type="dcterms:W3CDTF">2015-09-02T15:13:13Z</dcterms:created>
  <dcterms:modified xsi:type="dcterms:W3CDTF">2015-09-02T16:42:38Z</dcterms:modified>
</cp:coreProperties>
</file>