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75" r:id="rId2"/>
  </p:sldMasterIdLst>
  <p:notesMasterIdLst>
    <p:notesMasterId r:id="rId135"/>
  </p:notesMasterIdLst>
  <p:handoutMasterIdLst>
    <p:handoutMasterId r:id="rId136"/>
  </p:handoutMasterIdLst>
  <p:sldIdLst>
    <p:sldId id="298" r:id="rId3"/>
    <p:sldId id="299" r:id="rId4"/>
    <p:sldId id="452" r:id="rId5"/>
    <p:sldId id="453" r:id="rId6"/>
    <p:sldId id="455" r:id="rId7"/>
    <p:sldId id="456" r:id="rId8"/>
    <p:sldId id="305" r:id="rId9"/>
    <p:sldId id="457" r:id="rId10"/>
    <p:sldId id="306" r:id="rId11"/>
    <p:sldId id="458" r:id="rId12"/>
    <p:sldId id="308" r:id="rId13"/>
    <p:sldId id="309" r:id="rId14"/>
    <p:sldId id="310" r:id="rId15"/>
    <p:sldId id="312" r:id="rId16"/>
    <p:sldId id="460" r:id="rId17"/>
    <p:sldId id="313" r:id="rId18"/>
    <p:sldId id="461" r:id="rId19"/>
    <p:sldId id="316" r:id="rId20"/>
    <p:sldId id="464" r:id="rId21"/>
    <p:sldId id="525" r:id="rId22"/>
    <p:sldId id="318" r:id="rId23"/>
    <p:sldId id="465" r:id="rId24"/>
    <p:sldId id="320" r:id="rId25"/>
    <p:sldId id="466" r:id="rId26"/>
    <p:sldId id="322" r:id="rId27"/>
    <p:sldId id="323" r:id="rId28"/>
    <p:sldId id="324" r:id="rId29"/>
    <p:sldId id="328" r:id="rId30"/>
    <p:sldId id="374" r:id="rId31"/>
    <p:sldId id="376" r:id="rId32"/>
    <p:sldId id="485" r:id="rId33"/>
    <p:sldId id="486" r:id="rId34"/>
    <p:sldId id="487" r:id="rId35"/>
    <p:sldId id="378" r:id="rId36"/>
    <p:sldId id="379" r:id="rId37"/>
    <p:sldId id="380" r:id="rId38"/>
    <p:sldId id="488" r:id="rId39"/>
    <p:sldId id="382" r:id="rId40"/>
    <p:sldId id="526" r:id="rId41"/>
    <p:sldId id="527" r:id="rId42"/>
    <p:sldId id="528" r:id="rId43"/>
    <p:sldId id="388" r:id="rId44"/>
    <p:sldId id="389" r:id="rId45"/>
    <p:sldId id="390" r:id="rId46"/>
    <p:sldId id="489" r:id="rId47"/>
    <p:sldId id="393" r:id="rId48"/>
    <p:sldId id="490" r:id="rId49"/>
    <p:sldId id="491" r:id="rId50"/>
    <p:sldId id="529" r:id="rId51"/>
    <p:sldId id="492" r:id="rId52"/>
    <p:sldId id="493" r:id="rId53"/>
    <p:sldId id="494" r:id="rId54"/>
    <p:sldId id="395" r:id="rId55"/>
    <p:sldId id="396" r:id="rId56"/>
    <p:sldId id="397" r:id="rId57"/>
    <p:sldId id="398" r:id="rId58"/>
    <p:sldId id="530" r:id="rId59"/>
    <p:sldId id="399" r:id="rId60"/>
    <p:sldId id="495" r:id="rId61"/>
    <p:sldId id="400" r:id="rId62"/>
    <p:sldId id="402" r:id="rId63"/>
    <p:sldId id="517" r:id="rId64"/>
    <p:sldId id="404" r:id="rId65"/>
    <p:sldId id="532" r:id="rId66"/>
    <p:sldId id="534" r:id="rId67"/>
    <p:sldId id="539" r:id="rId68"/>
    <p:sldId id="540" r:id="rId69"/>
    <p:sldId id="541" r:id="rId70"/>
    <p:sldId id="542" r:id="rId71"/>
    <p:sldId id="543" r:id="rId72"/>
    <p:sldId id="544" r:id="rId73"/>
    <p:sldId id="545" r:id="rId74"/>
    <p:sldId id="546" r:id="rId75"/>
    <p:sldId id="533" r:id="rId76"/>
    <p:sldId id="405" r:id="rId77"/>
    <p:sldId id="406" r:id="rId78"/>
    <p:sldId id="407" r:id="rId79"/>
    <p:sldId id="531" r:id="rId80"/>
    <p:sldId id="408" r:id="rId81"/>
    <p:sldId id="409" r:id="rId82"/>
    <p:sldId id="410" r:id="rId83"/>
    <p:sldId id="411" r:id="rId84"/>
    <p:sldId id="412" r:id="rId85"/>
    <p:sldId id="413" r:id="rId86"/>
    <p:sldId id="496" r:id="rId87"/>
    <p:sldId id="415" r:id="rId88"/>
    <p:sldId id="497" r:id="rId89"/>
    <p:sldId id="498" r:id="rId90"/>
    <p:sldId id="417" r:id="rId91"/>
    <p:sldId id="418" r:id="rId92"/>
    <p:sldId id="518" r:id="rId93"/>
    <p:sldId id="420" r:id="rId94"/>
    <p:sldId id="499" r:id="rId95"/>
    <p:sldId id="422" r:id="rId96"/>
    <p:sldId id="500" r:id="rId97"/>
    <p:sldId id="501" r:id="rId98"/>
    <p:sldId id="502" r:id="rId99"/>
    <p:sldId id="424" r:id="rId100"/>
    <p:sldId id="426" r:id="rId101"/>
    <p:sldId id="427" r:id="rId102"/>
    <p:sldId id="428" r:id="rId103"/>
    <p:sldId id="503" r:id="rId104"/>
    <p:sldId id="504" r:id="rId105"/>
    <p:sldId id="505" r:id="rId106"/>
    <p:sldId id="506" r:id="rId107"/>
    <p:sldId id="430" r:id="rId108"/>
    <p:sldId id="431" r:id="rId109"/>
    <p:sldId id="432" r:id="rId110"/>
    <p:sldId id="507" r:id="rId111"/>
    <p:sldId id="434" r:id="rId112"/>
    <p:sldId id="436" r:id="rId113"/>
    <p:sldId id="508" r:id="rId114"/>
    <p:sldId id="437" r:id="rId115"/>
    <p:sldId id="511" r:id="rId116"/>
    <p:sldId id="438" r:id="rId117"/>
    <p:sldId id="509" r:id="rId118"/>
    <p:sldId id="439" r:id="rId119"/>
    <p:sldId id="512" r:id="rId120"/>
    <p:sldId id="440" r:id="rId121"/>
    <p:sldId id="524" r:id="rId122"/>
    <p:sldId id="441" r:id="rId123"/>
    <p:sldId id="513" r:id="rId124"/>
    <p:sldId id="442" r:id="rId125"/>
    <p:sldId id="443" r:id="rId126"/>
    <p:sldId id="514" r:id="rId127"/>
    <p:sldId id="445" r:id="rId128"/>
    <p:sldId id="515" r:id="rId129"/>
    <p:sldId id="516" r:id="rId130"/>
    <p:sldId id="519" r:id="rId131"/>
    <p:sldId id="520" r:id="rId132"/>
    <p:sldId id="521" r:id="rId133"/>
    <p:sldId id="522" r:id="rId134"/>
  </p:sldIdLst>
  <p:sldSz cx="9144000" cy="6858000" type="screen4x3"/>
  <p:notesSz cx="6858000" cy="9144000"/>
  <p:custDataLst>
    <p:tags r:id="rId1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209"/>
    <a:srgbClr val="990066"/>
    <a:srgbClr val="0051A2"/>
    <a:srgbClr val="9D0016"/>
    <a:srgbClr val="F9E33B"/>
    <a:srgbClr val="ABA49A"/>
    <a:srgbClr val="F6C932"/>
    <a:srgbClr val="47474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 autoAdjust="0"/>
    <p:restoredTop sz="94878" autoAdjust="0"/>
  </p:normalViewPr>
  <p:slideViewPr>
    <p:cSldViewPr snapToGrid="0">
      <p:cViewPr>
        <p:scale>
          <a:sx n="50" d="100"/>
          <a:sy n="50" d="100"/>
        </p:scale>
        <p:origin x="-1290" y="-504"/>
      </p:cViewPr>
      <p:guideLst>
        <p:guide orient="horz" pos="1358"/>
        <p:guide orient="horz" pos="334"/>
        <p:guide orient="horz" pos="1030"/>
        <p:guide pos="107"/>
        <p:guide pos="2880"/>
        <p:guide pos="9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86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</a:defRPr>
            </a:lvl1pPr>
          </a:lstStyle>
          <a:p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</a:defRPr>
            </a:lvl1pPr>
          </a:lstStyle>
          <a:p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</a:defRPr>
            </a:lvl1pPr>
          </a:lstStyle>
          <a:p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</a:defRPr>
            </a:lvl1pPr>
          </a:lstStyle>
          <a:p>
            <a:fld id="{A06A024E-428D-4B80-9B1B-31D78F851EA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</a:defRPr>
            </a:lvl1pPr>
          </a:lstStyle>
          <a:p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</a:defRPr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</a:defRPr>
            </a:lvl1pPr>
          </a:lstStyle>
          <a:p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</a:defRPr>
            </a:lvl1pPr>
          </a:lstStyle>
          <a:p>
            <a:fld id="{E8B440C1-82B1-43D8-A107-A3935B562C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5F27258-71AC-4B1A-B5B6-7E0E713530CB}" type="slidenum">
              <a:rPr lang="en-US" sz="1200">
                <a:ea typeface="ヒラギノ角ゴ Pro W3" pitchFamily="84" charset="-128"/>
              </a:rPr>
              <a:pPr algn="r" eaLnBrk="0" hangingPunct="0"/>
              <a:t>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E15794E-15FB-4E35-8EAF-D1A13B5362D4}" type="slidenum">
              <a:rPr lang="en-US" sz="1200">
                <a:latin typeface="Times" pitchFamily="84" charset="0"/>
              </a:rPr>
              <a:pPr algn="r" eaLnBrk="0" hangingPunct="0"/>
              <a:t>10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40.2e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the scope of ecological research (part 5: population)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C5AD5B8-3325-47F1-A2AE-78FBC692EDB0}" type="slidenum">
              <a:rPr lang="en-US" sz="1200">
                <a:latin typeface="Times" pitchFamily="84" charset="0"/>
              </a:rPr>
              <a:pPr algn="r" eaLnBrk="0" hangingPunct="0"/>
              <a:t>118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40.23e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mechanisms of density-dependent regulation (part 5: territoriality)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6CEEA03-32FA-443D-82E2-348CFC1A2254}" type="slidenum">
              <a:rPr lang="en-US" sz="1200">
                <a:ea typeface="ヒラギノ角ゴ Pro W3" pitchFamily="84" charset="-128"/>
              </a:rPr>
              <a:pPr algn="r" eaLnBrk="0" hangingPunct="0"/>
              <a:t>119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6519F53-1675-4567-AACE-7CB528D28167}" type="slidenum">
              <a:rPr lang="en-US" sz="1200">
                <a:latin typeface="Times" pitchFamily="84" charset="0"/>
              </a:rPr>
              <a:pPr algn="r" eaLnBrk="0" hangingPunct="0"/>
              <a:t>120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43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3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40.23c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mechanisms of density-dependent regulation (part 3: disease)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6976FDE-A553-49BF-A511-C6E4ED07757D}" type="slidenum">
              <a:rPr lang="en-US" sz="1200">
                <a:ea typeface="ヒラギノ角ゴ Pro W3" pitchFamily="84" charset="-128"/>
              </a:rPr>
              <a:pPr algn="r" eaLnBrk="0" hangingPunct="0"/>
              <a:t>121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00B1A7B-46F7-4EFE-B125-0CDE1785C958}" type="slidenum">
              <a:rPr lang="en-US" sz="1200">
                <a:latin typeface="Times" pitchFamily="84" charset="0"/>
              </a:rPr>
              <a:pPr algn="r" eaLnBrk="0" hangingPunct="0"/>
              <a:t>122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40.23f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mechanisms of density-dependent regulation (part 6: intrinsic factors)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1C8A8A2-DA46-4E38-9305-AB5FEAD88393}" type="slidenum">
              <a:rPr lang="en-US" sz="1200">
                <a:ea typeface="ヒラギノ角ゴ Pro W3" pitchFamily="84" charset="-128"/>
              </a:rPr>
              <a:pPr algn="r" eaLnBrk="0" hangingPunct="0"/>
              <a:t>123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9408709-0AFE-4C59-AD7E-D7668DEB6645}" type="slidenum">
              <a:rPr lang="en-US" sz="1200">
                <a:ea typeface="ヒラギノ角ゴ Pro W3" pitchFamily="84" charset="-128"/>
              </a:rPr>
              <a:pPr algn="r" eaLnBrk="0" hangingPunct="0"/>
              <a:t>124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409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09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5C58B65-1233-478F-847A-404831E3C6AA}" type="slidenum">
              <a:rPr lang="en-US" sz="1200">
                <a:latin typeface="Times" pitchFamily="84" charset="0"/>
              </a:rPr>
              <a:pPr algn="r" eaLnBrk="0" hangingPunct="0"/>
              <a:t>125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1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40.24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Fluctuations in moose and wolf populations on Isle Royale, 1959–2011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C40B011-2412-4C51-9AD4-BC5C58E6B22F}" type="slidenum">
              <a:rPr lang="en-US" sz="1200">
                <a:ea typeface="ヒラギノ角ゴ Pro W3" pitchFamily="84" charset="-128"/>
              </a:rPr>
              <a:pPr algn="r" eaLnBrk="0" hangingPunct="0"/>
              <a:t>126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41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13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43C30EC-E158-4CBB-99C2-20F66858779D}" type="slidenum">
              <a:rPr lang="en-US" sz="1200">
                <a:latin typeface="Times" pitchFamily="84" charset="0"/>
              </a:rPr>
              <a:pPr algn="r" eaLnBrk="0" hangingPunct="0"/>
              <a:t>127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1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40.25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The Glanville fritillary: a metapopulation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5CE3036-465D-4C3D-9AC2-B961D3CD131E}" type="slidenum">
              <a:rPr lang="en-US" sz="1200">
                <a:ea typeface="ヒラギノ角ゴ Pro W3" pitchFamily="84" charset="-128"/>
              </a:rPr>
              <a:pPr algn="r" eaLnBrk="0" hangingPunct="0"/>
              <a:t>11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FA34CE9-4FA6-4DF0-86BA-727E2736F42B}" type="slidenum">
              <a:rPr lang="en-US" sz="1200">
                <a:latin typeface="Times" pitchFamily="84" charset="0"/>
              </a:rPr>
              <a:pPr algn="r" eaLnBrk="0" hangingPunct="0"/>
              <a:t>128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17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7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40.25a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The Glanville fritillary: a metapopulation (photo)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C407653-F0D4-4323-96A2-43E072475C10}" type="slidenum">
              <a:rPr lang="en-US" sz="1200">
                <a:latin typeface="Times" pitchFamily="84" charset="0"/>
              </a:rPr>
              <a:pPr algn="r" eaLnBrk="0" hangingPunct="0"/>
              <a:t>129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19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40.UN01a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Summary of key concepts: exponential and logistic models (part 1)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5B2158D-5525-46C3-BD62-22C799E2E476}" type="slidenum">
              <a:rPr lang="en-US" sz="1200">
                <a:latin typeface="Times" pitchFamily="84" charset="0"/>
              </a:rPr>
              <a:pPr algn="r" eaLnBrk="0" hangingPunct="0"/>
              <a:t>130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21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1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40.UN01b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Summary of key concepts: exponential and logistic models (part 2)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CD9E02F-41D7-4418-87BD-9ED5E125794B}" type="slidenum">
              <a:rPr lang="en-US" sz="1200">
                <a:latin typeface="Times" pitchFamily="84" charset="0"/>
              </a:rPr>
              <a:pPr algn="r" eaLnBrk="0" hangingPunct="0"/>
              <a:t>131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2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3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40.UN02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Test your understanding, question 5 (kelp abundance)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FCAB97C-0FAF-4E06-B168-26DE3A0526B2}" type="slidenum">
              <a:rPr lang="en-US" sz="1200">
                <a:latin typeface="Times" pitchFamily="84" charset="0"/>
              </a:rPr>
              <a:pPr algn="r" eaLnBrk="0" hangingPunct="0"/>
              <a:t>132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40.UN03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Test your understanding, question 7 (plant height and elevation)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82D1A5A-8475-4AE4-A0DF-911614BBF3CF}" type="slidenum">
              <a:rPr lang="en-US" sz="1200">
                <a:ea typeface="ヒラギノ角ゴ Pro W3" pitchFamily="84" charset="-128"/>
              </a:rPr>
              <a:pPr algn="r" eaLnBrk="0" hangingPunct="0"/>
              <a:t>12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767697F-7DB4-4EB0-9111-386F22D96280}" type="slidenum">
              <a:rPr lang="en-US" sz="1200">
                <a:ea typeface="ヒラギノ角ゴ Pro W3" pitchFamily="84" charset="-128"/>
              </a:rPr>
              <a:pPr algn="r" eaLnBrk="0" hangingPunct="0"/>
              <a:t>13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30A09E1-0B4B-44C6-AE40-B3FA70051332}" type="slidenum">
              <a:rPr lang="en-US" sz="1200">
                <a:ea typeface="ヒラギノ角ゴ Pro W3" pitchFamily="84" charset="-128"/>
              </a:rPr>
              <a:pPr algn="r" eaLnBrk="0" hangingPunct="0"/>
              <a:t>14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8F2A4C3-ABB5-4EDE-8026-90BFA000D29A}" type="slidenum">
              <a:rPr lang="en-US" sz="1200">
                <a:latin typeface="Times" pitchFamily="84" charset="0"/>
              </a:rPr>
              <a:pPr algn="r" eaLnBrk="0" hangingPunct="0"/>
              <a:t>15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40.3a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global climate patterns (part 1: sunlight intensity)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BB6D6F6-7246-4B2A-B0C3-7909228D5451}" type="slidenum">
              <a:rPr lang="en-US" sz="1200">
                <a:ea typeface="ヒラギノ角ゴ Pro W3" pitchFamily="84" charset="-128"/>
              </a:rPr>
              <a:pPr algn="r" eaLnBrk="0" hangingPunct="0"/>
              <a:t>16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511D9BA-C021-4F11-B209-958F00FB7180}" type="slidenum">
              <a:rPr lang="en-US" sz="1200">
                <a:latin typeface="Times" pitchFamily="84" charset="0"/>
              </a:rPr>
              <a:pPr algn="r" eaLnBrk="0" hangingPunct="0"/>
              <a:t>17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40.3b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global climate patterns (part 2: air circulation and precipitation)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637FC9F-0E03-4407-80FB-177F5639DCFD}" type="slidenum">
              <a:rPr lang="en-US" sz="1200">
                <a:ea typeface="ヒラギノ角ゴ Pro W3" pitchFamily="84" charset="-128"/>
              </a:rPr>
              <a:pPr algn="r" eaLnBrk="0" hangingPunct="0"/>
              <a:t>18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0F3F5D2-BEA1-47A2-A7A2-618B620DF27C}" type="slidenum">
              <a:rPr lang="en-US" sz="1200">
                <a:latin typeface="Times" pitchFamily="84" charset="0"/>
              </a:rPr>
              <a:pPr algn="r" eaLnBrk="0" hangingPunct="0"/>
              <a:t>19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40.4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Seasonal variation in sunlight intensity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2CE2E48-51FB-437D-9D71-17077D1FA51A}" type="slidenum">
              <a:rPr lang="en-US" sz="1200">
                <a:ea typeface="ヒラギノ角ゴ Pro W3" pitchFamily="84" charset="-128"/>
              </a:rPr>
              <a:pPr algn="r" eaLnBrk="0" hangingPunct="0"/>
              <a:t>2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BF188BE-3BAE-4BAD-AEEE-E4396F84FE0A}" type="slidenum">
              <a:rPr lang="en-US" sz="1200">
                <a:ea typeface="ヒラギノ角ゴ Pro W3" pitchFamily="84" charset="-128"/>
              </a:rPr>
              <a:pPr algn="r" eaLnBrk="0" hangingPunct="0"/>
              <a:t>21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8539820-7C1A-42E8-BC3F-DBF56B63F4E8}" type="slidenum">
              <a:rPr lang="en-US" sz="1200">
                <a:latin typeface="Times" pitchFamily="84" charset="0"/>
              </a:rPr>
              <a:pPr algn="r" eaLnBrk="0" hangingPunct="0"/>
              <a:t>22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40.5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Circulation of surface water in the oceans around North America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C91D923-ED2D-41D2-81DB-8DA8327979CA}" type="slidenum">
              <a:rPr lang="en-US" sz="1200">
                <a:ea typeface="ヒラギノ角ゴ Pro W3" pitchFamily="84" charset="-128"/>
              </a:rPr>
              <a:pPr algn="r" eaLnBrk="0" hangingPunct="0"/>
              <a:t>23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93815B2-02AA-461E-8541-977BFF2632D5}" type="slidenum">
              <a:rPr lang="en-US" sz="1200">
                <a:latin typeface="Times" pitchFamily="84" charset="0"/>
              </a:rPr>
              <a:pPr algn="r" eaLnBrk="0" hangingPunct="0"/>
              <a:t>24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40.6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How large bodies of water and mountains affect climate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C4FC008-1C6C-4061-B605-0E2C6E1062D4}" type="slidenum">
              <a:rPr lang="en-US" sz="1200">
                <a:ea typeface="ヒラギノ角ゴ Pro W3" pitchFamily="84" charset="-128"/>
              </a:rPr>
              <a:pPr algn="r" eaLnBrk="0" hangingPunct="0"/>
              <a:t>25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CFC2E4E-EFF7-44F0-8E14-3ED222139EED}" type="slidenum">
              <a:rPr lang="en-US" sz="1200">
                <a:ea typeface="ヒラギノ角ゴ Pro W3" pitchFamily="84" charset="-128"/>
              </a:rPr>
              <a:pPr algn="r" eaLnBrk="0" hangingPunct="0"/>
              <a:t>26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736EDB2-75D3-4C82-8C58-C61E4913166D}" type="slidenum">
              <a:rPr lang="en-US" sz="1200">
                <a:ea typeface="ヒラギノ角ゴ Pro W3" pitchFamily="84" charset="-128"/>
              </a:rPr>
              <a:pPr algn="r" eaLnBrk="0" hangingPunct="0"/>
              <a:t>27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6673335-A54A-4C69-8109-22853B9EEF9E}" type="slidenum">
              <a:rPr lang="en-US" sz="1200">
                <a:ea typeface="ヒラギノ角ゴ Pro W3" pitchFamily="84" charset="-128"/>
              </a:rPr>
              <a:pPr algn="r" eaLnBrk="0" hangingPunct="0"/>
              <a:t>28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95A9D49-8067-43D2-A3BB-7675F33C33AE}" type="slidenum">
              <a:rPr lang="en-US" sz="1200">
                <a:ea typeface="ヒラギノ角ゴ Pro W3" pitchFamily="84" charset="-128"/>
              </a:rPr>
              <a:pPr algn="r" eaLnBrk="0" hangingPunct="0"/>
              <a:t>29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C85390A-1669-4D34-8BAB-F2362DB5F17E}" type="slidenum">
              <a:rPr lang="en-US" sz="1200">
                <a:ea typeface="ヒラギノ角ゴ Pro W3" pitchFamily="84" charset="-128"/>
              </a:rPr>
              <a:pPr algn="r" eaLnBrk="0" hangingPunct="0"/>
              <a:t>30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84FEE9C-B5EE-4229-B2F9-6B4E0CEF3977}" type="slidenum">
              <a:rPr lang="en-US" sz="1200">
                <a:latin typeface="Times" pitchFamily="84" charset="0"/>
              </a:rPr>
              <a:pPr algn="r" eaLnBrk="0" hangingPunct="0"/>
              <a:t>3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What threatens this amphibian’s survival?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B2A34DF-090B-4536-BE8C-A73EA3A6B292}" type="slidenum">
              <a:rPr lang="en-US" sz="1200">
                <a:latin typeface="Times" pitchFamily="84" charset="0"/>
              </a:rPr>
              <a:pPr algn="r" eaLnBrk="0" hangingPunct="0"/>
              <a:t>31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40.12-1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Flowchart of factors limiting geographic distribution (step 1)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7315178-6397-48D9-9A24-3006CD83B627}" type="slidenum">
              <a:rPr lang="en-US" sz="1200">
                <a:latin typeface="Times" pitchFamily="84" charset="0"/>
              </a:rPr>
              <a:pPr algn="r" eaLnBrk="0" hangingPunct="0"/>
              <a:t>32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40.12-2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Flowchart of factors limiting geographic distribution (step 2)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9A107C0-A553-4C6B-ACA6-714A49F7B5F8}" type="slidenum">
              <a:rPr lang="en-US" sz="1200">
                <a:latin typeface="Times" pitchFamily="84" charset="0"/>
              </a:rPr>
              <a:pPr algn="r" eaLnBrk="0" hangingPunct="0"/>
              <a:t>33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40.12-3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Flowchart of factors limiting geographic distribution (step 3)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727F79D-EB84-40F2-A2E6-4A60B9D51613}" type="slidenum">
              <a:rPr lang="en-US" sz="1200">
                <a:ea typeface="ヒラギノ角ゴ Pro W3" pitchFamily="84" charset="-128"/>
              </a:rPr>
              <a:pPr algn="r" eaLnBrk="0" hangingPunct="0"/>
              <a:t>34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C6C7B79-97A1-41E7-9801-BFFDBE41DB9F}" type="slidenum">
              <a:rPr lang="en-US" sz="1200">
                <a:ea typeface="ヒラギノ角ゴ Pro W3" pitchFamily="84" charset="-128"/>
              </a:rPr>
              <a:pPr algn="r" eaLnBrk="0" hangingPunct="0"/>
              <a:t>35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42FB3DD-89D1-4F5F-9CC9-27CD5755A15B}" type="slidenum">
              <a:rPr lang="en-US" sz="1200">
                <a:ea typeface="ヒラギノ角ゴ Pro W3" pitchFamily="84" charset="-128"/>
              </a:rPr>
              <a:pPr algn="r" eaLnBrk="0" hangingPunct="0"/>
              <a:t>36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8470B31-A467-443F-9600-4B8B8367A0FA}" type="slidenum">
              <a:rPr lang="en-US" sz="1200">
                <a:latin typeface="Times" pitchFamily="84" charset="0"/>
              </a:rPr>
              <a:pPr algn="r" eaLnBrk="0" hangingPunct="0"/>
              <a:t>37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40.13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Inquiry: Does feeding by sea urchins limit seaweed distribution?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B15764E-9B3E-4BFC-9A96-9B5CDE047975}" type="slidenum">
              <a:rPr lang="en-US" sz="1200">
                <a:ea typeface="ヒラギノ角ゴ Pro W3" pitchFamily="84" charset="-128"/>
              </a:rPr>
              <a:pPr algn="r" eaLnBrk="0" hangingPunct="0"/>
              <a:t>38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FD27F2C-DAED-446A-8C90-D4C8EFD0C594}" type="slidenum">
              <a:rPr lang="en-US" sz="1200">
                <a:ea typeface="ヒラギノ角ゴ Pro W3" pitchFamily="84" charset="-128"/>
              </a:rPr>
              <a:pPr algn="r" eaLnBrk="0" hangingPunct="0"/>
              <a:t>42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1EB14D6-85B2-46BC-8F75-0F22CF12199D}" type="slidenum">
              <a:rPr lang="en-US" sz="1200">
                <a:ea typeface="ヒラギノ角ゴ Pro W3" pitchFamily="84" charset="-128"/>
              </a:rPr>
              <a:pPr algn="r" eaLnBrk="0" hangingPunct="0"/>
              <a:t>43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9EF307A-2631-4DB1-A3F7-655FC0A286E5}" type="slidenum">
              <a:rPr lang="en-US" sz="1200">
                <a:latin typeface="Times" pitchFamily="84" charset="0"/>
              </a:rPr>
              <a:pPr algn="r" eaLnBrk="0" hangingPunct="0"/>
              <a:t>4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the scope of ecological research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AF9481E-4CE6-455A-ADFB-6EB78E3B14B3}" type="slidenum">
              <a:rPr lang="en-US" sz="1200">
                <a:ea typeface="ヒラギノ角ゴ Pro W3" pitchFamily="84" charset="-128"/>
              </a:rPr>
              <a:pPr algn="r" eaLnBrk="0" hangingPunct="0"/>
              <a:t>44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5825CDF-B677-4B27-ABCB-36F6B9365DD2}" type="slidenum">
              <a:rPr lang="en-US" sz="1200">
                <a:latin typeface="Times" pitchFamily="84" charset="0"/>
              </a:rPr>
              <a:pPr algn="r" eaLnBrk="0" hangingPunct="0"/>
              <a:t>45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40.14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Population dynamics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BFCF994-B091-4D9E-9867-CFC97CFADF5F}" type="slidenum">
              <a:rPr lang="en-US" sz="1200">
                <a:ea typeface="ヒラギノ角ゴ Pro W3" pitchFamily="84" charset="-128"/>
              </a:rPr>
              <a:pPr algn="r" eaLnBrk="0" hangingPunct="0"/>
              <a:t>46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B5071B8-0F07-48A5-A539-04EDCC6755C8}" type="slidenum">
              <a:rPr lang="en-US" sz="1200">
                <a:latin typeface="Times" pitchFamily="84" charset="0"/>
              </a:rPr>
              <a:pPr algn="r" eaLnBrk="0" hangingPunct="0"/>
              <a:t>47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40.15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Patterns of dispersion within a population’s geographic range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3A222CD-0C8B-4FC6-9662-0A2766879598}" type="slidenum">
              <a:rPr lang="en-US" sz="1200">
                <a:latin typeface="Times" pitchFamily="84" charset="0"/>
              </a:rPr>
              <a:pPr algn="r" eaLnBrk="0" hangingPunct="0"/>
              <a:t>48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84" charset="0"/>
                <a:ea typeface="ＭＳ Ｐゴシック" pitchFamily="84" charset="-128"/>
              </a:rPr>
              <a:t>Figure 40.15a </a:t>
            </a:r>
            <a:r>
              <a:rPr lang="en-US" dirty="0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Patterns of dispersion within a population’s geographic range (part 1: clumped)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981A7A8-92E8-4546-B5A8-17D5E9917E50}" type="slidenum">
              <a:rPr lang="en-US" sz="1200">
                <a:latin typeface="Times" pitchFamily="84" charset="0"/>
              </a:rPr>
              <a:pPr algn="r" eaLnBrk="0" hangingPunct="0"/>
              <a:t>50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40.15b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Patterns of dispersion within a population’s geographic range (part 2: uniform)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99A2DD6-30F5-4E0F-9A1E-58632948752F}" type="slidenum">
              <a:rPr lang="en-US" sz="1200">
                <a:latin typeface="Times" pitchFamily="84" charset="0"/>
              </a:rPr>
              <a:pPr algn="r" eaLnBrk="0" hangingPunct="0"/>
              <a:t>51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40.15c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Patterns of dispersion within a population’s geographic range (part 3: random)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0D7DBB7-51AA-400D-93D3-8EA351938D70}" type="slidenum">
              <a:rPr lang="en-US" sz="1200">
                <a:latin typeface="Times" pitchFamily="84" charset="0"/>
              </a:rPr>
              <a:pPr algn="r" eaLnBrk="0" hangingPunct="0"/>
              <a:t>52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40.15d Patterns of dispersion within a population’s geographic range (part 4: diagrams)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5BBD5F4-42B5-427A-B597-0D979E6A610B}" type="slidenum">
              <a:rPr lang="en-US" sz="1200">
                <a:ea typeface="ヒラギノ角ゴ Pro W3" pitchFamily="84" charset="-128"/>
              </a:rPr>
              <a:pPr algn="r" eaLnBrk="0" hangingPunct="0"/>
              <a:t>53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B550C93-FA82-4E87-A127-561BCBE28CDD}" type="slidenum">
              <a:rPr lang="en-US" sz="1200">
                <a:ea typeface="ヒラギノ角ゴ Pro W3" pitchFamily="84" charset="-128"/>
              </a:rPr>
              <a:pPr algn="r" eaLnBrk="0" hangingPunct="0"/>
              <a:t>54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4AA8E9A-030F-4C5A-822A-266D39E16296}" type="slidenum">
              <a:rPr lang="en-US" sz="1200">
                <a:latin typeface="Times" pitchFamily="84" charset="0"/>
              </a:rPr>
              <a:pPr algn="r" eaLnBrk="0" hangingPunct="0"/>
              <a:t>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the scope of ecological research (part 2: landscape)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D7FDB73-8428-45A0-B3D2-555E19EBBF54}" type="slidenum">
              <a:rPr lang="en-US" sz="1200">
                <a:ea typeface="ヒラギノ角ゴ Pro W3" pitchFamily="84" charset="-128"/>
              </a:rPr>
              <a:pPr algn="r" eaLnBrk="0" hangingPunct="0"/>
              <a:t>55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D0947A1-F0A9-4A79-90EE-265D3553CBA5}" type="slidenum">
              <a:rPr lang="en-US" sz="1200">
                <a:ea typeface="ヒラギノ角ゴ Pro W3" pitchFamily="84" charset="-128"/>
              </a:rPr>
              <a:pPr algn="r" eaLnBrk="0" hangingPunct="0"/>
              <a:t>56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162F5B-C540-4679-858A-667EAE6BA73C}" type="slidenum">
              <a:rPr lang="en-US" sz="1200">
                <a:ea typeface="ヒラギノ角ゴ Pro W3" pitchFamily="84" charset="-128"/>
              </a:rPr>
              <a:pPr algn="r" eaLnBrk="0" hangingPunct="0"/>
              <a:t>58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AB13B1F-7535-41D0-9B63-11A7C0DACF07}" type="slidenum">
              <a:rPr lang="en-US" sz="1200">
                <a:latin typeface="Times" pitchFamily="84" charset="0"/>
              </a:rPr>
              <a:pPr algn="r" eaLnBrk="0" hangingPunct="0"/>
              <a:t>59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84" charset="0"/>
                <a:ea typeface="ＭＳ Ｐゴシック" pitchFamily="84" charset="-128"/>
              </a:rPr>
              <a:t>Figure 40.16 </a:t>
            </a:r>
            <a:r>
              <a:rPr lang="en-US" dirty="0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Idealized survivorship curves: types I, II, and III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E7A2FB3-8E2D-4CEC-888A-1E5AD912A859}" type="slidenum">
              <a:rPr lang="en-US" sz="1200">
                <a:ea typeface="ヒラギノ角ゴ Pro W3" pitchFamily="84" charset="-128"/>
              </a:rPr>
              <a:pPr algn="r" eaLnBrk="0" hangingPunct="0"/>
              <a:t>60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27FDF19-5E60-448F-8E8C-1A543B971D15}" type="slidenum">
              <a:rPr lang="en-US" sz="1200">
                <a:ea typeface="ヒラギノ角ゴ Pro W3" pitchFamily="84" charset="-128"/>
              </a:rPr>
              <a:pPr algn="r" eaLnBrk="0" hangingPunct="0"/>
              <a:t>61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63FE9C6-5594-453C-BA65-3D302C6F1335}" type="slidenum">
              <a:rPr lang="en-US" sz="1200">
                <a:latin typeface="Times" pitchFamily="84" charset="0"/>
              </a:rPr>
              <a:pPr algn="r" eaLnBrk="0" hangingPunct="0"/>
              <a:t>62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Table 40.1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Reproductive table for Belding’s ground squirrels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5716176-6E46-40A5-A72A-978B9206FC02}" type="slidenum">
              <a:rPr lang="en-US" sz="1200">
                <a:ea typeface="ヒラギノ角ゴ Pro W3" pitchFamily="84" charset="-128"/>
              </a:rPr>
              <a:pPr algn="r" eaLnBrk="0" hangingPunct="0"/>
              <a:t>63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42AD87-45C1-443D-A887-B514345A5197}" type="slidenum">
              <a:rPr lang="en-US" sz="1200">
                <a:ea typeface="ヒラギノ角ゴ Pro W3" pitchFamily="84" charset="-128"/>
              </a:rPr>
              <a:pPr algn="r" eaLnBrk="0" hangingPunct="0"/>
              <a:t>75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417D0EA-1795-4D81-A7D9-87F904BCA39C}" type="slidenum">
              <a:rPr lang="en-US" sz="1200">
                <a:ea typeface="ヒラギノ角ゴ Pro W3" pitchFamily="84" charset="-128"/>
              </a:rPr>
              <a:pPr algn="r" eaLnBrk="0" hangingPunct="0"/>
              <a:t>76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AF1F042-9639-498B-AAB0-FC9C929560DF}" type="slidenum">
              <a:rPr lang="en-US" sz="1200">
                <a:latin typeface="Times" pitchFamily="84" charset="0"/>
              </a:rPr>
              <a:pPr algn="r" eaLnBrk="0" hangingPunct="0"/>
              <a:t>6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40.2c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the scope of ecological research (part 3: ecosystem)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F4AB6EA-AE48-487E-AF71-2E976EE6A413}" type="slidenum">
              <a:rPr lang="en-US" sz="1200">
                <a:ea typeface="ヒラギノ角ゴ Pro W3" pitchFamily="84" charset="-128"/>
              </a:rPr>
              <a:pPr algn="r" eaLnBrk="0" hangingPunct="0"/>
              <a:t>77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9D528D1-B17A-4051-B25E-598E37138C3A}" type="slidenum">
              <a:rPr lang="en-US" sz="1200">
                <a:ea typeface="ヒラギノ角ゴ Pro W3" pitchFamily="84" charset="-128"/>
              </a:rPr>
              <a:pPr algn="r" eaLnBrk="0" hangingPunct="0"/>
              <a:t>79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6E5E4D1-904D-4A06-A096-D4025509810D}" type="slidenum">
              <a:rPr lang="en-US" sz="1200">
                <a:ea typeface="ヒラギノ角ゴ Pro W3" pitchFamily="84" charset="-128"/>
              </a:rPr>
              <a:pPr algn="r" eaLnBrk="0" hangingPunct="0"/>
              <a:t>80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432D24F-1528-475B-AFC2-F869FE38B27E}" type="slidenum">
              <a:rPr lang="en-US" sz="1200">
                <a:ea typeface="ヒラギノ角ゴ Pro W3" pitchFamily="84" charset="-128"/>
              </a:rPr>
              <a:pPr algn="r" eaLnBrk="0" hangingPunct="0"/>
              <a:t>81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B3E23EA-F808-4F9A-9911-995242583ECE}" type="slidenum">
              <a:rPr lang="en-US" sz="1200">
                <a:ea typeface="ヒラギノ角ゴ Pro W3" pitchFamily="84" charset="-128"/>
              </a:rPr>
              <a:pPr algn="r" eaLnBrk="0" hangingPunct="0"/>
              <a:t>82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476BAF2-B5BC-4DA1-B5B2-C80AA71AA11F}" type="slidenum">
              <a:rPr lang="en-US" sz="1200">
                <a:ea typeface="ヒラギノ角ゴ Pro W3" pitchFamily="84" charset="-128"/>
              </a:rPr>
              <a:pPr algn="r" eaLnBrk="0" hangingPunct="0"/>
              <a:t>83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DA47580-7ABD-457D-BEF2-9C05432F88FA}" type="slidenum">
              <a:rPr lang="en-US" sz="1200">
                <a:ea typeface="ヒラギノ角ゴ Pro W3" pitchFamily="84" charset="-128"/>
              </a:rPr>
              <a:pPr algn="r" eaLnBrk="0" hangingPunct="0"/>
              <a:t>84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B88D03C-2CC7-4D73-9517-90F72CFD0C39}" type="slidenum">
              <a:rPr lang="en-US" sz="1200">
                <a:latin typeface="Times" pitchFamily="84" charset="0"/>
              </a:rPr>
              <a:pPr algn="r" eaLnBrk="0" hangingPunct="0"/>
              <a:t>85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40.17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Population growth predicted by the exponential model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4651433-4F8E-43FF-B7CC-E74962C6FBBD}" type="slidenum">
              <a:rPr lang="en-US" sz="1200">
                <a:ea typeface="ヒラギノ角ゴ Pro W3" pitchFamily="84" charset="-128"/>
              </a:rPr>
              <a:pPr algn="r" eaLnBrk="0" hangingPunct="0"/>
              <a:t>86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BC64554-514B-436D-AA1B-9583A7EF5C08}" type="slidenum">
              <a:rPr lang="en-US" sz="1200">
                <a:latin typeface="Times" pitchFamily="84" charset="0"/>
              </a:rPr>
              <a:pPr algn="r" eaLnBrk="0" hangingPunct="0"/>
              <a:t>87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40.18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Exponential growth in the African elephant population of Kruger National Park, South Africa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E14A126-1D09-4088-A1C7-F05DBE3D42CE}" type="slidenum">
              <a:rPr lang="en-US" sz="1200">
                <a:ea typeface="ヒラギノ角ゴ Pro W3" pitchFamily="84" charset="-128"/>
              </a:rPr>
              <a:pPr algn="r" eaLnBrk="0" hangingPunct="0"/>
              <a:t>7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C74CE26-7E8E-411A-BA3A-A5AC37880E5B}" type="slidenum">
              <a:rPr lang="en-US" sz="1200">
                <a:latin typeface="Times" pitchFamily="84" charset="0"/>
              </a:rPr>
              <a:pPr algn="r" eaLnBrk="0" hangingPunct="0"/>
              <a:t>88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40.18a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Exponential growth in the African elephant population of Kruger National Park, South Africa (photo)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ED63B74-B2D3-46AA-9C87-5DE3002798B6}" type="slidenum">
              <a:rPr lang="en-US" sz="1200">
                <a:ea typeface="ヒラギノ角ゴ Pro W3" pitchFamily="84" charset="-128"/>
              </a:rPr>
              <a:pPr algn="r" eaLnBrk="0" hangingPunct="0"/>
              <a:t>89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35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EFFBBE3-EF27-4AC2-BD13-6A8B7B4B27E7}" type="slidenum">
              <a:rPr lang="en-US" sz="1200">
                <a:ea typeface="ヒラギノ角ゴ Pro W3" pitchFamily="84" charset="-128"/>
              </a:rPr>
              <a:pPr algn="r" eaLnBrk="0" hangingPunct="0"/>
              <a:t>90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37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BAA474E-0868-42B0-99D4-0F07F3304E2C}" type="slidenum">
              <a:rPr lang="en-US" sz="1200">
                <a:latin typeface="Times" pitchFamily="84" charset="0"/>
              </a:rPr>
              <a:pPr algn="r" eaLnBrk="0" hangingPunct="0"/>
              <a:t>91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Table 40.2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Logistic growth of a hypothetical population (</a:t>
            </a:r>
            <a:r>
              <a:rPr lang="en-US" i="1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K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= 1,500)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FCB5444-9833-4658-B88B-BED08B42381A}" type="slidenum">
              <a:rPr lang="en-US" sz="1200">
                <a:ea typeface="ヒラギノ角ゴ Pro W3" pitchFamily="84" charset="-128"/>
              </a:rPr>
              <a:pPr algn="r" eaLnBrk="0" hangingPunct="0"/>
              <a:t>92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6AE610F-8291-4F73-BED6-588070BEE28F}" type="slidenum">
              <a:rPr lang="en-US" sz="1200">
                <a:latin typeface="Times" pitchFamily="84" charset="0"/>
              </a:rPr>
              <a:pPr algn="r" eaLnBrk="0" hangingPunct="0"/>
              <a:t>93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40.19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Population growth predicted by the logistic model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FCB5433-E817-4355-A9B5-886E7C923CE3}" type="slidenum">
              <a:rPr lang="en-US" sz="1200">
                <a:ea typeface="ヒラギノ角ゴ Pro W3" pitchFamily="84" charset="-128"/>
              </a:rPr>
              <a:pPr algn="r" eaLnBrk="0" hangingPunct="0"/>
              <a:t>94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845CB08-05E1-4CAE-AC8B-45F94517CC43}" type="slidenum">
              <a:rPr lang="en-US" sz="1200">
                <a:latin typeface="Times" pitchFamily="84" charset="0"/>
              </a:rPr>
              <a:pPr algn="r" eaLnBrk="0" hangingPunct="0"/>
              <a:t>95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40.20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How well do these populations fit the logistic growth model?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DD9961A-D631-4CA8-BD09-D1409AEA4D6B}" type="slidenum">
              <a:rPr lang="en-US" sz="1200">
                <a:latin typeface="Times" pitchFamily="84" charset="0"/>
              </a:rPr>
              <a:pPr algn="r" eaLnBrk="0" hangingPunct="0"/>
              <a:t>96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50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40.20a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How well do these populations fit the logistic growth model? (part 1: </a:t>
            </a:r>
            <a:r>
              <a:rPr lang="en-US" i="1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Paramecium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C01E593-A602-459A-BB9A-452052136C4E}" type="slidenum">
              <a:rPr lang="en-US" sz="1200">
                <a:latin typeface="Times" pitchFamily="84" charset="0"/>
              </a:rPr>
              <a:pPr algn="r" eaLnBrk="0" hangingPunct="0"/>
              <a:t>97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40.20b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How well do these populations fit the logistic growth model? (part 2: </a:t>
            </a:r>
            <a:r>
              <a:rPr lang="en-US" i="1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Daphnia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1C6C9A3-6271-465E-AD49-35A797F09BF6}" type="slidenum">
              <a:rPr lang="en-US" sz="1200">
                <a:latin typeface="Times" pitchFamily="84" charset="0"/>
              </a:rPr>
              <a:pPr algn="r" eaLnBrk="0" hangingPunct="0"/>
              <a:t>8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40.2d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the scope of ecological research (part 4: community)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D2B7FAE-3FC2-473B-8615-2F064A13E04D}" type="slidenum">
              <a:rPr lang="en-US" sz="1200">
                <a:ea typeface="ヒラギノ角ゴ Pro W3" pitchFamily="84" charset="-128"/>
              </a:rPr>
              <a:pPr algn="r" eaLnBrk="0" hangingPunct="0"/>
              <a:t>98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F944AE3-702A-4E79-A072-F93A1225C4FD}" type="slidenum">
              <a:rPr lang="en-US" sz="1200">
                <a:ea typeface="ヒラギノ角ゴ Pro W3" pitchFamily="84" charset="-128"/>
              </a:rPr>
              <a:pPr algn="r" eaLnBrk="0" hangingPunct="0"/>
              <a:t>99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11F29C1-F4C5-4EBF-8C37-7C33309BCBCF}" type="slidenum">
              <a:rPr lang="en-US" sz="1200">
                <a:ea typeface="ヒラギノ角ゴ Pro W3" pitchFamily="84" charset="-128"/>
              </a:rPr>
              <a:pPr algn="r" eaLnBrk="0" hangingPunct="0"/>
              <a:t>100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B382821-04C1-46F4-85CD-CF9B879D460E}" type="slidenum">
              <a:rPr lang="en-US" sz="1200">
                <a:ea typeface="ヒラギノ角ゴ Pro W3" pitchFamily="84" charset="-128"/>
              </a:rPr>
              <a:pPr algn="r" eaLnBrk="0" hangingPunct="0"/>
              <a:t>101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3C23A85-70E6-4710-8027-14FD4784A1D1}" type="slidenum">
              <a:rPr lang="en-US" sz="1200">
                <a:latin typeface="Times" pitchFamily="84" charset="0"/>
              </a:rPr>
              <a:pPr algn="r" eaLnBrk="0" hangingPunct="0"/>
              <a:t>102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40.21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Variation in the size of seed crops in plants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625D5A7-C110-4D05-B5B6-E79DB3733EC5}" type="slidenum">
              <a:rPr lang="en-US" sz="1200">
                <a:latin typeface="Times" pitchFamily="84" charset="0"/>
              </a:rPr>
              <a:pPr algn="r" eaLnBrk="0" hangingPunct="0"/>
              <a:t>103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40.21a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Variation in the size of seed crops in plants (part 1: dandelion seeds)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3057EB4-5F4E-4AFB-8BE1-D67F42EF1057}" type="slidenum">
              <a:rPr lang="en-US" sz="1200">
                <a:latin typeface="Times" pitchFamily="84" charset="0"/>
              </a:rPr>
              <a:pPr algn="r" eaLnBrk="0" hangingPunct="0"/>
              <a:t>104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40.21ba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Variation in the size of seed crops in plants (part 2a: Brazil nuts)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773545E-601B-4F2F-9EB5-20E111BCBEE5}" type="slidenum">
              <a:rPr lang="en-US" sz="1200">
                <a:latin typeface="Times" pitchFamily="84" charset="0"/>
              </a:rPr>
              <a:pPr algn="r" eaLnBrk="0" hangingPunct="0"/>
              <a:t>105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70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40.21bb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Variation in the size of seed crops in plants (part 2b: Brazil nut tree)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BF9AB3B-75F8-4090-A5F0-0C2AE5568FF9}" type="slidenum">
              <a:rPr lang="en-US" sz="1200">
                <a:ea typeface="ヒラギノ角ゴ Pro W3" pitchFamily="84" charset="-128"/>
              </a:rPr>
              <a:pPr algn="r" eaLnBrk="0" hangingPunct="0"/>
              <a:t>106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B569915-BAEF-40FB-A620-B020DF243ACE}" type="slidenum">
              <a:rPr lang="en-US" sz="1200">
                <a:ea typeface="ヒラギノ角ゴ Pro W3" pitchFamily="84" charset="-128"/>
              </a:rPr>
              <a:pPr algn="r" eaLnBrk="0" hangingPunct="0"/>
              <a:t>107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9688148-8961-42A3-8946-8C11661A8FCD}" type="slidenum">
              <a:rPr lang="en-US" sz="1200">
                <a:ea typeface="ヒラギノ角ゴ Pro W3" pitchFamily="84" charset="-128"/>
              </a:rPr>
              <a:pPr algn="r" eaLnBrk="0" hangingPunct="0"/>
              <a:t>9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E301EBD-606C-4446-9D0F-18A9C30F9268}" type="slidenum">
              <a:rPr lang="en-US" sz="1200">
                <a:ea typeface="ヒラギノ角ゴ Pro W3" pitchFamily="84" charset="-128"/>
              </a:rPr>
              <a:pPr algn="r" eaLnBrk="0" hangingPunct="0"/>
              <a:t>108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10DFAC0-BEB8-4235-9C7D-25A1E38D16F1}" type="slidenum">
              <a:rPr lang="en-US" sz="1200">
                <a:latin typeface="Times" pitchFamily="84" charset="0"/>
              </a:rPr>
              <a:pPr algn="r" eaLnBrk="0" hangingPunct="0"/>
              <a:t>109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40.22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Determining equilibrium for population density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02721F6-F9F2-4FB9-88CA-05C9E2FC479B}" type="slidenum">
              <a:rPr lang="en-US" sz="1200">
                <a:ea typeface="ヒラギノ角ゴ Pro W3" pitchFamily="84" charset="-128"/>
              </a:rPr>
              <a:pPr algn="r" eaLnBrk="0" hangingPunct="0"/>
              <a:t>110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E7FBA93-E987-4445-B0C1-344447A57074}" type="slidenum">
              <a:rPr lang="en-US" sz="1200">
                <a:ea typeface="ヒラギノ角ゴ Pro W3" pitchFamily="84" charset="-128"/>
              </a:rPr>
              <a:pPr algn="r" eaLnBrk="0" hangingPunct="0"/>
              <a:t>111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00F8BFB-841E-4AE1-8476-CBC0CCD1A768}" type="slidenum">
              <a:rPr lang="en-US" sz="1200">
                <a:latin typeface="Times" pitchFamily="84" charset="0"/>
              </a:rPr>
              <a:pPr algn="r" eaLnBrk="0" hangingPunct="0"/>
              <a:t>112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40.23a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mechanisms of density-dependent regulation (part 1: competition for resources)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7942CC1-D5E2-4495-AFB7-7BC065619D6B}" type="slidenum">
              <a:rPr lang="en-US" sz="1200">
                <a:ea typeface="ヒラギノ角ゴ Pro W3" pitchFamily="84" charset="-128"/>
              </a:rPr>
              <a:pPr algn="r" eaLnBrk="0" hangingPunct="0"/>
              <a:t>113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97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97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E03E00F-10A8-4694-8BE8-755603509FA9}" type="slidenum">
              <a:rPr lang="en-US" sz="1200">
                <a:latin typeface="Times" pitchFamily="84" charset="0"/>
              </a:rPr>
              <a:pPr algn="r" eaLnBrk="0" hangingPunct="0"/>
              <a:t>114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40.23d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mechanisms of density-dependent regulation (part 4: toxic wastes)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2FB3F85-C766-4A7A-A294-BCB19AA243A1}" type="slidenum">
              <a:rPr lang="en-US" sz="1200">
                <a:ea typeface="ヒラギノ角ゴ Pro W3" pitchFamily="84" charset="-128"/>
              </a:rPr>
              <a:pPr algn="r" eaLnBrk="0" hangingPunct="0"/>
              <a:t>115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F8A21B7-4AE2-4412-940B-6F32571AAF23}" type="slidenum">
              <a:rPr lang="en-US" sz="1200">
                <a:latin typeface="Times" pitchFamily="84" charset="0"/>
              </a:rPr>
              <a:pPr algn="r" eaLnBrk="0" hangingPunct="0"/>
              <a:t>116</a:t>
            </a:fld>
            <a:endParaRPr lang="en-US" sz="1200">
              <a:latin typeface="Times" pitchFamily="84" charset="0"/>
            </a:endParaRPr>
          </a:p>
        </p:txBody>
      </p:sp>
      <p:sp>
        <p:nvSpPr>
          <p:cNvPr id="385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5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 New Roman" pitchFamily="84" charset="0"/>
                <a:ea typeface="ＭＳ Ｐゴシック" pitchFamily="84" charset="-128"/>
              </a:rPr>
              <a:t>Figure 40.23b </a:t>
            </a:r>
            <a:r>
              <a:rPr lang="en-US" smtClean="0">
                <a:solidFill>
                  <a:srgbClr val="000000"/>
                </a:solidFill>
                <a:latin typeface="Times New Roman" pitchFamily="84" charset="0"/>
                <a:ea typeface="ＭＳ Ｐゴシック" pitchFamily="84" charset="-128"/>
              </a:rPr>
              <a:t>Exploring mechanisms of density-dependent regulation (part 2: predation)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6D650A7-048B-46BE-AF4E-E00F787FF546}" type="slidenum">
              <a:rPr lang="en-US" sz="1200">
                <a:ea typeface="ヒラギノ角ゴ Pro W3" pitchFamily="84" charset="-128"/>
              </a:rPr>
              <a:pPr algn="r" eaLnBrk="0" hangingPunct="0"/>
              <a:t>117</a:t>
            </a:fld>
            <a:endParaRPr lang="en-US" sz="1200">
              <a:ea typeface="ヒラギノ角ゴ Pro W3" pitchFamily="84" charset="-128"/>
            </a:endParaRPr>
          </a:p>
        </p:txBody>
      </p:sp>
      <p:sp>
        <p:nvSpPr>
          <p:cNvPr id="40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01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84" charset="0"/>
              <a:ea typeface="ＭＳ Ｐゴシック" pitchFamily="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URRY3800_01"/>
          <p:cNvPicPr>
            <a:picLocks noChangeAspect="1" noChangeArrowheads="1"/>
          </p:cNvPicPr>
          <p:nvPr userDrawn="1"/>
        </p:nvPicPr>
        <p:blipFill>
          <a:blip r:embed="rId2"/>
          <a:srcRect t="25082" b="26897"/>
          <a:stretch>
            <a:fillRect/>
          </a:stretch>
        </p:blipFill>
        <p:spPr bwMode="auto">
          <a:xfrm>
            <a:off x="0" y="1025525"/>
            <a:ext cx="91440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7127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ct val="20000"/>
              </a:spcAft>
            </a:pPr>
            <a:r>
              <a:rPr lang="en-US" sz="3000" b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1">
                <a:solidFill>
                  <a:srgbClr val="F6C932"/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>
              <a:solidFill>
                <a:srgbClr val="F6C932"/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ct val="50000"/>
              </a:spcBef>
            </a:pPr>
            <a:r>
              <a:rPr lang="en-US" sz="900">
                <a:solidFill>
                  <a:schemeClr val="bg1"/>
                </a:solidFill>
              </a:rPr>
              <a:t>     © 2014 Pearson Education, Inc.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 userDrawn="1"/>
        </p:nvSpPr>
        <p:spPr bwMode="auto">
          <a:xfrm>
            <a:off x="0" y="614363"/>
            <a:ext cx="9144000" cy="4222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ct val="20000"/>
              </a:spcAft>
            </a:pPr>
            <a:r>
              <a:rPr lang="en-US" sz="180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  •  Cain  •  Wasserman  •  Minorsky  •  Jackson  •  Reece</a:t>
            </a:r>
            <a:endParaRPr lang="en-US" sz="2000">
              <a:solidFill>
                <a:srgbClr val="ABA49A"/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160338" y="5711825"/>
            <a:ext cx="441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400" b="1">
                <a:solidFill>
                  <a:schemeClr val="bg1"/>
                </a:solidFill>
              </a:rPr>
              <a:t>Lecture Presentations by 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Kathleen Fitzpatrick and Nicole Tunbridge</a:t>
            </a:r>
          </a:p>
        </p:txBody>
      </p:sp>
      <p:sp>
        <p:nvSpPr>
          <p:cNvPr id="508944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3400425" y="190500"/>
            <a:ext cx="5667375" cy="1096963"/>
          </a:xfrm>
        </p:spPr>
        <p:txBody>
          <a:bodyPr rIns="0" anchor="ctr"/>
          <a:lstStyle>
            <a:lvl1pPr>
              <a:buFont typeface="Wingdings" charset="2"/>
              <a:buNone/>
              <a:defRPr sz="5100">
                <a:solidFill>
                  <a:srgbClr val="0060AF"/>
                </a:solidFill>
                <a:latin typeface="Times New Roman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863" y="1279525"/>
            <a:ext cx="87757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182563" y="6626225"/>
            <a:ext cx="8775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ct val="50000"/>
              </a:spcBef>
            </a:pPr>
            <a:r>
              <a:rPr lang="en-US" sz="900"/>
              <a:t>© 2014 Pearson Education, Inc.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279400" indent="-279400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Font typeface="Wingdings" pitchFamily="84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23900" indent="-266700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Font typeface="Wingdings" pitchFamily="84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82700" indent="-279400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Font typeface="Wingdings" pitchFamily="84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2176463" indent="-347663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Font typeface="Wingdings" pitchFamily="84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859088" indent="-347663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Font typeface="Wingdings" pitchFamily="84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9" name="Text Box 8"/>
          <p:cNvSpPr txBox="1">
            <a:spLocks noChangeArrowheads="1"/>
          </p:cNvSpPr>
          <p:nvPr userDrawn="1"/>
        </p:nvSpPr>
        <p:spPr bwMode="auto">
          <a:xfrm>
            <a:off x="182563" y="6626225"/>
            <a:ext cx="8775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ct val="50000"/>
              </a:spcBef>
            </a:pPr>
            <a:r>
              <a:rPr lang="en-US" sz="900"/>
              <a:t>© 2014 Pearson Education, Inc.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JIuKjaY3r4" TargetMode="External"/><Relationship Id="rId2" Type="http://schemas.openxmlformats.org/officeDocument/2006/relationships/hyperlink" Target="https://www.ttuhsc.edu/som/physiology/faculty/altenberg/project2.asp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cSX4ytEfcE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PopulationEcology.mpg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3988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Overview: Discovering Ecology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686800" cy="47307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Ecology</a:t>
            </a:r>
            <a:r>
              <a:rPr lang="en-US" smtClean="0"/>
              <a:t> is the scientific study of the interactions between organisms and the environment</a:t>
            </a:r>
          </a:p>
          <a:p>
            <a:pPr marL="292100" indent="-292100" eaLnBrk="1" hangingPunct="1"/>
            <a:r>
              <a:rPr lang="en-US" smtClean="0"/>
              <a:t>These interactions determine the distribution of organisms and their abundance</a:t>
            </a:r>
          </a:p>
          <a:p>
            <a:pPr marL="292100" indent="-292100" eaLnBrk="1" hangingPunct="1"/>
            <a:r>
              <a:rPr lang="en-US" smtClean="0"/>
              <a:t>Modern ecology includes observation and experimentation</a:t>
            </a:r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8" descr="40_02eEcoRsrchPopulation-U"/>
          <p:cNvPicPr>
            <a:picLocks noChangeAspect="1" noChangeArrowheads="1"/>
          </p:cNvPicPr>
          <p:nvPr/>
        </p:nvPicPr>
        <p:blipFill>
          <a:blip r:embed="rId3"/>
          <a:srcRect b="4062"/>
          <a:stretch>
            <a:fillRect/>
          </a:stretch>
        </p:blipFill>
        <p:spPr bwMode="auto">
          <a:xfrm>
            <a:off x="2339975" y="1670050"/>
            <a:ext cx="44624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40.2e</a:t>
            </a:r>
          </a:p>
        </p:txBody>
      </p:sp>
      <p:sp>
        <p:nvSpPr>
          <p:cNvPr id="46084" name="Text Box 31"/>
          <p:cNvSpPr txBox="1">
            <a:spLocks noChangeArrowheads="1"/>
          </p:cNvSpPr>
          <p:nvPr/>
        </p:nvSpPr>
        <p:spPr bwMode="auto">
          <a:xfrm>
            <a:off x="2368550" y="4637088"/>
            <a:ext cx="2846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b="1"/>
              <a:t>Population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25425"/>
            <a:ext cx="8991600" cy="1244600"/>
          </a:xfrm>
        </p:spPr>
        <p:txBody>
          <a:bodyPr lIns="91440" tIns="45720" rIns="91440" bIns="45720" anchor="ctr"/>
          <a:lstStyle/>
          <a:p>
            <a:pPr marL="0" indent="0" eaLnBrk="1" hangingPunct="1"/>
            <a:r>
              <a:rPr lang="en-US" smtClean="0"/>
              <a:t>Concept 40.6: Population dynamics are influenced strongly by life history traits and population density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771650"/>
            <a:ext cx="8712200" cy="46799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An organism’s</a:t>
            </a:r>
            <a:r>
              <a:rPr lang="en-US" altLang="ja-JP" smtClean="0">
                <a:ea typeface="ＭＳ Ｐゴシック" pitchFamily="84" charset="-128"/>
              </a:rPr>
              <a:t> </a:t>
            </a:r>
            <a:r>
              <a:rPr lang="en-US" altLang="ja-JP" b="1" smtClean="0">
                <a:ea typeface="ＭＳ Ｐゴシック" pitchFamily="84" charset="-128"/>
              </a:rPr>
              <a:t>life history </a:t>
            </a:r>
            <a:r>
              <a:rPr lang="en-US" altLang="ja-JP" smtClean="0">
                <a:ea typeface="ＭＳ Ｐゴシック" pitchFamily="84" charset="-128"/>
              </a:rPr>
              <a:t>comprises the traits that affect its schedule of reproduction and survival</a:t>
            </a:r>
          </a:p>
          <a:p>
            <a:pPr marL="736600" lvl="1" eaLnBrk="1" hangingPunct="1"/>
            <a:r>
              <a:rPr lang="en-US" smtClean="0"/>
              <a:t>The age at which reproduction begins</a:t>
            </a:r>
          </a:p>
          <a:p>
            <a:pPr marL="736600" lvl="1" eaLnBrk="1" hangingPunct="1"/>
            <a:r>
              <a:rPr lang="en-US" smtClean="0"/>
              <a:t>How often the organism reproduces</a:t>
            </a:r>
          </a:p>
          <a:p>
            <a:pPr marL="736600" lvl="1" eaLnBrk="1" hangingPunct="1"/>
            <a:r>
              <a:rPr lang="en-US" smtClean="0"/>
              <a:t>How many offspring are produced during each reproductive cycle</a:t>
            </a:r>
          </a:p>
        </p:txBody>
      </p:sp>
      <p:sp>
        <p:nvSpPr>
          <p:cNvPr id="359428" name="Line 6"/>
          <p:cNvSpPr>
            <a:spLocks noChangeShapeType="1"/>
          </p:cNvSpPr>
          <p:nvPr/>
        </p:nvSpPr>
        <p:spPr bwMode="auto">
          <a:xfrm>
            <a:off x="182563" y="1603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9429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ja-JP" altLang="en-US" smtClean="0">
                <a:ea typeface="ＭＳ Ｐゴシック" pitchFamily="84" charset="-128"/>
              </a:rPr>
              <a:t>“</a:t>
            </a:r>
            <a:r>
              <a:rPr lang="en-US" altLang="ja-JP" smtClean="0">
                <a:ea typeface="ＭＳ Ｐゴシック" pitchFamily="84" charset="-128"/>
              </a:rPr>
              <a:t>Trade-offs</a:t>
            </a:r>
            <a:r>
              <a:rPr lang="ja-JP" altLang="en-US" smtClean="0">
                <a:ea typeface="ＭＳ Ｐゴシック" pitchFamily="84" charset="-128"/>
              </a:rPr>
              <a:t>”</a:t>
            </a:r>
            <a:r>
              <a:rPr lang="en-US" altLang="ja-JP" smtClean="0">
                <a:ea typeface="ＭＳ Ｐゴシック" pitchFamily="84" charset="-128"/>
              </a:rPr>
              <a:t> and Life Histories</a:t>
            </a:r>
            <a:endParaRPr lang="en-US" smtClean="0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0950"/>
            <a:ext cx="8775700" cy="51879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Organisms have finite resources, which may lead to trade-offs between survival and reproduction</a:t>
            </a:r>
          </a:p>
          <a:p>
            <a:pPr marL="292100" indent="-292100" eaLnBrk="1" hangingPunct="1"/>
            <a:r>
              <a:rPr lang="en-US" smtClean="0"/>
              <a:t>Selective pressures influence the trade-off between the number and size of offspring</a:t>
            </a:r>
          </a:p>
          <a:p>
            <a:pPr marL="292100" indent="-292100" eaLnBrk="1" hangingPunct="1"/>
            <a:r>
              <a:rPr lang="en-US" smtClean="0"/>
              <a:t>Some plants produce a large number of small seeds, ensuring that at least some of them will grow and eventually reproduce</a:t>
            </a:r>
          </a:p>
        </p:txBody>
      </p:sp>
      <p:sp>
        <p:nvSpPr>
          <p:cNvPr id="361476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1477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43" descr="40_21_SeedCropSize-U"/>
          <p:cNvPicPr>
            <a:picLocks noChangeAspect="1" noChangeArrowheads="1"/>
          </p:cNvPicPr>
          <p:nvPr/>
        </p:nvPicPr>
        <p:blipFill>
          <a:blip r:embed="rId3"/>
          <a:srcRect b="2748"/>
          <a:stretch>
            <a:fillRect/>
          </a:stretch>
        </p:blipFill>
        <p:spPr bwMode="auto">
          <a:xfrm>
            <a:off x="296863" y="684213"/>
            <a:ext cx="8548687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2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40.21</a:t>
            </a:r>
          </a:p>
        </p:txBody>
      </p:sp>
      <p:sp>
        <p:nvSpPr>
          <p:cNvPr id="363524" name="Text Box 31"/>
          <p:cNvSpPr txBox="1">
            <a:spLocks noChangeArrowheads="1"/>
          </p:cNvSpPr>
          <p:nvPr/>
        </p:nvSpPr>
        <p:spPr bwMode="auto">
          <a:xfrm>
            <a:off x="336550" y="3613150"/>
            <a:ext cx="21097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Dandelions grow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quickly and release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a large number of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tiny fruits.</a:t>
            </a:r>
          </a:p>
        </p:txBody>
      </p:sp>
      <p:sp>
        <p:nvSpPr>
          <p:cNvPr id="363525" name="Text Box 31"/>
          <p:cNvSpPr txBox="1">
            <a:spLocks noChangeArrowheads="1"/>
          </p:cNvSpPr>
          <p:nvPr/>
        </p:nvSpPr>
        <p:spPr bwMode="auto">
          <a:xfrm>
            <a:off x="6124575" y="4786313"/>
            <a:ext cx="28162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The Brazil nut tree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(above), produces a 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moderate number of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large seeds in pods (left).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41" descr="40_21aDandelionSeeds-U"/>
          <p:cNvPicPr>
            <a:picLocks noChangeAspect="1" noChangeArrowheads="1"/>
          </p:cNvPicPr>
          <p:nvPr/>
        </p:nvPicPr>
        <p:blipFill>
          <a:blip r:embed="rId3"/>
          <a:srcRect b="3610"/>
          <a:stretch>
            <a:fillRect/>
          </a:stretch>
        </p:blipFill>
        <p:spPr bwMode="auto">
          <a:xfrm>
            <a:off x="1257300" y="1339850"/>
            <a:ext cx="6627813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1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40.21a</a:t>
            </a:r>
          </a:p>
        </p:txBody>
      </p:sp>
      <p:sp>
        <p:nvSpPr>
          <p:cNvPr id="365572" name="Text Box 31"/>
          <p:cNvSpPr txBox="1">
            <a:spLocks noChangeArrowheads="1"/>
          </p:cNvSpPr>
          <p:nvPr/>
        </p:nvSpPr>
        <p:spPr bwMode="auto">
          <a:xfrm>
            <a:off x="1303338" y="4737100"/>
            <a:ext cx="6635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Dandelions grow quickly and release a large number </a:t>
            </a:r>
            <a:br>
              <a:rPr lang="en-US" sz="2100" b="1"/>
            </a:br>
            <a:r>
              <a:rPr lang="en-US" sz="2100" b="1"/>
              <a:t>of tiny fruits.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54" descr="40_21baBrazilNuts-U"/>
          <p:cNvPicPr>
            <a:picLocks noChangeAspect="1" noChangeArrowheads="1"/>
          </p:cNvPicPr>
          <p:nvPr/>
        </p:nvPicPr>
        <p:blipFill>
          <a:blip r:embed="rId3"/>
          <a:srcRect b="4250"/>
          <a:stretch>
            <a:fillRect/>
          </a:stretch>
        </p:blipFill>
        <p:spPr bwMode="auto">
          <a:xfrm>
            <a:off x="2800350" y="1541463"/>
            <a:ext cx="35417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761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40.21ba</a:t>
            </a:r>
          </a:p>
        </p:txBody>
      </p:sp>
      <p:sp>
        <p:nvSpPr>
          <p:cNvPr id="367620" name="Text Box 31"/>
          <p:cNvSpPr txBox="1">
            <a:spLocks noChangeArrowheads="1"/>
          </p:cNvSpPr>
          <p:nvPr/>
        </p:nvSpPr>
        <p:spPr bwMode="auto">
          <a:xfrm>
            <a:off x="2849563" y="4233863"/>
            <a:ext cx="346868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The Brazil nut tree produces 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a moderate number of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large seeds in pods.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11" descr="40_21bbBrazilNutTree-U"/>
          <p:cNvPicPr>
            <a:picLocks noChangeAspect="1" noChangeArrowheads="1"/>
          </p:cNvPicPr>
          <p:nvPr/>
        </p:nvPicPr>
        <p:blipFill>
          <a:blip r:embed="rId3"/>
          <a:srcRect b="2762"/>
          <a:stretch>
            <a:fillRect/>
          </a:stretch>
        </p:blipFill>
        <p:spPr bwMode="auto">
          <a:xfrm>
            <a:off x="2982913" y="352425"/>
            <a:ext cx="3176587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66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40.21bb</a:t>
            </a:r>
          </a:p>
        </p:txBody>
      </p:sp>
      <p:sp>
        <p:nvSpPr>
          <p:cNvPr id="369668" name="Text Box 31"/>
          <p:cNvSpPr txBox="1">
            <a:spLocks noChangeArrowheads="1"/>
          </p:cNvSpPr>
          <p:nvPr/>
        </p:nvSpPr>
        <p:spPr bwMode="auto">
          <a:xfrm>
            <a:off x="3038475" y="5116513"/>
            <a:ext cx="27082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The Brazil nut tree 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produces a moderate 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number of large seeds 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in pods.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0950"/>
            <a:ext cx="8813800" cy="4552950"/>
          </a:xfrm>
        </p:spPr>
        <p:txBody>
          <a:bodyPr lIns="91440" tIns="45720" rIns="91440" bIns="45720"/>
          <a:lstStyle/>
          <a:p>
            <a:pPr marL="292100" indent="-292100" eaLnBrk="1" hangingPunct="1">
              <a:spcBef>
                <a:spcPct val="30000"/>
              </a:spcBef>
            </a:pPr>
            <a:r>
              <a:rPr lang="en-US" smtClean="0"/>
              <a:t>Other types of plants produce a moderate number of large seeds that provide a large store of energy that will help seedlings become established</a:t>
            </a:r>
          </a:p>
        </p:txBody>
      </p:sp>
      <p:sp>
        <p:nvSpPr>
          <p:cNvPr id="37171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171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50300" cy="51117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i="1" smtClean="0"/>
              <a:t>K</a:t>
            </a:r>
            <a:r>
              <a:rPr lang="en-US" b="1" smtClean="0"/>
              <a:t>-selection</a:t>
            </a:r>
            <a:r>
              <a:rPr lang="en-US" smtClean="0"/>
              <a:t>, or density-dependent selection, selects for life history traits that are sensitive to population density</a:t>
            </a:r>
          </a:p>
          <a:p>
            <a:pPr marL="292100" indent="-292100" eaLnBrk="1" hangingPunct="1"/>
            <a:r>
              <a:rPr lang="en-US" b="1" i="1" smtClean="0"/>
              <a:t>r</a:t>
            </a:r>
            <a:r>
              <a:rPr lang="en-US" b="1" smtClean="0"/>
              <a:t>-selection</a:t>
            </a:r>
            <a:r>
              <a:rPr lang="en-US" smtClean="0"/>
              <a:t>, or density-independent selection, selects for life history traits that maximize reproduction</a:t>
            </a:r>
          </a:p>
        </p:txBody>
      </p:sp>
      <p:sp>
        <p:nvSpPr>
          <p:cNvPr id="373763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3764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9916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Population Change and Population Density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750300" cy="48387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In </a:t>
            </a:r>
            <a:r>
              <a:rPr lang="en-US" b="1" smtClean="0"/>
              <a:t>density-independent </a:t>
            </a:r>
            <a:r>
              <a:rPr lang="en-US" smtClean="0"/>
              <a:t>populations, birth rate and death rate do not change with population density</a:t>
            </a:r>
          </a:p>
          <a:p>
            <a:pPr marL="292100" indent="-292100" eaLnBrk="1" hangingPunct="1"/>
            <a:r>
              <a:rPr lang="en-US" smtClean="0"/>
              <a:t>In </a:t>
            </a:r>
            <a:r>
              <a:rPr lang="en-US" b="1" smtClean="0"/>
              <a:t>density-dependent </a:t>
            </a:r>
            <a:r>
              <a:rPr lang="en-US" smtClean="0"/>
              <a:t>populations, birth rates fall and death rates rise with population density</a:t>
            </a:r>
          </a:p>
        </p:txBody>
      </p:sp>
      <p:sp>
        <p:nvSpPr>
          <p:cNvPr id="37581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581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68" descr="40_22PopDensityEquilib-U"/>
          <p:cNvPicPr>
            <a:picLocks noChangeAspect="1" noChangeArrowheads="1"/>
          </p:cNvPicPr>
          <p:nvPr/>
        </p:nvPicPr>
        <p:blipFill>
          <a:blip r:embed="rId3"/>
          <a:srcRect b="3641"/>
          <a:stretch>
            <a:fillRect/>
          </a:stretch>
        </p:blipFill>
        <p:spPr bwMode="auto">
          <a:xfrm>
            <a:off x="382588" y="203200"/>
            <a:ext cx="8377237" cy="63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785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40.22</a:t>
            </a:r>
          </a:p>
        </p:txBody>
      </p:sp>
      <p:sp>
        <p:nvSpPr>
          <p:cNvPr id="377860" name="Text Box 31"/>
          <p:cNvSpPr txBox="1">
            <a:spLocks noChangeArrowheads="1"/>
          </p:cNvSpPr>
          <p:nvPr/>
        </p:nvSpPr>
        <p:spPr bwMode="auto">
          <a:xfrm>
            <a:off x="1806575" y="401638"/>
            <a:ext cx="3138488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When population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density is low, </a:t>
            </a:r>
            <a:r>
              <a:rPr lang="en-US" sz="2100" b="1" i="1"/>
              <a:t>b</a:t>
            </a:r>
            <a:r>
              <a:rPr lang="en-US" sz="2100" b="1"/>
              <a:t> </a:t>
            </a:r>
            <a:r>
              <a:rPr lang="en-US" sz="2100" b="1">
                <a:sym typeface="Symbol" pitchFamily="84" charset="2"/>
              </a:rPr>
              <a:t></a:t>
            </a:r>
            <a:r>
              <a:rPr lang="en-US" sz="2100" b="1"/>
              <a:t> </a:t>
            </a:r>
            <a:r>
              <a:rPr lang="en-US" sz="2100" b="1" i="1"/>
              <a:t>m</a:t>
            </a:r>
            <a:r>
              <a:rPr lang="en-US" sz="2100" b="1"/>
              <a:t>. As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a result, the population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grows until the density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reaches </a:t>
            </a:r>
            <a:r>
              <a:rPr lang="en-US" sz="2100" b="1" i="1"/>
              <a:t>Q</a:t>
            </a:r>
            <a:r>
              <a:rPr lang="en-US" sz="2100" b="1"/>
              <a:t>.</a:t>
            </a:r>
          </a:p>
        </p:txBody>
      </p:sp>
      <p:sp>
        <p:nvSpPr>
          <p:cNvPr id="377861" name="Text Box 31"/>
          <p:cNvSpPr txBox="1">
            <a:spLocks noChangeArrowheads="1"/>
          </p:cNvSpPr>
          <p:nvPr/>
        </p:nvSpPr>
        <p:spPr bwMode="auto">
          <a:xfrm>
            <a:off x="5467350" y="401638"/>
            <a:ext cx="28702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When population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density is high, </a:t>
            </a:r>
            <a:r>
              <a:rPr lang="en-US" sz="2100" b="1" i="1"/>
              <a:t>m</a:t>
            </a:r>
            <a:r>
              <a:rPr lang="en-US" sz="2100" b="1"/>
              <a:t> </a:t>
            </a:r>
            <a:r>
              <a:rPr lang="en-US" sz="2100" b="1">
                <a:sym typeface="Symbol" pitchFamily="84" charset="2"/>
              </a:rPr>
              <a:t></a:t>
            </a:r>
            <a:r>
              <a:rPr lang="en-US" sz="2100" b="1"/>
              <a:t> </a:t>
            </a:r>
            <a:r>
              <a:rPr lang="en-US" sz="2100" b="1" i="1"/>
              <a:t>b</a:t>
            </a:r>
            <a:r>
              <a:rPr lang="en-US" sz="2100" b="1"/>
              <a:t>, 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and the population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shrinks until the 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density reaches </a:t>
            </a:r>
            <a:r>
              <a:rPr lang="en-US" sz="2100" b="1" i="1"/>
              <a:t>Q</a:t>
            </a:r>
            <a:r>
              <a:rPr lang="en-US" sz="2100" b="1"/>
              <a:t>.</a:t>
            </a:r>
          </a:p>
        </p:txBody>
      </p:sp>
      <p:sp>
        <p:nvSpPr>
          <p:cNvPr id="377862" name="Text Box 31"/>
          <p:cNvSpPr txBox="1">
            <a:spLocks noChangeArrowheads="1"/>
          </p:cNvSpPr>
          <p:nvPr/>
        </p:nvSpPr>
        <p:spPr bwMode="auto">
          <a:xfrm>
            <a:off x="5503863" y="2755900"/>
            <a:ext cx="31115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Equilibrium density (</a:t>
            </a:r>
            <a:r>
              <a:rPr lang="en-US" sz="2100" b="1" i="1"/>
              <a:t>Q</a:t>
            </a:r>
            <a:r>
              <a:rPr lang="en-US" sz="2100" b="1"/>
              <a:t>)</a:t>
            </a:r>
          </a:p>
        </p:txBody>
      </p:sp>
      <p:sp>
        <p:nvSpPr>
          <p:cNvPr id="377863" name="Text Box 31"/>
          <p:cNvSpPr txBox="1">
            <a:spLocks noChangeArrowheads="1"/>
          </p:cNvSpPr>
          <p:nvPr/>
        </p:nvSpPr>
        <p:spPr bwMode="auto">
          <a:xfrm>
            <a:off x="5399088" y="4851400"/>
            <a:ext cx="24495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Density-dependent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birth rate (</a:t>
            </a:r>
            <a:r>
              <a:rPr lang="en-US" sz="2100" b="1" i="1"/>
              <a:t>b</a:t>
            </a:r>
            <a:r>
              <a:rPr lang="en-US" sz="2100" b="1"/>
              <a:t>)</a:t>
            </a:r>
          </a:p>
        </p:txBody>
      </p:sp>
      <p:sp>
        <p:nvSpPr>
          <p:cNvPr id="377864" name="Text Box 31"/>
          <p:cNvSpPr txBox="1">
            <a:spLocks noChangeArrowheads="1"/>
          </p:cNvSpPr>
          <p:nvPr/>
        </p:nvSpPr>
        <p:spPr bwMode="auto">
          <a:xfrm>
            <a:off x="1885950" y="3949700"/>
            <a:ext cx="2700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Density-independent</a:t>
            </a:r>
          </a:p>
          <a:p>
            <a:pPr eaLnBrk="0" hangingPunct="0">
              <a:lnSpc>
                <a:spcPct val="90000"/>
              </a:lnSpc>
            </a:pPr>
            <a:r>
              <a:rPr lang="en-US" sz="2100" b="1"/>
              <a:t>death rate (</a:t>
            </a:r>
            <a:r>
              <a:rPr lang="en-US" sz="2100" b="1" i="1"/>
              <a:t>m</a:t>
            </a:r>
            <a:r>
              <a:rPr lang="en-US" sz="2100" b="1"/>
              <a:t>)</a:t>
            </a:r>
          </a:p>
        </p:txBody>
      </p:sp>
      <p:sp>
        <p:nvSpPr>
          <p:cNvPr id="377865" name="Text Box 31"/>
          <p:cNvSpPr txBox="1">
            <a:spLocks noChangeArrowheads="1"/>
          </p:cNvSpPr>
          <p:nvPr/>
        </p:nvSpPr>
        <p:spPr bwMode="auto">
          <a:xfrm rot="-5400000">
            <a:off x="-164306" y="3261519"/>
            <a:ext cx="2378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0000"/>
              </a:lnSpc>
            </a:pPr>
            <a:r>
              <a:rPr lang="en-US" sz="2100" b="1"/>
              <a:t>Birth or death rate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100" b="1"/>
              <a:t>per capita</a:t>
            </a:r>
          </a:p>
        </p:txBody>
      </p:sp>
      <p:sp>
        <p:nvSpPr>
          <p:cNvPr id="377866" name="Text Box 31"/>
          <p:cNvSpPr txBox="1">
            <a:spLocks noChangeArrowheads="1"/>
          </p:cNvSpPr>
          <p:nvPr/>
        </p:nvSpPr>
        <p:spPr bwMode="auto">
          <a:xfrm>
            <a:off x="3711575" y="6132513"/>
            <a:ext cx="24590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Population density</a:t>
            </a:r>
          </a:p>
        </p:txBody>
      </p:sp>
      <p:sp>
        <p:nvSpPr>
          <p:cNvPr id="377867" name="Line 63"/>
          <p:cNvSpPr>
            <a:spLocks noChangeShapeType="1"/>
          </p:cNvSpPr>
          <p:nvPr/>
        </p:nvSpPr>
        <p:spPr bwMode="auto">
          <a:xfrm flipV="1">
            <a:off x="1196975" y="1952625"/>
            <a:ext cx="0" cy="868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7868" name="Line 64"/>
          <p:cNvSpPr>
            <a:spLocks noChangeShapeType="1"/>
          </p:cNvSpPr>
          <p:nvPr/>
        </p:nvSpPr>
        <p:spPr bwMode="auto">
          <a:xfrm rot="5400000" flipV="1">
            <a:off x="6657182" y="5849143"/>
            <a:ext cx="0" cy="868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7869" name="Line 65"/>
          <p:cNvSpPr>
            <a:spLocks noChangeShapeType="1"/>
          </p:cNvSpPr>
          <p:nvPr/>
        </p:nvSpPr>
        <p:spPr bwMode="auto">
          <a:xfrm>
            <a:off x="2344738" y="3478213"/>
            <a:ext cx="0" cy="48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7870" name="Line 66"/>
          <p:cNvSpPr>
            <a:spLocks noChangeShapeType="1"/>
          </p:cNvSpPr>
          <p:nvPr/>
        </p:nvSpPr>
        <p:spPr bwMode="auto">
          <a:xfrm flipH="1">
            <a:off x="5135563" y="2987675"/>
            <a:ext cx="333375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7871" name="Line 67"/>
          <p:cNvSpPr>
            <a:spLocks noChangeShapeType="1"/>
          </p:cNvSpPr>
          <p:nvPr/>
        </p:nvSpPr>
        <p:spPr bwMode="auto">
          <a:xfrm flipH="1">
            <a:off x="6430963" y="4267200"/>
            <a:ext cx="392112" cy="549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8763000" cy="1071562"/>
          </a:xfrm>
        </p:spPr>
        <p:txBody>
          <a:bodyPr lIns="91440" tIns="45720" rIns="91440" bIns="45720" anchor="ctr"/>
          <a:lstStyle/>
          <a:p>
            <a:pPr marL="0" indent="0" eaLnBrk="1" hangingPunct="1"/>
            <a:r>
              <a:rPr lang="en-US" smtClean="0"/>
              <a:t>Concept 40.1: Earth</a:t>
            </a:r>
            <a:r>
              <a:rPr lang="en-US" altLang="ja-JP" smtClean="0">
                <a:ea typeface="ＭＳ Ｐゴシック" pitchFamily="84" charset="-128"/>
              </a:rPr>
              <a:t>’s climate influences the structure and distribution of terrestrial biomes</a:t>
            </a:r>
            <a:endParaRPr lang="en-US" smtClean="0"/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343025"/>
            <a:ext cx="8737600" cy="4545013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long-term prevailing weather conditions in an area constitute its </a:t>
            </a:r>
            <a:r>
              <a:rPr lang="en-US" b="1" smtClean="0"/>
              <a:t>climate</a:t>
            </a:r>
            <a:endParaRPr lang="en-US" smtClean="0"/>
          </a:p>
          <a:p>
            <a:pPr marL="292100" indent="-292100" eaLnBrk="1" hangingPunct="1"/>
            <a:r>
              <a:rPr lang="en-US" smtClean="0"/>
              <a:t>Four major abiotic components of climate are temperature, precipitation, sunlight, and wind</a:t>
            </a:r>
          </a:p>
        </p:txBody>
      </p:sp>
      <p:sp>
        <p:nvSpPr>
          <p:cNvPr id="62468" name="Line 6"/>
          <p:cNvSpPr>
            <a:spLocks noChangeShapeType="1"/>
          </p:cNvSpPr>
          <p:nvPr/>
        </p:nvSpPr>
        <p:spPr bwMode="auto">
          <a:xfrm>
            <a:off x="182563" y="11842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07963"/>
            <a:ext cx="8534400" cy="855662"/>
          </a:xfrm>
        </p:spPr>
        <p:txBody>
          <a:bodyPr lIns="91440" tIns="45720" rIns="91440" bIns="45720" anchor="ctr"/>
          <a:lstStyle/>
          <a:p>
            <a:pPr marL="0" indent="0" eaLnBrk="1" hangingPunct="1"/>
            <a:r>
              <a:rPr lang="en-US" smtClean="0"/>
              <a:t>Mechanisms of Density-Dependent Population Regulation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339850"/>
            <a:ext cx="8712200" cy="5010150"/>
          </a:xfrm>
        </p:spPr>
        <p:txBody>
          <a:bodyPr lIns="91440" tIns="45720" rIns="91440" bIns="45720"/>
          <a:lstStyle/>
          <a:p>
            <a:pPr eaLnBrk="1" hangingPunct="1"/>
            <a:r>
              <a:rPr lang="en-US" smtClean="0"/>
              <a:t>Density-dependent birth and death rates are an example of negative feedback that regulates population growth</a:t>
            </a:r>
          </a:p>
          <a:p>
            <a:pPr eaLnBrk="1" hangingPunct="1"/>
            <a:r>
              <a:rPr lang="en-US" smtClean="0"/>
              <a:t>Density-dependent birth and death rates are affected by many factors, such as competition for resources, territoriality, disease, predation, toxic wastes, and intrinsic factors</a:t>
            </a:r>
          </a:p>
        </p:txBody>
      </p:sp>
      <p:sp>
        <p:nvSpPr>
          <p:cNvPr id="379908" name="Line 6"/>
          <p:cNvSpPr>
            <a:spLocks noChangeShapeType="1"/>
          </p:cNvSpPr>
          <p:nvPr/>
        </p:nvSpPr>
        <p:spPr bwMode="auto">
          <a:xfrm>
            <a:off x="182563" y="11842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909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826500" cy="45910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Competition for resources </a:t>
            </a:r>
            <a:r>
              <a:rPr lang="en-US" smtClean="0"/>
              <a:t>occurs in crowded populations; increasing population density intensifies competition for resources and results in a lower </a:t>
            </a:r>
            <a:br>
              <a:rPr lang="en-US" smtClean="0"/>
            </a:br>
            <a:r>
              <a:rPr lang="en-US" smtClean="0"/>
              <a:t>birth rate</a:t>
            </a:r>
          </a:p>
        </p:txBody>
      </p:sp>
      <p:sp>
        <p:nvSpPr>
          <p:cNvPr id="394243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4244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0" descr="40_23aResourceComp-U"/>
          <p:cNvPicPr>
            <a:picLocks noChangeAspect="1" noChangeArrowheads="1"/>
          </p:cNvPicPr>
          <p:nvPr/>
        </p:nvPicPr>
        <p:blipFill>
          <a:blip r:embed="rId3"/>
          <a:srcRect b="3484"/>
          <a:stretch>
            <a:fillRect/>
          </a:stretch>
        </p:blipFill>
        <p:spPr bwMode="auto">
          <a:xfrm>
            <a:off x="674688" y="1263650"/>
            <a:ext cx="7793037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195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40.23a</a:t>
            </a:r>
          </a:p>
        </p:txBody>
      </p:sp>
      <p:sp>
        <p:nvSpPr>
          <p:cNvPr id="381956" name="Text Box 31"/>
          <p:cNvSpPr txBox="1">
            <a:spLocks noChangeArrowheads="1"/>
          </p:cNvSpPr>
          <p:nvPr/>
        </p:nvSpPr>
        <p:spPr bwMode="auto">
          <a:xfrm>
            <a:off x="727075" y="5084763"/>
            <a:ext cx="3862388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b="1"/>
              <a:t>Competition for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686800" cy="39687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Toxic wastes </a:t>
            </a:r>
            <a:r>
              <a:rPr lang="en-US" smtClean="0"/>
              <a:t>produced by a population can accumulate in the environment, contributing to density-dependent regulation of population size</a:t>
            </a:r>
          </a:p>
        </p:txBody>
      </p:sp>
      <p:sp>
        <p:nvSpPr>
          <p:cNvPr id="39629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629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9" descr="40_23dToxicWastes-U"/>
          <p:cNvPicPr>
            <a:picLocks noChangeAspect="1" noChangeArrowheads="1"/>
          </p:cNvPicPr>
          <p:nvPr/>
        </p:nvPicPr>
        <p:blipFill>
          <a:blip r:embed="rId3"/>
          <a:srcRect b="2640"/>
          <a:stretch>
            <a:fillRect/>
          </a:stretch>
        </p:blipFill>
        <p:spPr bwMode="auto">
          <a:xfrm>
            <a:off x="1793875" y="541338"/>
            <a:ext cx="5554663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809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40.23d</a:t>
            </a:r>
          </a:p>
        </p:txBody>
      </p:sp>
      <p:sp>
        <p:nvSpPr>
          <p:cNvPr id="388100" name="Text Box 31"/>
          <p:cNvSpPr txBox="1">
            <a:spLocks noChangeArrowheads="1"/>
          </p:cNvSpPr>
          <p:nvPr/>
        </p:nvSpPr>
        <p:spPr bwMode="auto">
          <a:xfrm>
            <a:off x="1835150" y="5692775"/>
            <a:ext cx="19653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b="1"/>
              <a:t>Toxic wastes</a:t>
            </a:r>
          </a:p>
        </p:txBody>
      </p:sp>
      <p:sp>
        <p:nvSpPr>
          <p:cNvPr id="388101" name="Text Box 31"/>
          <p:cNvSpPr txBox="1">
            <a:spLocks noChangeArrowheads="1"/>
          </p:cNvSpPr>
          <p:nvPr/>
        </p:nvSpPr>
        <p:spPr bwMode="auto">
          <a:xfrm>
            <a:off x="6219825" y="5843588"/>
            <a:ext cx="78422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200" b="1"/>
              <a:t>5 </a:t>
            </a:r>
            <a:r>
              <a:rPr lang="en-US" sz="2200" b="1">
                <a:sym typeface="Symbol" pitchFamily="84" charset="2"/>
              </a:rPr>
              <a:t></a:t>
            </a:r>
            <a:r>
              <a:rPr lang="en-US" sz="2200" b="1"/>
              <a:t>m</a:t>
            </a:r>
          </a:p>
        </p:txBody>
      </p:sp>
      <p:sp>
        <p:nvSpPr>
          <p:cNvPr id="388102" name="Line 6"/>
          <p:cNvSpPr>
            <a:spLocks noChangeShapeType="1"/>
          </p:cNvSpPr>
          <p:nvPr/>
        </p:nvSpPr>
        <p:spPr bwMode="auto">
          <a:xfrm>
            <a:off x="5892800" y="5702300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8103" name="Line 7"/>
          <p:cNvSpPr>
            <a:spLocks noChangeShapeType="1"/>
          </p:cNvSpPr>
          <p:nvPr/>
        </p:nvSpPr>
        <p:spPr bwMode="auto">
          <a:xfrm>
            <a:off x="7219950" y="5702300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8104" name="Line 8"/>
          <p:cNvSpPr>
            <a:spLocks noChangeShapeType="1"/>
          </p:cNvSpPr>
          <p:nvPr/>
        </p:nvSpPr>
        <p:spPr bwMode="auto">
          <a:xfrm flipV="1">
            <a:off x="5892800" y="5786438"/>
            <a:ext cx="13287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75700" cy="38417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Predation</a:t>
            </a:r>
            <a:r>
              <a:rPr lang="en-US" smtClean="0"/>
              <a:t> may increase with increasing population size due to predator preference for abundant prey species</a:t>
            </a:r>
          </a:p>
        </p:txBody>
      </p:sp>
      <p:sp>
        <p:nvSpPr>
          <p:cNvPr id="398339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8340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5" descr="40_23bPredation-U"/>
          <p:cNvPicPr>
            <a:picLocks noChangeAspect="1" noChangeArrowheads="1"/>
          </p:cNvPicPr>
          <p:nvPr/>
        </p:nvPicPr>
        <p:blipFill>
          <a:blip r:embed="rId3"/>
          <a:srcRect b="2460"/>
          <a:stretch>
            <a:fillRect/>
          </a:stretch>
        </p:blipFill>
        <p:spPr bwMode="auto">
          <a:xfrm>
            <a:off x="1550988" y="136525"/>
            <a:ext cx="604202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40.23b</a:t>
            </a:r>
          </a:p>
        </p:txBody>
      </p:sp>
      <p:sp>
        <p:nvSpPr>
          <p:cNvPr id="384004" name="Text Box 31"/>
          <p:cNvSpPr txBox="1">
            <a:spLocks noChangeArrowheads="1"/>
          </p:cNvSpPr>
          <p:nvPr/>
        </p:nvSpPr>
        <p:spPr bwMode="auto">
          <a:xfrm>
            <a:off x="1587500" y="6251575"/>
            <a:ext cx="151923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b="1"/>
              <a:t>Predation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839200" cy="36957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Territoriality</a:t>
            </a:r>
            <a:r>
              <a:rPr lang="en-US" smtClean="0"/>
              <a:t> can limit population density </a:t>
            </a:r>
            <a:br>
              <a:rPr lang="en-US" smtClean="0"/>
            </a:br>
            <a:r>
              <a:rPr lang="en-US" smtClean="0"/>
              <a:t>when space becomes a limited resource</a:t>
            </a:r>
          </a:p>
        </p:txBody>
      </p:sp>
      <p:sp>
        <p:nvSpPr>
          <p:cNvPr id="40038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38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6" descr="40_23eTerritoriality-U"/>
          <p:cNvPicPr>
            <a:picLocks noChangeAspect="1" noChangeArrowheads="1"/>
          </p:cNvPicPr>
          <p:nvPr/>
        </p:nvPicPr>
        <p:blipFill>
          <a:blip r:embed="rId3"/>
          <a:srcRect b="2536"/>
          <a:stretch>
            <a:fillRect/>
          </a:stretch>
        </p:blipFill>
        <p:spPr bwMode="auto">
          <a:xfrm>
            <a:off x="296863" y="266700"/>
            <a:ext cx="8548687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4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40.23e</a:t>
            </a:r>
          </a:p>
        </p:txBody>
      </p:sp>
      <p:sp>
        <p:nvSpPr>
          <p:cNvPr id="390148" name="Text Box 31"/>
          <p:cNvSpPr txBox="1">
            <a:spLocks noChangeArrowheads="1"/>
          </p:cNvSpPr>
          <p:nvPr/>
        </p:nvSpPr>
        <p:spPr bwMode="auto">
          <a:xfrm>
            <a:off x="349250" y="6061075"/>
            <a:ext cx="19653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b="1"/>
              <a:t>Territoriality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801100" cy="24384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Disease</a:t>
            </a:r>
            <a:r>
              <a:rPr lang="en-US" smtClean="0"/>
              <a:t> transmission rates may increase </a:t>
            </a:r>
            <a:br>
              <a:rPr lang="en-US" smtClean="0"/>
            </a:br>
            <a:r>
              <a:rPr lang="en-US" smtClean="0"/>
              <a:t>with increasing population density</a:t>
            </a:r>
          </a:p>
        </p:txBody>
      </p:sp>
      <p:sp>
        <p:nvSpPr>
          <p:cNvPr id="40243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243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8888"/>
            <a:ext cx="8674100" cy="4862512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Abiotic </a:t>
            </a:r>
            <a:r>
              <a:rPr lang="en-US" smtClean="0"/>
              <a:t>factors are the nonliving chemical and physical attributes of the environment</a:t>
            </a:r>
          </a:p>
          <a:p>
            <a:pPr marL="292100" indent="-292100" eaLnBrk="1" hangingPunct="1"/>
            <a:r>
              <a:rPr lang="en-US" b="1" smtClean="0"/>
              <a:t>Biotic </a:t>
            </a:r>
            <a:r>
              <a:rPr lang="en-US" smtClean="0"/>
              <a:t>factors are the other organisms that make up the living component of the environment</a:t>
            </a:r>
            <a:endParaRPr lang="en-US" b="1" smtClean="0"/>
          </a:p>
          <a:p>
            <a:pPr marL="292100" indent="-292100" eaLnBrk="1" hangingPunct="1"/>
            <a:r>
              <a:rPr lang="en-US" b="1" smtClean="0"/>
              <a:t>Macroclimate</a:t>
            </a:r>
            <a:r>
              <a:rPr lang="en-US" smtClean="0"/>
              <a:t> consists of patterns on the global, regional, and landscape level</a:t>
            </a:r>
          </a:p>
        </p:txBody>
      </p:sp>
      <p:sp>
        <p:nvSpPr>
          <p:cNvPr id="6451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5" descr="40_23cDisease-U"/>
          <p:cNvPicPr>
            <a:picLocks noChangeAspect="1" noChangeArrowheads="1"/>
          </p:cNvPicPr>
          <p:nvPr/>
        </p:nvPicPr>
        <p:blipFill>
          <a:blip r:embed="rId3"/>
          <a:srcRect b="2315"/>
          <a:stretch>
            <a:fillRect/>
          </a:stretch>
        </p:blipFill>
        <p:spPr bwMode="auto">
          <a:xfrm>
            <a:off x="2409825" y="136525"/>
            <a:ext cx="4322763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37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0"/>
            <a:ext cx="1981200" cy="304800"/>
          </a:xfrm>
          <a:ln/>
        </p:spPr>
        <p:txBody>
          <a:bodyPr/>
          <a:lstStyle/>
          <a:p>
            <a:pPr marL="0" indent="0" eaLnBrk="1" hangingPunct="1"/>
            <a:r>
              <a:rPr lang="en-US" sz="800" smtClean="0">
                <a:latin typeface="Arial" charset="0"/>
              </a:rPr>
              <a:t>Figure 40.23c</a:t>
            </a:r>
          </a:p>
        </p:txBody>
      </p:sp>
      <p:sp>
        <p:nvSpPr>
          <p:cNvPr id="442372" name="Text Box 31"/>
          <p:cNvSpPr txBox="1">
            <a:spLocks noChangeArrowheads="1"/>
          </p:cNvSpPr>
          <p:nvPr/>
        </p:nvSpPr>
        <p:spPr bwMode="auto">
          <a:xfrm>
            <a:off x="2446338" y="6264275"/>
            <a:ext cx="12954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b="1">
                <a:ea typeface="ＭＳ Ｐゴシック" pitchFamily="84" charset="-128"/>
              </a:rPr>
              <a:t>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597900" cy="34861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Intrinsic factors </a:t>
            </a:r>
            <a:r>
              <a:rPr lang="en-US" smtClean="0"/>
              <a:t>(for example, physiological factors like hormonal changes) appear to regulate population size</a:t>
            </a:r>
          </a:p>
        </p:txBody>
      </p:sp>
      <p:sp>
        <p:nvSpPr>
          <p:cNvPr id="404483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4484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5" descr="40_23fIntrinsicFactors-U"/>
          <p:cNvPicPr>
            <a:picLocks noChangeAspect="1" noChangeArrowheads="1"/>
          </p:cNvPicPr>
          <p:nvPr/>
        </p:nvPicPr>
        <p:blipFill>
          <a:blip r:embed="rId3"/>
          <a:srcRect b="2470"/>
          <a:stretch>
            <a:fillRect/>
          </a:stretch>
        </p:blipFill>
        <p:spPr bwMode="auto">
          <a:xfrm>
            <a:off x="296863" y="376238"/>
            <a:ext cx="8548687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19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40.23f</a:t>
            </a:r>
          </a:p>
        </p:txBody>
      </p:sp>
      <p:sp>
        <p:nvSpPr>
          <p:cNvPr id="392196" name="Text Box 31"/>
          <p:cNvSpPr txBox="1">
            <a:spLocks noChangeArrowheads="1"/>
          </p:cNvSpPr>
          <p:nvPr/>
        </p:nvSpPr>
        <p:spPr bwMode="auto">
          <a:xfrm>
            <a:off x="323850" y="6010275"/>
            <a:ext cx="23209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b="1"/>
              <a:t>Intrinsic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Population Dynamics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24900" cy="44513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study of </a:t>
            </a:r>
            <a:r>
              <a:rPr lang="en-US" b="1" smtClean="0"/>
              <a:t>population dynamics </a:t>
            </a:r>
            <a:r>
              <a:rPr lang="en-US" smtClean="0"/>
              <a:t>focuses on the complex interactions between biotic and abiotic factors that cause variation in population size</a:t>
            </a:r>
          </a:p>
        </p:txBody>
      </p:sp>
      <p:sp>
        <p:nvSpPr>
          <p:cNvPr id="40653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653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Stability and Fluctuation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7300"/>
            <a:ext cx="8686800" cy="51308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Long-term population studies have challenged the hypothesis that populations of large mammals are relatively stable over time</a:t>
            </a:r>
          </a:p>
          <a:p>
            <a:pPr marL="292100" indent="-292100" eaLnBrk="1" hangingPunct="1"/>
            <a:r>
              <a:rPr lang="en-US" smtClean="0"/>
              <a:t>Both weather and predator population can affect population size over time</a:t>
            </a:r>
          </a:p>
          <a:p>
            <a:pPr marL="736600" lvl="1" eaLnBrk="1" hangingPunct="1"/>
            <a:r>
              <a:rPr lang="en-US" smtClean="0"/>
              <a:t>For example, the moose population on Isle Royale collapsed during a harsh winter and when wolf numbers peaked</a:t>
            </a:r>
          </a:p>
        </p:txBody>
      </p:sp>
      <p:sp>
        <p:nvSpPr>
          <p:cNvPr id="408580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858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43" descr="40_24MooseWolfPop-U"/>
          <p:cNvPicPr>
            <a:picLocks noChangeAspect="1" noChangeArrowheads="1"/>
          </p:cNvPicPr>
          <p:nvPr/>
        </p:nvPicPr>
        <p:blipFill>
          <a:blip r:embed="rId3"/>
          <a:srcRect b="2721"/>
          <a:stretch>
            <a:fillRect/>
          </a:stretch>
        </p:blipFill>
        <p:spPr bwMode="auto">
          <a:xfrm>
            <a:off x="296863" y="657225"/>
            <a:ext cx="854868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40.24</a:t>
            </a:r>
          </a:p>
        </p:txBody>
      </p:sp>
      <p:sp>
        <p:nvSpPr>
          <p:cNvPr id="410628" name="Text Box 31"/>
          <p:cNvSpPr txBox="1">
            <a:spLocks noChangeArrowheads="1"/>
          </p:cNvSpPr>
          <p:nvPr/>
        </p:nvSpPr>
        <p:spPr bwMode="auto">
          <a:xfrm rot="-5400000">
            <a:off x="-473075" y="2708276"/>
            <a:ext cx="2308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Number of wolves</a:t>
            </a:r>
          </a:p>
        </p:txBody>
      </p:sp>
      <p:sp>
        <p:nvSpPr>
          <p:cNvPr id="410629" name="Text Box 31"/>
          <p:cNvSpPr txBox="1">
            <a:spLocks noChangeArrowheads="1"/>
          </p:cNvSpPr>
          <p:nvPr/>
        </p:nvSpPr>
        <p:spPr bwMode="auto">
          <a:xfrm rot="-5400000">
            <a:off x="7372350" y="2733676"/>
            <a:ext cx="2282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Number of moose</a:t>
            </a:r>
          </a:p>
        </p:txBody>
      </p:sp>
      <p:sp>
        <p:nvSpPr>
          <p:cNvPr id="410630" name="Text Box 31"/>
          <p:cNvSpPr txBox="1">
            <a:spLocks noChangeArrowheads="1"/>
          </p:cNvSpPr>
          <p:nvPr/>
        </p:nvSpPr>
        <p:spPr bwMode="auto">
          <a:xfrm>
            <a:off x="3917950" y="5578475"/>
            <a:ext cx="6318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Year</a:t>
            </a:r>
          </a:p>
        </p:txBody>
      </p:sp>
      <p:sp>
        <p:nvSpPr>
          <p:cNvPr id="410631" name="Text Box 31"/>
          <p:cNvSpPr txBox="1">
            <a:spLocks noChangeArrowheads="1"/>
          </p:cNvSpPr>
          <p:nvPr/>
        </p:nvSpPr>
        <p:spPr bwMode="auto">
          <a:xfrm>
            <a:off x="2228850" y="1450975"/>
            <a:ext cx="9874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Wolves</a:t>
            </a:r>
          </a:p>
        </p:txBody>
      </p:sp>
      <p:sp>
        <p:nvSpPr>
          <p:cNvPr id="410632" name="Text Box 31"/>
          <p:cNvSpPr txBox="1">
            <a:spLocks noChangeArrowheads="1"/>
          </p:cNvSpPr>
          <p:nvPr/>
        </p:nvSpPr>
        <p:spPr bwMode="auto">
          <a:xfrm>
            <a:off x="4248150" y="1450975"/>
            <a:ext cx="9874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100" b="1"/>
              <a:t>Moose</a:t>
            </a:r>
          </a:p>
        </p:txBody>
      </p:sp>
      <p:sp>
        <p:nvSpPr>
          <p:cNvPr id="410633" name="Text Box 31"/>
          <p:cNvSpPr txBox="1">
            <a:spLocks noChangeArrowheads="1"/>
          </p:cNvSpPr>
          <p:nvPr/>
        </p:nvSpPr>
        <p:spPr bwMode="auto">
          <a:xfrm>
            <a:off x="1068388" y="4895850"/>
            <a:ext cx="2127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0</a:t>
            </a:r>
          </a:p>
        </p:txBody>
      </p:sp>
      <p:sp>
        <p:nvSpPr>
          <p:cNvPr id="410634" name="Text Box 31"/>
          <p:cNvSpPr txBox="1">
            <a:spLocks noChangeArrowheads="1"/>
          </p:cNvSpPr>
          <p:nvPr/>
        </p:nvSpPr>
        <p:spPr bwMode="auto">
          <a:xfrm>
            <a:off x="917575" y="4119563"/>
            <a:ext cx="31273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10</a:t>
            </a:r>
          </a:p>
        </p:txBody>
      </p:sp>
      <p:sp>
        <p:nvSpPr>
          <p:cNvPr id="410635" name="Text Box 31"/>
          <p:cNvSpPr txBox="1">
            <a:spLocks noChangeArrowheads="1"/>
          </p:cNvSpPr>
          <p:nvPr/>
        </p:nvSpPr>
        <p:spPr bwMode="auto">
          <a:xfrm>
            <a:off x="919163" y="3348038"/>
            <a:ext cx="3635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20</a:t>
            </a:r>
          </a:p>
        </p:txBody>
      </p:sp>
      <p:sp>
        <p:nvSpPr>
          <p:cNvPr id="410636" name="Text Box 31"/>
          <p:cNvSpPr txBox="1">
            <a:spLocks noChangeArrowheads="1"/>
          </p:cNvSpPr>
          <p:nvPr/>
        </p:nvSpPr>
        <p:spPr bwMode="auto">
          <a:xfrm>
            <a:off x="919163" y="2571750"/>
            <a:ext cx="3127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30</a:t>
            </a:r>
          </a:p>
        </p:txBody>
      </p:sp>
      <p:sp>
        <p:nvSpPr>
          <p:cNvPr id="410637" name="Text Box 31"/>
          <p:cNvSpPr txBox="1">
            <a:spLocks noChangeArrowheads="1"/>
          </p:cNvSpPr>
          <p:nvPr/>
        </p:nvSpPr>
        <p:spPr bwMode="auto">
          <a:xfrm>
            <a:off x="7535863" y="3338513"/>
            <a:ext cx="7016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1,000</a:t>
            </a:r>
          </a:p>
        </p:txBody>
      </p:sp>
      <p:sp>
        <p:nvSpPr>
          <p:cNvPr id="410638" name="Text Box 31"/>
          <p:cNvSpPr txBox="1">
            <a:spLocks noChangeArrowheads="1"/>
          </p:cNvSpPr>
          <p:nvPr/>
        </p:nvSpPr>
        <p:spPr bwMode="auto">
          <a:xfrm>
            <a:off x="7542213" y="4899025"/>
            <a:ext cx="179387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0</a:t>
            </a:r>
          </a:p>
        </p:txBody>
      </p:sp>
      <p:sp>
        <p:nvSpPr>
          <p:cNvPr id="410639" name="Text Box 31"/>
          <p:cNvSpPr txBox="1">
            <a:spLocks noChangeArrowheads="1"/>
          </p:cNvSpPr>
          <p:nvPr/>
        </p:nvSpPr>
        <p:spPr bwMode="auto">
          <a:xfrm>
            <a:off x="7542213" y="1020763"/>
            <a:ext cx="695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2,500</a:t>
            </a:r>
          </a:p>
        </p:txBody>
      </p:sp>
      <p:sp>
        <p:nvSpPr>
          <p:cNvPr id="410640" name="Text Box 31"/>
          <p:cNvSpPr txBox="1">
            <a:spLocks noChangeArrowheads="1"/>
          </p:cNvSpPr>
          <p:nvPr/>
        </p:nvSpPr>
        <p:spPr bwMode="auto">
          <a:xfrm>
            <a:off x="7534275" y="2565400"/>
            <a:ext cx="7096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1,500</a:t>
            </a:r>
          </a:p>
        </p:txBody>
      </p:sp>
      <p:sp>
        <p:nvSpPr>
          <p:cNvPr id="410641" name="Text Box 31"/>
          <p:cNvSpPr txBox="1">
            <a:spLocks noChangeArrowheads="1"/>
          </p:cNvSpPr>
          <p:nvPr/>
        </p:nvSpPr>
        <p:spPr bwMode="auto">
          <a:xfrm>
            <a:off x="7537450" y="4125913"/>
            <a:ext cx="4699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500</a:t>
            </a:r>
          </a:p>
        </p:txBody>
      </p:sp>
      <p:sp>
        <p:nvSpPr>
          <p:cNvPr id="410642" name="Text Box 31"/>
          <p:cNvSpPr txBox="1">
            <a:spLocks noChangeArrowheads="1"/>
          </p:cNvSpPr>
          <p:nvPr/>
        </p:nvSpPr>
        <p:spPr bwMode="auto">
          <a:xfrm>
            <a:off x="1096963" y="5184775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1955</a:t>
            </a:r>
          </a:p>
        </p:txBody>
      </p:sp>
      <p:sp>
        <p:nvSpPr>
          <p:cNvPr id="410643" name="Text Box 31"/>
          <p:cNvSpPr txBox="1">
            <a:spLocks noChangeArrowheads="1"/>
          </p:cNvSpPr>
          <p:nvPr/>
        </p:nvSpPr>
        <p:spPr bwMode="auto">
          <a:xfrm>
            <a:off x="4171950" y="5184775"/>
            <a:ext cx="7254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1985</a:t>
            </a:r>
          </a:p>
        </p:txBody>
      </p:sp>
      <p:sp>
        <p:nvSpPr>
          <p:cNvPr id="410644" name="Text Box 31"/>
          <p:cNvSpPr txBox="1">
            <a:spLocks noChangeArrowheads="1"/>
          </p:cNvSpPr>
          <p:nvPr/>
        </p:nvSpPr>
        <p:spPr bwMode="auto">
          <a:xfrm>
            <a:off x="5195888" y="5184775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1995</a:t>
            </a:r>
          </a:p>
        </p:txBody>
      </p:sp>
      <p:sp>
        <p:nvSpPr>
          <p:cNvPr id="410645" name="Text Box 31"/>
          <p:cNvSpPr txBox="1">
            <a:spLocks noChangeArrowheads="1"/>
          </p:cNvSpPr>
          <p:nvPr/>
        </p:nvSpPr>
        <p:spPr bwMode="auto">
          <a:xfrm>
            <a:off x="6249988" y="5184775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2005</a:t>
            </a:r>
          </a:p>
        </p:txBody>
      </p:sp>
      <p:sp>
        <p:nvSpPr>
          <p:cNvPr id="410646" name="Text Box 31"/>
          <p:cNvSpPr txBox="1">
            <a:spLocks noChangeArrowheads="1"/>
          </p:cNvSpPr>
          <p:nvPr/>
        </p:nvSpPr>
        <p:spPr bwMode="auto">
          <a:xfrm>
            <a:off x="2130425" y="5184775"/>
            <a:ext cx="7254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1965</a:t>
            </a:r>
          </a:p>
        </p:txBody>
      </p:sp>
      <p:sp>
        <p:nvSpPr>
          <p:cNvPr id="410647" name="Text Box 31"/>
          <p:cNvSpPr txBox="1">
            <a:spLocks noChangeArrowheads="1"/>
          </p:cNvSpPr>
          <p:nvPr/>
        </p:nvSpPr>
        <p:spPr bwMode="auto">
          <a:xfrm>
            <a:off x="3135313" y="5184775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1975</a:t>
            </a:r>
          </a:p>
        </p:txBody>
      </p:sp>
      <p:sp>
        <p:nvSpPr>
          <p:cNvPr id="410648" name="Text Box 31"/>
          <p:cNvSpPr txBox="1">
            <a:spLocks noChangeArrowheads="1"/>
          </p:cNvSpPr>
          <p:nvPr/>
        </p:nvSpPr>
        <p:spPr bwMode="auto">
          <a:xfrm>
            <a:off x="7542213" y="1792288"/>
            <a:ext cx="695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2,000</a:t>
            </a:r>
          </a:p>
        </p:txBody>
      </p:sp>
      <p:sp>
        <p:nvSpPr>
          <p:cNvPr id="410649" name="Line 41"/>
          <p:cNvSpPr>
            <a:spLocks noChangeShapeType="1"/>
          </p:cNvSpPr>
          <p:nvPr/>
        </p:nvSpPr>
        <p:spPr bwMode="auto">
          <a:xfrm>
            <a:off x="3205163" y="1620838"/>
            <a:ext cx="257175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50" name="Line 42"/>
          <p:cNvSpPr>
            <a:spLocks noChangeShapeType="1"/>
          </p:cNvSpPr>
          <p:nvPr/>
        </p:nvSpPr>
        <p:spPr bwMode="auto">
          <a:xfrm>
            <a:off x="5148263" y="1617663"/>
            <a:ext cx="261937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51" name="Text Box 31"/>
          <p:cNvSpPr txBox="1">
            <a:spLocks noChangeArrowheads="1"/>
          </p:cNvSpPr>
          <p:nvPr/>
        </p:nvSpPr>
        <p:spPr bwMode="auto">
          <a:xfrm>
            <a:off x="919163" y="1009650"/>
            <a:ext cx="3127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50</a:t>
            </a:r>
          </a:p>
        </p:txBody>
      </p:sp>
      <p:sp>
        <p:nvSpPr>
          <p:cNvPr id="410652" name="Text Box 31"/>
          <p:cNvSpPr txBox="1">
            <a:spLocks noChangeArrowheads="1"/>
          </p:cNvSpPr>
          <p:nvPr/>
        </p:nvSpPr>
        <p:spPr bwMode="auto">
          <a:xfrm>
            <a:off x="919163" y="1789113"/>
            <a:ext cx="3127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57163"/>
            <a:ext cx="8788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Immigration, Emigration, and Metapopulations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902700" cy="53975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Metapopulations </a:t>
            </a:r>
            <a:r>
              <a:rPr lang="en-US" smtClean="0"/>
              <a:t>are groups of populations linked </a:t>
            </a:r>
            <a:br>
              <a:rPr lang="en-US" smtClean="0"/>
            </a:br>
            <a:r>
              <a:rPr lang="en-US" smtClean="0"/>
              <a:t>by immigration and emigration</a:t>
            </a:r>
          </a:p>
          <a:p>
            <a:pPr marL="292100" indent="-292100" eaLnBrk="1" hangingPunct="1"/>
            <a:r>
              <a:rPr lang="en-US" smtClean="0"/>
              <a:t>Local populations within a metapopulation occupy patches of suitable habitat surrounded by unsuitable habitat</a:t>
            </a:r>
          </a:p>
          <a:p>
            <a:pPr marL="292100" indent="-292100" eaLnBrk="1" hangingPunct="1"/>
            <a:r>
              <a:rPr lang="en-US" smtClean="0"/>
              <a:t>Populations can be replaced in patches after extinction or established in new unoccupied habitats through migration</a:t>
            </a:r>
          </a:p>
        </p:txBody>
      </p:sp>
      <p:sp>
        <p:nvSpPr>
          <p:cNvPr id="412676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677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48" descr="40_25_Metapopulation-U"/>
          <p:cNvPicPr>
            <a:picLocks noChangeAspect="1" noChangeArrowheads="1"/>
          </p:cNvPicPr>
          <p:nvPr/>
        </p:nvPicPr>
        <p:blipFill>
          <a:blip r:embed="rId3"/>
          <a:srcRect b="2603"/>
          <a:stretch>
            <a:fillRect/>
          </a:stretch>
        </p:blipFill>
        <p:spPr bwMode="auto">
          <a:xfrm>
            <a:off x="1358900" y="136525"/>
            <a:ext cx="6426200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40.25</a:t>
            </a:r>
          </a:p>
        </p:txBody>
      </p:sp>
      <p:sp>
        <p:nvSpPr>
          <p:cNvPr id="414724" name="Text Box 31"/>
          <p:cNvSpPr txBox="1">
            <a:spLocks noChangeArrowheads="1"/>
          </p:cNvSpPr>
          <p:nvPr/>
        </p:nvSpPr>
        <p:spPr bwMode="auto">
          <a:xfrm>
            <a:off x="5626100" y="6167438"/>
            <a:ext cx="19923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1800" b="1"/>
              <a:t>Unoccupied patch</a:t>
            </a:r>
          </a:p>
        </p:txBody>
      </p:sp>
      <p:sp>
        <p:nvSpPr>
          <p:cNvPr id="414725" name="Text Box 31"/>
          <p:cNvSpPr txBox="1">
            <a:spLocks noChangeArrowheads="1"/>
          </p:cNvSpPr>
          <p:nvPr/>
        </p:nvSpPr>
        <p:spPr bwMode="auto">
          <a:xfrm>
            <a:off x="6316663" y="1262063"/>
            <a:ext cx="86518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1600" b="1"/>
              <a:t>EUROPE</a:t>
            </a:r>
          </a:p>
        </p:txBody>
      </p:sp>
      <p:sp>
        <p:nvSpPr>
          <p:cNvPr id="414726" name="Text Box 31"/>
          <p:cNvSpPr txBox="1">
            <a:spLocks noChangeArrowheads="1"/>
          </p:cNvSpPr>
          <p:nvPr/>
        </p:nvSpPr>
        <p:spPr bwMode="auto">
          <a:xfrm>
            <a:off x="5432425" y="522288"/>
            <a:ext cx="7588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1600" b="1"/>
              <a:t>Aland</a:t>
            </a:r>
          </a:p>
          <a:p>
            <a:pPr eaLnBrk="0" hangingPunct="0">
              <a:lnSpc>
                <a:spcPct val="90000"/>
              </a:lnSpc>
            </a:pPr>
            <a:r>
              <a:rPr lang="en-US" sz="1600" b="1"/>
              <a:t>Islands</a:t>
            </a:r>
          </a:p>
        </p:txBody>
      </p:sp>
      <p:sp>
        <p:nvSpPr>
          <p:cNvPr id="414727" name="Text Box 37"/>
          <p:cNvSpPr txBox="1">
            <a:spLocks noChangeArrowheads="1"/>
          </p:cNvSpPr>
          <p:nvPr/>
        </p:nvSpPr>
        <p:spPr bwMode="auto">
          <a:xfrm>
            <a:off x="5380038" y="430213"/>
            <a:ext cx="2397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 b="1">
                <a:latin typeface="Times" pitchFamily="84" charset="0"/>
                <a:sym typeface="Symbol" pitchFamily="84" charset="2"/>
              </a:rPr>
              <a:t></a:t>
            </a:r>
            <a:endParaRPr lang="en-US" sz="1000" b="1">
              <a:latin typeface="Times" pitchFamily="84" charset="0"/>
            </a:endParaRPr>
          </a:p>
        </p:txBody>
      </p:sp>
      <p:sp>
        <p:nvSpPr>
          <p:cNvPr id="414728" name="Line 41"/>
          <p:cNvSpPr>
            <a:spLocks noChangeShapeType="1"/>
          </p:cNvSpPr>
          <p:nvPr/>
        </p:nvSpPr>
        <p:spPr bwMode="auto">
          <a:xfrm>
            <a:off x="6026150" y="631825"/>
            <a:ext cx="565150" cy="190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729" name="Oval 42"/>
          <p:cNvSpPr>
            <a:spLocks noChangeArrowheads="1"/>
          </p:cNvSpPr>
          <p:nvPr/>
        </p:nvSpPr>
        <p:spPr bwMode="auto">
          <a:xfrm>
            <a:off x="6581775" y="806450"/>
            <a:ext cx="79375" cy="79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b="1">
              <a:latin typeface="Times" pitchFamily="84" charset="0"/>
            </a:endParaRPr>
          </a:p>
        </p:txBody>
      </p:sp>
      <p:sp>
        <p:nvSpPr>
          <p:cNvPr id="414730" name="Text Box 31"/>
          <p:cNvSpPr txBox="1">
            <a:spLocks noChangeArrowheads="1"/>
          </p:cNvSpPr>
          <p:nvPr/>
        </p:nvSpPr>
        <p:spPr bwMode="auto">
          <a:xfrm>
            <a:off x="5614988" y="5846763"/>
            <a:ext cx="199231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1800" b="1"/>
              <a:t>Occupied patch</a:t>
            </a:r>
          </a:p>
        </p:txBody>
      </p:sp>
      <p:sp>
        <p:nvSpPr>
          <p:cNvPr id="414731" name="Text Box 31"/>
          <p:cNvSpPr txBox="1">
            <a:spLocks noChangeArrowheads="1"/>
          </p:cNvSpPr>
          <p:nvPr/>
        </p:nvSpPr>
        <p:spPr bwMode="auto">
          <a:xfrm>
            <a:off x="3613150" y="6199188"/>
            <a:ext cx="541338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1800" b="1"/>
              <a:t>5 km</a:t>
            </a:r>
          </a:p>
        </p:txBody>
      </p:sp>
      <p:sp>
        <p:nvSpPr>
          <p:cNvPr id="414732" name="Line 45"/>
          <p:cNvSpPr>
            <a:spLocks noChangeShapeType="1"/>
          </p:cNvSpPr>
          <p:nvPr/>
        </p:nvSpPr>
        <p:spPr bwMode="auto">
          <a:xfrm>
            <a:off x="3629025" y="6073775"/>
            <a:ext cx="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733" name="Line 46"/>
          <p:cNvSpPr>
            <a:spLocks noChangeShapeType="1"/>
          </p:cNvSpPr>
          <p:nvPr/>
        </p:nvSpPr>
        <p:spPr bwMode="auto">
          <a:xfrm>
            <a:off x="4130675" y="6073775"/>
            <a:ext cx="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734" name="Line 47"/>
          <p:cNvSpPr>
            <a:spLocks noChangeShapeType="1"/>
          </p:cNvSpPr>
          <p:nvPr/>
        </p:nvSpPr>
        <p:spPr bwMode="auto">
          <a:xfrm>
            <a:off x="3625850" y="6140450"/>
            <a:ext cx="5048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40.25a</a:t>
            </a:r>
          </a:p>
        </p:txBody>
      </p:sp>
      <p:pic>
        <p:nvPicPr>
          <p:cNvPr id="416771" name="Picture 33" descr="40_25aMetapopPhoto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5838" y="2322513"/>
            <a:ext cx="209073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1" descr="40_UN01aSumary_C5-U"/>
          <p:cNvPicPr>
            <a:picLocks noChangeAspect="1" noChangeArrowheads="1"/>
          </p:cNvPicPr>
          <p:nvPr/>
        </p:nvPicPr>
        <p:blipFill>
          <a:blip r:embed="rId3"/>
          <a:srcRect b="3404"/>
          <a:stretch>
            <a:fillRect/>
          </a:stretch>
        </p:blipFill>
        <p:spPr bwMode="auto">
          <a:xfrm>
            <a:off x="1736725" y="1050925"/>
            <a:ext cx="56705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81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40.UN01a</a:t>
            </a:r>
          </a:p>
        </p:txBody>
      </p:sp>
      <p:sp>
        <p:nvSpPr>
          <p:cNvPr id="418820" name="Text Box 31"/>
          <p:cNvSpPr txBox="1">
            <a:spLocks noChangeArrowheads="1"/>
          </p:cNvSpPr>
          <p:nvPr/>
        </p:nvSpPr>
        <p:spPr bwMode="auto">
          <a:xfrm>
            <a:off x="3219450" y="5111750"/>
            <a:ext cx="34083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Number of generations</a:t>
            </a:r>
          </a:p>
        </p:txBody>
      </p:sp>
      <p:sp>
        <p:nvSpPr>
          <p:cNvPr id="418821" name="Text Box 31"/>
          <p:cNvSpPr txBox="1">
            <a:spLocks noChangeArrowheads="1"/>
          </p:cNvSpPr>
          <p:nvPr/>
        </p:nvSpPr>
        <p:spPr bwMode="auto">
          <a:xfrm rot="-5400000">
            <a:off x="683420" y="2805906"/>
            <a:ext cx="28622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Population size (</a:t>
            </a:r>
            <a:r>
              <a:rPr lang="en-US" b="1" i="1"/>
              <a:t>N</a:t>
            </a:r>
            <a:r>
              <a:rPr lang="en-US" b="1"/>
              <a:t>)</a:t>
            </a:r>
          </a:p>
        </p:txBody>
      </p:sp>
      <p:sp>
        <p:nvSpPr>
          <p:cNvPr id="418822" name="Text Box 31"/>
          <p:cNvSpPr txBox="1">
            <a:spLocks noChangeArrowheads="1"/>
          </p:cNvSpPr>
          <p:nvPr/>
        </p:nvSpPr>
        <p:spPr bwMode="auto">
          <a:xfrm>
            <a:off x="5043488" y="2176463"/>
            <a:ext cx="12414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500" b="1">
                <a:sym typeface="Symbol" pitchFamily="84" charset="2"/>
              </a:rPr>
              <a:t></a:t>
            </a:r>
            <a:r>
              <a:rPr lang="en-US" sz="2500" b="1"/>
              <a:t> </a:t>
            </a:r>
            <a:r>
              <a:rPr lang="en-US" sz="2500" b="1" i="1"/>
              <a:t>r</a:t>
            </a:r>
            <a:r>
              <a:rPr lang="en-US" sz="2500" b="1" baseline="-25000"/>
              <a:t>max</a:t>
            </a:r>
            <a:r>
              <a:rPr lang="en-US" sz="2500" b="1"/>
              <a:t> </a:t>
            </a:r>
            <a:r>
              <a:rPr lang="en-US" sz="2500" b="1" i="1"/>
              <a:t>N </a:t>
            </a:r>
            <a:endParaRPr lang="en-US" sz="2500" b="1"/>
          </a:p>
        </p:txBody>
      </p:sp>
      <p:grpSp>
        <p:nvGrpSpPr>
          <p:cNvPr id="418823" name="Group 7"/>
          <p:cNvGrpSpPr>
            <a:grpSpLocks/>
          </p:cNvGrpSpPr>
          <p:nvPr/>
        </p:nvGrpSpPr>
        <p:grpSpPr bwMode="auto">
          <a:xfrm>
            <a:off x="4533900" y="2008188"/>
            <a:ext cx="484188" cy="715962"/>
            <a:chOff x="2856" y="1265"/>
            <a:chExt cx="305" cy="451"/>
          </a:xfrm>
        </p:grpSpPr>
        <p:sp>
          <p:nvSpPr>
            <p:cNvPr id="418824" name="Text Box 31"/>
            <p:cNvSpPr txBox="1">
              <a:spLocks noChangeArrowheads="1"/>
            </p:cNvSpPr>
            <p:nvPr/>
          </p:nvSpPr>
          <p:spPr bwMode="auto">
            <a:xfrm>
              <a:off x="2869" y="1497"/>
              <a:ext cx="20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500" b="1" i="1">
                  <a:sym typeface="Symbol" pitchFamily="84" charset="2"/>
                </a:rPr>
                <a:t>d</a:t>
              </a:r>
              <a:r>
                <a:rPr lang="en-US" sz="2500" b="1" i="1"/>
                <a:t>t </a:t>
              </a:r>
            </a:p>
          </p:txBody>
        </p:sp>
        <p:sp>
          <p:nvSpPr>
            <p:cNvPr id="418825" name="Text Box 31"/>
            <p:cNvSpPr txBox="1">
              <a:spLocks noChangeArrowheads="1"/>
            </p:cNvSpPr>
            <p:nvPr/>
          </p:nvSpPr>
          <p:spPr bwMode="auto">
            <a:xfrm>
              <a:off x="2856" y="1265"/>
              <a:ext cx="30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500" b="1" i="1">
                  <a:sym typeface="Symbol" pitchFamily="84" charset="2"/>
                </a:rPr>
                <a:t>d</a:t>
              </a:r>
              <a:r>
                <a:rPr lang="en-US" sz="2500" b="1" i="1"/>
                <a:t>N </a:t>
              </a:r>
            </a:p>
          </p:txBody>
        </p:sp>
        <p:sp>
          <p:nvSpPr>
            <p:cNvPr id="418826" name="Line 15"/>
            <p:cNvSpPr>
              <a:spLocks noChangeShapeType="1"/>
            </p:cNvSpPr>
            <p:nvPr/>
          </p:nvSpPr>
          <p:spPr bwMode="auto">
            <a:xfrm>
              <a:off x="2864" y="1490"/>
              <a:ext cx="2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Global Climate Patterns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572500" cy="50990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Global climate patterns are determined largely by solar energy and the planet</a:t>
            </a:r>
            <a:r>
              <a:rPr lang="en-US" altLang="ja-JP" smtClean="0">
                <a:ea typeface="ＭＳ Ｐゴシック" pitchFamily="84" charset="-128"/>
              </a:rPr>
              <a:t>’s movement in space</a:t>
            </a:r>
          </a:p>
          <a:p>
            <a:pPr marL="292100" indent="-292100" eaLnBrk="1" hangingPunct="1"/>
            <a:r>
              <a:rPr lang="en-US" smtClean="0"/>
              <a:t>The warming effect of the sun causes temperature variations, which drive evaporation and the circulation of air and water</a:t>
            </a:r>
          </a:p>
          <a:p>
            <a:pPr marL="292100" indent="-292100" eaLnBrk="1" hangingPunct="1"/>
            <a:r>
              <a:rPr lang="en-US" smtClean="0"/>
              <a:t>This causes latitudinal variations in climate</a:t>
            </a:r>
            <a:endParaRPr lang="en-US" sz="3400" smtClean="0"/>
          </a:p>
        </p:txBody>
      </p:sp>
      <p:sp>
        <p:nvSpPr>
          <p:cNvPr id="66564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7" descr="40_UN01bSumary_C5-U"/>
          <p:cNvPicPr>
            <a:picLocks noChangeAspect="1" noChangeArrowheads="1"/>
          </p:cNvPicPr>
          <p:nvPr/>
        </p:nvPicPr>
        <p:blipFill>
          <a:blip r:embed="rId3"/>
          <a:srcRect b="3392"/>
          <a:stretch>
            <a:fillRect/>
          </a:stretch>
        </p:blipFill>
        <p:spPr bwMode="auto">
          <a:xfrm>
            <a:off x="1720850" y="1041400"/>
            <a:ext cx="570071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6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40.UN01b</a:t>
            </a:r>
          </a:p>
        </p:txBody>
      </p:sp>
      <p:sp>
        <p:nvSpPr>
          <p:cNvPr id="420868" name="Text Box 31"/>
          <p:cNvSpPr txBox="1">
            <a:spLocks noChangeArrowheads="1"/>
          </p:cNvSpPr>
          <p:nvPr/>
        </p:nvSpPr>
        <p:spPr bwMode="auto">
          <a:xfrm>
            <a:off x="5051425" y="3565525"/>
            <a:ext cx="12414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500" b="1">
                <a:sym typeface="Symbol" pitchFamily="84" charset="2"/>
              </a:rPr>
              <a:t></a:t>
            </a:r>
            <a:r>
              <a:rPr lang="en-US" sz="2500" b="1"/>
              <a:t> </a:t>
            </a:r>
            <a:r>
              <a:rPr lang="en-US" sz="2500" b="1" i="1"/>
              <a:t>r</a:t>
            </a:r>
            <a:r>
              <a:rPr lang="en-US" sz="2500" b="1" baseline="-25000"/>
              <a:t>max</a:t>
            </a:r>
            <a:r>
              <a:rPr lang="en-US" sz="2500" b="1"/>
              <a:t> </a:t>
            </a:r>
            <a:r>
              <a:rPr lang="en-US" sz="2500" b="1" i="1"/>
              <a:t>N </a:t>
            </a:r>
            <a:endParaRPr lang="en-US" sz="2500" b="1"/>
          </a:p>
        </p:txBody>
      </p:sp>
      <p:grpSp>
        <p:nvGrpSpPr>
          <p:cNvPr id="420869" name="Group 5"/>
          <p:cNvGrpSpPr>
            <a:grpSpLocks/>
          </p:cNvGrpSpPr>
          <p:nvPr/>
        </p:nvGrpSpPr>
        <p:grpSpPr bwMode="auto">
          <a:xfrm>
            <a:off x="4522788" y="3390900"/>
            <a:ext cx="484187" cy="731838"/>
            <a:chOff x="2849" y="2136"/>
            <a:chExt cx="305" cy="461"/>
          </a:xfrm>
        </p:grpSpPr>
        <p:sp>
          <p:nvSpPr>
            <p:cNvPr id="420877" name="Text Box 31"/>
            <p:cNvSpPr txBox="1">
              <a:spLocks noChangeArrowheads="1"/>
            </p:cNvSpPr>
            <p:nvPr/>
          </p:nvSpPr>
          <p:spPr bwMode="auto">
            <a:xfrm>
              <a:off x="2890" y="2378"/>
              <a:ext cx="20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500" b="1" i="1">
                  <a:sym typeface="Symbol" pitchFamily="84" charset="2"/>
                </a:rPr>
                <a:t>d</a:t>
              </a:r>
              <a:r>
                <a:rPr lang="en-US" sz="2500" b="1" i="1"/>
                <a:t>t </a:t>
              </a:r>
            </a:p>
          </p:txBody>
        </p:sp>
        <p:sp>
          <p:nvSpPr>
            <p:cNvPr id="420878" name="Text Box 31"/>
            <p:cNvSpPr txBox="1">
              <a:spLocks noChangeArrowheads="1"/>
            </p:cNvSpPr>
            <p:nvPr/>
          </p:nvSpPr>
          <p:spPr bwMode="auto">
            <a:xfrm>
              <a:off x="2849" y="2136"/>
              <a:ext cx="30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500" b="1" i="1">
                  <a:sym typeface="Symbol" pitchFamily="84" charset="2"/>
                </a:rPr>
                <a:t>d</a:t>
              </a:r>
              <a:r>
                <a:rPr lang="en-US" sz="2500" b="1" i="1"/>
                <a:t>N </a:t>
              </a:r>
            </a:p>
          </p:txBody>
        </p:sp>
        <p:sp>
          <p:nvSpPr>
            <p:cNvPr id="420879" name="Line 18"/>
            <p:cNvSpPr>
              <a:spLocks noChangeShapeType="1"/>
            </p:cNvSpPr>
            <p:nvPr/>
          </p:nvSpPr>
          <p:spPr bwMode="auto">
            <a:xfrm>
              <a:off x="2857" y="2361"/>
              <a:ext cx="2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870" name="Group 9"/>
          <p:cNvGrpSpPr>
            <a:grpSpLocks/>
          </p:cNvGrpSpPr>
          <p:nvPr/>
        </p:nvGrpSpPr>
        <p:grpSpPr bwMode="auto">
          <a:xfrm>
            <a:off x="6254750" y="3362325"/>
            <a:ext cx="1076325" cy="704850"/>
            <a:chOff x="3940" y="2118"/>
            <a:chExt cx="678" cy="444"/>
          </a:xfrm>
        </p:grpSpPr>
        <p:sp>
          <p:nvSpPr>
            <p:cNvPr id="420874" name="Text Box 31"/>
            <p:cNvSpPr txBox="1">
              <a:spLocks noChangeArrowheads="1"/>
            </p:cNvSpPr>
            <p:nvPr/>
          </p:nvSpPr>
          <p:spPr bwMode="auto">
            <a:xfrm>
              <a:off x="3940" y="2118"/>
              <a:ext cx="67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b="1"/>
                <a:t>(</a:t>
              </a:r>
              <a:r>
                <a:rPr lang="en-US" b="1" i="1"/>
                <a:t>K</a:t>
              </a:r>
              <a:r>
                <a:rPr lang="en-US" b="1"/>
                <a:t> </a:t>
              </a:r>
              <a:r>
                <a:rPr lang="en-US" b="1">
                  <a:sym typeface="Symbol" pitchFamily="84" charset="2"/>
                </a:rPr>
                <a:t>−</a:t>
              </a:r>
              <a:r>
                <a:rPr lang="en-US" b="1"/>
                <a:t> </a:t>
              </a:r>
              <a:r>
                <a:rPr lang="en-US" b="1" i="1"/>
                <a:t>N</a:t>
              </a:r>
              <a:r>
                <a:rPr lang="en-US" b="1"/>
                <a:t>)</a:t>
              </a:r>
            </a:p>
          </p:txBody>
        </p:sp>
        <p:sp>
          <p:nvSpPr>
            <p:cNvPr id="420875" name="Text Box 31"/>
            <p:cNvSpPr txBox="1">
              <a:spLocks noChangeArrowheads="1"/>
            </p:cNvSpPr>
            <p:nvPr/>
          </p:nvSpPr>
          <p:spPr bwMode="auto">
            <a:xfrm>
              <a:off x="4190" y="2368"/>
              <a:ext cx="1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b="1" i="1"/>
                <a:t>K</a:t>
              </a:r>
              <a:endParaRPr lang="en-US" b="1"/>
            </a:p>
          </p:txBody>
        </p:sp>
        <p:sp>
          <p:nvSpPr>
            <p:cNvPr id="420876" name="Line 21"/>
            <p:cNvSpPr>
              <a:spLocks noChangeShapeType="1"/>
            </p:cNvSpPr>
            <p:nvPr/>
          </p:nvSpPr>
          <p:spPr bwMode="auto">
            <a:xfrm>
              <a:off x="3963" y="2366"/>
              <a:ext cx="5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871" name="Text Box 31"/>
          <p:cNvSpPr txBox="1">
            <a:spLocks noChangeArrowheads="1"/>
          </p:cNvSpPr>
          <p:nvPr/>
        </p:nvSpPr>
        <p:spPr bwMode="auto">
          <a:xfrm>
            <a:off x="2609850" y="2003425"/>
            <a:ext cx="3090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 i="1"/>
              <a:t>K</a:t>
            </a:r>
            <a:r>
              <a:rPr lang="en-US" b="1"/>
              <a:t> </a:t>
            </a:r>
            <a:r>
              <a:rPr lang="en-US" b="1">
                <a:sym typeface="Symbol" pitchFamily="84" charset="2"/>
              </a:rPr>
              <a:t></a:t>
            </a:r>
            <a:r>
              <a:rPr lang="en-US" b="1"/>
              <a:t> carrying capacity</a:t>
            </a:r>
          </a:p>
        </p:txBody>
      </p:sp>
      <p:sp>
        <p:nvSpPr>
          <p:cNvPr id="420872" name="Text Box 31"/>
          <p:cNvSpPr txBox="1">
            <a:spLocks noChangeArrowheads="1"/>
          </p:cNvSpPr>
          <p:nvPr/>
        </p:nvSpPr>
        <p:spPr bwMode="auto">
          <a:xfrm>
            <a:off x="3228975" y="5102225"/>
            <a:ext cx="34083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Number of generations</a:t>
            </a:r>
          </a:p>
        </p:txBody>
      </p:sp>
      <p:sp>
        <p:nvSpPr>
          <p:cNvPr id="420873" name="Text Box 31"/>
          <p:cNvSpPr txBox="1">
            <a:spLocks noChangeArrowheads="1"/>
          </p:cNvSpPr>
          <p:nvPr/>
        </p:nvSpPr>
        <p:spPr bwMode="auto">
          <a:xfrm rot="-5400000">
            <a:off x="664370" y="2777331"/>
            <a:ext cx="28622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Population size (</a:t>
            </a:r>
            <a:r>
              <a:rPr lang="en-US" b="1" i="1"/>
              <a:t>N</a:t>
            </a:r>
            <a:r>
              <a:rPr lang="en-US" b="1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40.UN02</a:t>
            </a:r>
          </a:p>
        </p:txBody>
      </p:sp>
      <p:pic>
        <p:nvPicPr>
          <p:cNvPr id="422915" name="Picture 12" descr="40_UN02Test_Q5-L"/>
          <p:cNvPicPr>
            <a:picLocks noChangeAspect="1" noChangeArrowheads="1"/>
          </p:cNvPicPr>
          <p:nvPr/>
        </p:nvPicPr>
        <p:blipFill>
          <a:blip r:embed="rId3"/>
          <a:srcRect b="4938"/>
          <a:stretch>
            <a:fillRect/>
          </a:stretch>
        </p:blipFill>
        <p:spPr bwMode="auto">
          <a:xfrm>
            <a:off x="296863" y="1882775"/>
            <a:ext cx="8548687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42" descr="40_UN03Test_Q7-U"/>
          <p:cNvPicPr>
            <a:picLocks noChangeAspect="1" noChangeArrowheads="1"/>
          </p:cNvPicPr>
          <p:nvPr/>
        </p:nvPicPr>
        <p:blipFill>
          <a:blip r:embed="rId3"/>
          <a:srcRect b="2251"/>
          <a:stretch>
            <a:fillRect/>
          </a:stretch>
        </p:blipFill>
        <p:spPr bwMode="auto">
          <a:xfrm>
            <a:off x="379413" y="211138"/>
            <a:ext cx="8383587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96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solidFill>
                  <a:schemeClr val="tx1"/>
                </a:solidFill>
                <a:latin typeface="Arial" charset="0"/>
              </a:rPr>
              <a:t>Figure 40.UN03</a:t>
            </a:r>
          </a:p>
        </p:txBody>
      </p:sp>
      <p:sp>
        <p:nvSpPr>
          <p:cNvPr id="424964" name="Text Box 31"/>
          <p:cNvSpPr txBox="1">
            <a:spLocks noChangeArrowheads="1"/>
          </p:cNvSpPr>
          <p:nvPr/>
        </p:nvSpPr>
        <p:spPr bwMode="auto">
          <a:xfrm rot="-5400000">
            <a:off x="-601663" y="1647826"/>
            <a:ext cx="242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300" b="1"/>
              <a:t>Mean height (cm)</a:t>
            </a:r>
          </a:p>
        </p:txBody>
      </p:sp>
      <p:sp>
        <p:nvSpPr>
          <p:cNvPr id="424965" name="Text Box 31"/>
          <p:cNvSpPr txBox="1">
            <a:spLocks noChangeArrowheads="1"/>
          </p:cNvSpPr>
          <p:nvPr/>
        </p:nvSpPr>
        <p:spPr bwMode="auto">
          <a:xfrm>
            <a:off x="3757613" y="6323013"/>
            <a:ext cx="29019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300" b="1"/>
              <a:t>Seed collection sites</a:t>
            </a:r>
          </a:p>
        </p:txBody>
      </p:sp>
      <p:sp>
        <p:nvSpPr>
          <p:cNvPr id="424966" name="Text Box 31"/>
          <p:cNvSpPr txBox="1">
            <a:spLocks noChangeArrowheads="1"/>
          </p:cNvSpPr>
          <p:nvPr/>
        </p:nvSpPr>
        <p:spPr bwMode="auto">
          <a:xfrm>
            <a:off x="877888" y="5399088"/>
            <a:ext cx="7270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1,000</a:t>
            </a:r>
          </a:p>
        </p:txBody>
      </p:sp>
      <p:sp>
        <p:nvSpPr>
          <p:cNvPr id="424967" name="Text Box 31"/>
          <p:cNvSpPr txBox="1">
            <a:spLocks noChangeArrowheads="1"/>
          </p:cNvSpPr>
          <p:nvPr/>
        </p:nvSpPr>
        <p:spPr bwMode="auto">
          <a:xfrm>
            <a:off x="1443038" y="5965825"/>
            <a:ext cx="19208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0</a:t>
            </a:r>
          </a:p>
        </p:txBody>
      </p:sp>
      <p:sp>
        <p:nvSpPr>
          <p:cNvPr id="424968" name="Text Box 31"/>
          <p:cNvSpPr txBox="1">
            <a:spLocks noChangeArrowheads="1"/>
          </p:cNvSpPr>
          <p:nvPr/>
        </p:nvSpPr>
        <p:spPr bwMode="auto">
          <a:xfrm>
            <a:off x="877888" y="4265613"/>
            <a:ext cx="7207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3,000</a:t>
            </a:r>
          </a:p>
        </p:txBody>
      </p:sp>
      <p:sp>
        <p:nvSpPr>
          <p:cNvPr id="424969" name="Text Box 31"/>
          <p:cNvSpPr txBox="1">
            <a:spLocks noChangeArrowheads="1"/>
          </p:cNvSpPr>
          <p:nvPr/>
        </p:nvSpPr>
        <p:spPr bwMode="auto">
          <a:xfrm>
            <a:off x="1119188" y="552450"/>
            <a:ext cx="5318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100</a:t>
            </a:r>
          </a:p>
        </p:txBody>
      </p:sp>
      <p:sp>
        <p:nvSpPr>
          <p:cNvPr id="424970" name="Text Box 31"/>
          <p:cNvSpPr txBox="1">
            <a:spLocks noChangeArrowheads="1"/>
          </p:cNvSpPr>
          <p:nvPr/>
        </p:nvSpPr>
        <p:spPr bwMode="auto">
          <a:xfrm>
            <a:off x="1282700" y="1874838"/>
            <a:ext cx="352425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50</a:t>
            </a:r>
          </a:p>
        </p:txBody>
      </p:sp>
      <p:sp>
        <p:nvSpPr>
          <p:cNvPr id="424971" name="Text Box 31"/>
          <p:cNvSpPr txBox="1">
            <a:spLocks noChangeArrowheads="1"/>
          </p:cNvSpPr>
          <p:nvPr/>
        </p:nvSpPr>
        <p:spPr bwMode="auto">
          <a:xfrm>
            <a:off x="874713" y="4833938"/>
            <a:ext cx="7207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2,000</a:t>
            </a:r>
          </a:p>
        </p:txBody>
      </p:sp>
      <p:sp>
        <p:nvSpPr>
          <p:cNvPr id="424972" name="Text Box 31"/>
          <p:cNvSpPr txBox="1">
            <a:spLocks noChangeArrowheads="1"/>
          </p:cNvSpPr>
          <p:nvPr/>
        </p:nvSpPr>
        <p:spPr bwMode="auto">
          <a:xfrm rot="-5400000">
            <a:off x="-227013" y="4822826"/>
            <a:ext cx="1673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300" b="1"/>
              <a:t>Altitude (m)</a:t>
            </a:r>
          </a:p>
        </p:txBody>
      </p:sp>
      <p:sp>
        <p:nvSpPr>
          <p:cNvPr id="424973" name="Text Box 31"/>
          <p:cNvSpPr txBox="1">
            <a:spLocks noChangeArrowheads="1"/>
          </p:cNvSpPr>
          <p:nvPr/>
        </p:nvSpPr>
        <p:spPr bwMode="auto">
          <a:xfrm>
            <a:off x="1441450" y="3178175"/>
            <a:ext cx="19208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300" b="1"/>
              <a:t>0</a:t>
            </a:r>
          </a:p>
        </p:txBody>
      </p:sp>
      <p:sp>
        <p:nvSpPr>
          <p:cNvPr id="424974" name="Text Box 31"/>
          <p:cNvSpPr txBox="1">
            <a:spLocks noChangeArrowheads="1"/>
          </p:cNvSpPr>
          <p:nvPr/>
        </p:nvSpPr>
        <p:spPr bwMode="auto">
          <a:xfrm>
            <a:off x="3662363" y="5132388"/>
            <a:ext cx="20351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n-US" sz="2300" b="1"/>
              <a:t>Sierra Nevada</a:t>
            </a:r>
          </a:p>
        </p:txBody>
      </p:sp>
      <p:sp>
        <p:nvSpPr>
          <p:cNvPr id="424975" name="Text Box 31"/>
          <p:cNvSpPr txBox="1">
            <a:spLocks noChangeArrowheads="1"/>
          </p:cNvSpPr>
          <p:nvPr/>
        </p:nvSpPr>
        <p:spPr bwMode="auto">
          <a:xfrm>
            <a:off x="6654800" y="5359400"/>
            <a:ext cx="1651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0000"/>
              </a:lnSpc>
            </a:pPr>
            <a:r>
              <a:rPr lang="en-US" sz="2300" b="1"/>
              <a:t>Great Basin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300" b="1"/>
              <a:t>Plateau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63000" cy="48450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Latitudinal variation in sunlight intensity </a:t>
            </a:r>
            <a:r>
              <a:rPr lang="en-US" smtClean="0"/>
              <a:t>is caused by the curved shape of Earth</a:t>
            </a:r>
          </a:p>
          <a:p>
            <a:pPr marL="292100" indent="-292100" eaLnBrk="1" hangingPunct="1"/>
            <a:r>
              <a:rPr lang="en-US" smtClean="0"/>
              <a:t>Sunlight strikes the </a:t>
            </a:r>
            <a:r>
              <a:rPr lang="en-US" b="1" smtClean="0"/>
              <a:t>tropics</a:t>
            </a:r>
            <a:r>
              <a:rPr lang="en-US" smtClean="0"/>
              <a:t>, regions between 23.5</a:t>
            </a:r>
            <a:r>
              <a:rPr lang="en-US" smtClean="0">
                <a:sym typeface="Symbol" pitchFamily="84" charset="2"/>
              </a:rPr>
              <a:t></a:t>
            </a:r>
            <a:r>
              <a:rPr lang="en-US" smtClean="0"/>
              <a:t> north and 23.5</a:t>
            </a:r>
            <a:r>
              <a:rPr lang="en-US" smtClean="0">
                <a:sym typeface="Symbol" pitchFamily="84" charset="2"/>
              </a:rPr>
              <a:t></a:t>
            </a:r>
            <a:r>
              <a:rPr lang="en-US" smtClean="0"/>
              <a:t> south latitude, most directly</a:t>
            </a:r>
          </a:p>
          <a:p>
            <a:pPr marL="292100" indent="-292100" eaLnBrk="1" hangingPunct="1"/>
            <a:r>
              <a:rPr lang="en-US" smtClean="0"/>
              <a:t>At higher latitudes, where sunlight strikes Earth at an oblique angle, light is more diffuse</a:t>
            </a:r>
          </a:p>
        </p:txBody>
      </p:sp>
      <p:sp>
        <p:nvSpPr>
          <p:cNvPr id="76803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8" descr="40_03aGlobeClimateSun-U"/>
          <p:cNvPicPr>
            <a:picLocks noChangeAspect="1" noChangeArrowheads="1"/>
          </p:cNvPicPr>
          <p:nvPr/>
        </p:nvPicPr>
        <p:blipFill>
          <a:blip r:embed="rId3"/>
          <a:srcRect b="3247"/>
          <a:stretch>
            <a:fillRect/>
          </a:stretch>
        </p:blipFill>
        <p:spPr bwMode="auto">
          <a:xfrm>
            <a:off x="1035050" y="788988"/>
            <a:ext cx="707231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40.3a</a:t>
            </a:r>
          </a:p>
        </p:txBody>
      </p:sp>
      <p:sp>
        <p:nvSpPr>
          <p:cNvPr id="68612" name="Text Box 31"/>
          <p:cNvSpPr txBox="1">
            <a:spLocks noChangeArrowheads="1"/>
          </p:cNvSpPr>
          <p:nvPr/>
        </p:nvSpPr>
        <p:spPr bwMode="auto">
          <a:xfrm>
            <a:off x="3400425" y="898525"/>
            <a:ext cx="14097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Atmosphere</a:t>
            </a:r>
          </a:p>
        </p:txBody>
      </p:sp>
      <p:sp>
        <p:nvSpPr>
          <p:cNvPr id="68613" name="Line 33"/>
          <p:cNvSpPr>
            <a:spLocks noChangeShapeType="1"/>
          </p:cNvSpPr>
          <p:nvPr/>
        </p:nvSpPr>
        <p:spPr bwMode="auto">
          <a:xfrm>
            <a:off x="4814888" y="1054100"/>
            <a:ext cx="515937" cy="2413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Text Box 31"/>
          <p:cNvSpPr txBox="1">
            <a:spLocks noChangeArrowheads="1"/>
          </p:cNvSpPr>
          <p:nvPr/>
        </p:nvSpPr>
        <p:spPr bwMode="auto">
          <a:xfrm>
            <a:off x="1100138" y="1495425"/>
            <a:ext cx="3473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Low angle of incoming sunlight</a:t>
            </a:r>
          </a:p>
        </p:txBody>
      </p:sp>
      <p:sp>
        <p:nvSpPr>
          <p:cNvPr id="68615" name="Text Box 31"/>
          <p:cNvSpPr txBox="1">
            <a:spLocks noChangeArrowheads="1"/>
          </p:cNvSpPr>
          <p:nvPr/>
        </p:nvSpPr>
        <p:spPr bwMode="auto">
          <a:xfrm>
            <a:off x="1100138" y="3046413"/>
            <a:ext cx="30257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Sun overhead at equinoxes</a:t>
            </a:r>
          </a:p>
        </p:txBody>
      </p:sp>
      <p:sp>
        <p:nvSpPr>
          <p:cNvPr id="68616" name="Text Box 31"/>
          <p:cNvSpPr txBox="1">
            <a:spLocks noChangeArrowheads="1"/>
          </p:cNvSpPr>
          <p:nvPr/>
        </p:nvSpPr>
        <p:spPr bwMode="auto">
          <a:xfrm>
            <a:off x="1100138" y="4579938"/>
            <a:ext cx="3473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Low angle of incoming sunlight</a:t>
            </a:r>
          </a:p>
        </p:txBody>
      </p:sp>
      <p:sp>
        <p:nvSpPr>
          <p:cNvPr id="68617" name="Text Box 31"/>
          <p:cNvSpPr txBox="1">
            <a:spLocks noChangeArrowheads="1"/>
          </p:cNvSpPr>
          <p:nvPr/>
        </p:nvSpPr>
        <p:spPr bwMode="auto">
          <a:xfrm>
            <a:off x="1077913" y="5608638"/>
            <a:ext cx="441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Latitudinal variation in sunlight intensity</a:t>
            </a:r>
          </a:p>
        </p:txBody>
      </p:sp>
      <p:sp>
        <p:nvSpPr>
          <p:cNvPr id="68618" name="Text Box 31"/>
          <p:cNvSpPr txBox="1">
            <a:spLocks noChangeArrowheads="1"/>
          </p:cNvSpPr>
          <p:nvPr/>
        </p:nvSpPr>
        <p:spPr bwMode="auto">
          <a:xfrm>
            <a:off x="6148388" y="4989513"/>
            <a:ext cx="19383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90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S (South Pole)</a:t>
            </a:r>
          </a:p>
        </p:txBody>
      </p:sp>
      <p:sp>
        <p:nvSpPr>
          <p:cNvPr id="68619" name="Text Box 31"/>
          <p:cNvSpPr txBox="1">
            <a:spLocks noChangeArrowheads="1"/>
          </p:cNvSpPr>
          <p:nvPr/>
        </p:nvSpPr>
        <p:spPr bwMode="auto">
          <a:xfrm>
            <a:off x="6153150" y="3067050"/>
            <a:ext cx="133667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 (Equator)</a:t>
            </a:r>
          </a:p>
        </p:txBody>
      </p:sp>
      <p:sp>
        <p:nvSpPr>
          <p:cNvPr id="68620" name="Text Box 31"/>
          <p:cNvSpPr txBox="1">
            <a:spLocks noChangeArrowheads="1"/>
          </p:cNvSpPr>
          <p:nvPr/>
        </p:nvSpPr>
        <p:spPr bwMode="auto">
          <a:xfrm>
            <a:off x="6146800" y="3848100"/>
            <a:ext cx="19859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23.5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S (Tropic of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            Capricorn)</a:t>
            </a:r>
          </a:p>
        </p:txBody>
      </p:sp>
      <p:sp>
        <p:nvSpPr>
          <p:cNvPr id="68621" name="Text Box 31"/>
          <p:cNvSpPr txBox="1">
            <a:spLocks noChangeArrowheads="1"/>
          </p:cNvSpPr>
          <p:nvPr/>
        </p:nvSpPr>
        <p:spPr bwMode="auto">
          <a:xfrm>
            <a:off x="6148388" y="1093788"/>
            <a:ext cx="19383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90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N (North Pole)</a:t>
            </a:r>
          </a:p>
        </p:txBody>
      </p:sp>
      <p:sp>
        <p:nvSpPr>
          <p:cNvPr id="68622" name="Text Box 31"/>
          <p:cNvSpPr txBox="1">
            <a:spLocks noChangeArrowheads="1"/>
          </p:cNvSpPr>
          <p:nvPr/>
        </p:nvSpPr>
        <p:spPr bwMode="auto">
          <a:xfrm>
            <a:off x="6148388" y="2322513"/>
            <a:ext cx="19859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23.5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N (Tropic of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             Cancer)</a:t>
            </a:r>
          </a:p>
        </p:txBody>
      </p:sp>
      <p:sp>
        <p:nvSpPr>
          <p:cNvPr id="68623" name="Line 52"/>
          <p:cNvSpPr>
            <a:spLocks noChangeShapeType="1"/>
          </p:cNvSpPr>
          <p:nvPr/>
        </p:nvSpPr>
        <p:spPr bwMode="auto">
          <a:xfrm>
            <a:off x="4810125" y="1050925"/>
            <a:ext cx="515938" cy="244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813800" cy="51244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Global air circulation and precipitation patterns </a:t>
            </a:r>
            <a:r>
              <a:rPr lang="en-US" smtClean="0"/>
              <a:t>are initiated by intense solar radiation near the equator</a:t>
            </a:r>
          </a:p>
          <a:p>
            <a:pPr marL="292100" indent="-292100" eaLnBrk="1" hangingPunct="1"/>
            <a:r>
              <a:rPr lang="en-US" smtClean="0"/>
              <a:t>Warm, wet air rising near the equator creates precipitation in the tropics</a:t>
            </a:r>
          </a:p>
          <a:p>
            <a:pPr marL="292100" indent="-292100" eaLnBrk="1" hangingPunct="1"/>
            <a:r>
              <a:rPr lang="en-US" smtClean="0"/>
              <a:t>Dry air descending at 30</a:t>
            </a:r>
            <a:r>
              <a:rPr lang="en-US" smtClean="0">
                <a:sym typeface="Symbol" pitchFamily="84" charset="2"/>
              </a:rPr>
              <a:t></a:t>
            </a:r>
            <a:r>
              <a:rPr lang="en-US" smtClean="0"/>
              <a:t> north and south latitudes causes desert conditions</a:t>
            </a:r>
          </a:p>
          <a:p>
            <a:pPr marL="292100" indent="-292100" eaLnBrk="1" hangingPunct="1"/>
            <a:r>
              <a:rPr lang="en-US" smtClean="0"/>
              <a:t>This pattern of precipitation and drying is repeated at the 60</a:t>
            </a:r>
            <a:r>
              <a:rPr lang="en-US" smtClean="0">
                <a:sym typeface="Symbol" pitchFamily="84" charset="2"/>
              </a:rPr>
              <a:t></a:t>
            </a:r>
            <a:r>
              <a:rPr lang="en-US" smtClean="0"/>
              <a:t> north and south latitudes and the poles</a:t>
            </a:r>
          </a:p>
        </p:txBody>
      </p:sp>
      <p:sp>
        <p:nvSpPr>
          <p:cNvPr id="7885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8" descr="40_03b_GlobeClimAirPrcip-U"/>
          <p:cNvPicPr>
            <a:picLocks noChangeAspect="1" noChangeArrowheads="1"/>
          </p:cNvPicPr>
          <p:nvPr/>
        </p:nvPicPr>
        <p:blipFill>
          <a:blip r:embed="rId3"/>
          <a:srcRect b="2803"/>
          <a:stretch>
            <a:fillRect/>
          </a:stretch>
        </p:blipFill>
        <p:spPr bwMode="auto">
          <a:xfrm>
            <a:off x="296863" y="568325"/>
            <a:ext cx="8548687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40.3b</a:t>
            </a:r>
          </a:p>
        </p:txBody>
      </p:sp>
      <p:sp>
        <p:nvSpPr>
          <p:cNvPr id="70660" name="Text Box 31"/>
          <p:cNvSpPr txBox="1">
            <a:spLocks noChangeArrowheads="1"/>
          </p:cNvSpPr>
          <p:nvPr/>
        </p:nvSpPr>
        <p:spPr bwMode="auto">
          <a:xfrm>
            <a:off x="328613" y="5822950"/>
            <a:ext cx="534987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Global air circulation and precipitation patterns</a:t>
            </a:r>
          </a:p>
        </p:txBody>
      </p:sp>
      <p:sp>
        <p:nvSpPr>
          <p:cNvPr id="70661" name="Text Box 31"/>
          <p:cNvSpPr txBox="1">
            <a:spLocks noChangeArrowheads="1"/>
          </p:cNvSpPr>
          <p:nvPr/>
        </p:nvSpPr>
        <p:spPr bwMode="auto">
          <a:xfrm>
            <a:off x="4578350" y="1306513"/>
            <a:ext cx="5524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30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N</a:t>
            </a:r>
          </a:p>
        </p:txBody>
      </p:sp>
      <p:sp>
        <p:nvSpPr>
          <p:cNvPr id="70662" name="Text Box 31"/>
          <p:cNvSpPr txBox="1">
            <a:spLocks noChangeArrowheads="1"/>
          </p:cNvSpPr>
          <p:nvPr/>
        </p:nvSpPr>
        <p:spPr bwMode="auto">
          <a:xfrm>
            <a:off x="1144588" y="2590800"/>
            <a:ext cx="18113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Northeast trades</a:t>
            </a:r>
          </a:p>
        </p:txBody>
      </p:sp>
      <p:sp>
        <p:nvSpPr>
          <p:cNvPr id="70663" name="Text Box 31"/>
          <p:cNvSpPr txBox="1">
            <a:spLocks noChangeArrowheads="1"/>
          </p:cNvSpPr>
          <p:nvPr/>
        </p:nvSpPr>
        <p:spPr bwMode="auto">
          <a:xfrm>
            <a:off x="422275" y="966788"/>
            <a:ext cx="2281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66.5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r>
              <a:rPr lang="en-US" sz="1800" b="1">
                <a:solidFill>
                  <a:schemeClr val="bg1"/>
                </a:solidFill>
              </a:rPr>
              <a:t>N (Arctic Circle)</a:t>
            </a:r>
          </a:p>
        </p:txBody>
      </p:sp>
      <p:sp>
        <p:nvSpPr>
          <p:cNvPr id="70664" name="Text Box 31"/>
          <p:cNvSpPr txBox="1">
            <a:spLocks noChangeArrowheads="1"/>
          </p:cNvSpPr>
          <p:nvPr/>
        </p:nvSpPr>
        <p:spPr bwMode="auto">
          <a:xfrm>
            <a:off x="471488" y="4321175"/>
            <a:ext cx="549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30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r>
              <a:rPr lang="en-US" sz="1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70665" name="Text Box 31"/>
          <p:cNvSpPr txBox="1">
            <a:spLocks noChangeArrowheads="1"/>
          </p:cNvSpPr>
          <p:nvPr/>
        </p:nvSpPr>
        <p:spPr bwMode="auto">
          <a:xfrm>
            <a:off x="1236663" y="4913313"/>
            <a:ext cx="549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60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r>
              <a:rPr lang="en-US" sz="1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70666" name="Text Box 31"/>
          <p:cNvSpPr txBox="1">
            <a:spLocks noChangeArrowheads="1"/>
          </p:cNvSpPr>
          <p:nvPr/>
        </p:nvSpPr>
        <p:spPr bwMode="auto">
          <a:xfrm>
            <a:off x="1136650" y="3748088"/>
            <a:ext cx="187483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Southeast trades</a:t>
            </a:r>
          </a:p>
        </p:txBody>
      </p:sp>
      <p:sp>
        <p:nvSpPr>
          <p:cNvPr id="70667" name="Text Box 31"/>
          <p:cNvSpPr txBox="1">
            <a:spLocks noChangeArrowheads="1"/>
          </p:cNvSpPr>
          <p:nvPr/>
        </p:nvSpPr>
        <p:spPr bwMode="auto">
          <a:xfrm>
            <a:off x="1474788" y="1976438"/>
            <a:ext cx="1138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Westerlies</a:t>
            </a:r>
          </a:p>
        </p:txBody>
      </p:sp>
      <p:sp>
        <p:nvSpPr>
          <p:cNvPr id="70668" name="Text Box 31"/>
          <p:cNvSpPr txBox="1">
            <a:spLocks noChangeArrowheads="1"/>
          </p:cNvSpPr>
          <p:nvPr/>
        </p:nvSpPr>
        <p:spPr bwMode="auto">
          <a:xfrm>
            <a:off x="427038" y="3213100"/>
            <a:ext cx="25241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0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70669" name="Text Box 31"/>
          <p:cNvSpPr txBox="1">
            <a:spLocks noChangeArrowheads="1"/>
          </p:cNvSpPr>
          <p:nvPr/>
        </p:nvSpPr>
        <p:spPr bwMode="auto">
          <a:xfrm>
            <a:off x="428625" y="5475288"/>
            <a:ext cx="260826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66.5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r>
              <a:rPr lang="en-US" sz="1800" b="1">
                <a:solidFill>
                  <a:schemeClr val="bg1"/>
                </a:solidFill>
              </a:rPr>
              <a:t>S (Antarctic Circle)</a:t>
            </a:r>
          </a:p>
        </p:txBody>
      </p:sp>
      <p:sp>
        <p:nvSpPr>
          <p:cNvPr id="70670" name="Text Box 31"/>
          <p:cNvSpPr txBox="1">
            <a:spLocks noChangeArrowheads="1"/>
          </p:cNvSpPr>
          <p:nvPr/>
        </p:nvSpPr>
        <p:spPr bwMode="auto">
          <a:xfrm>
            <a:off x="439738" y="2159000"/>
            <a:ext cx="549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30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r>
              <a:rPr lang="en-US" sz="18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0671" name="Text Box 31"/>
          <p:cNvSpPr txBox="1">
            <a:spLocks noChangeArrowheads="1"/>
          </p:cNvSpPr>
          <p:nvPr/>
        </p:nvSpPr>
        <p:spPr bwMode="auto">
          <a:xfrm>
            <a:off x="1233488" y="1539875"/>
            <a:ext cx="549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60</a:t>
            </a:r>
            <a:r>
              <a:rPr lang="en-US" sz="1800" b="1">
                <a:solidFill>
                  <a:schemeClr val="bg1"/>
                </a:solidFill>
                <a:sym typeface="Symbol" pitchFamily="84" charset="2"/>
              </a:rPr>
              <a:t></a:t>
            </a:r>
            <a:r>
              <a:rPr lang="en-US" sz="18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0672" name="Text Box 31"/>
          <p:cNvSpPr txBox="1">
            <a:spLocks noChangeArrowheads="1"/>
          </p:cNvSpPr>
          <p:nvPr/>
        </p:nvSpPr>
        <p:spPr bwMode="auto">
          <a:xfrm>
            <a:off x="1466850" y="4445000"/>
            <a:ext cx="1138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Westerlies</a:t>
            </a: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>
            <a:off x="2087563" y="1231900"/>
            <a:ext cx="279400" cy="355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H="1">
            <a:off x="1935163" y="5118100"/>
            <a:ext cx="419100" cy="3508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5" name="Text Box 31"/>
          <p:cNvSpPr txBox="1">
            <a:spLocks noChangeArrowheads="1"/>
          </p:cNvSpPr>
          <p:nvPr/>
        </p:nvSpPr>
        <p:spPr bwMode="auto">
          <a:xfrm>
            <a:off x="7531100" y="2332038"/>
            <a:ext cx="11715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Ascending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moist air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releases 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moisture.</a:t>
            </a:r>
          </a:p>
        </p:txBody>
      </p:sp>
      <p:sp>
        <p:nvSpPr>
          <p:cNvPr id="70676" name="Text Box 31"/>
          <p:cNvSpPr txBox="1">
            <a:spLocks noChangeArrowheads="1"/>
          </p:cNvSpPr>
          <p:nvPr/>
        </p:nvSpPr>
        <p:spPr bwMode="auto">
          <a:xfrm>
            <a:off x="4883150" y="3921125"/>
            <a:ext cx="25241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0</a:t>
            </a:r>
            <a:r>
              <a:rPr lang="en-US" sz="1800" b="1">
                <a:sym typeface="Symbol" pitchFamily="84" charset="2"/>
              </a:rPr>
              <a:t></a:t>
            </a:r>
            <a:endParaRPr lang="en-US" sz="1800" b="1"/>
          </a:p>
        </p:txBody>
      </p:sp>
      <p:sp>
        <p:nvSpPr>
          <p:cNvPr id="70677" name="Line 22"/>
          <p:cNvSpPr>
            <a:spLocks noChangeShapeType="1"/>
          </p:cNvSpPr>
          <p:nvPr/>
        </p:nvSpPr>
        <p:spPr bwMode="auto">
          <a:xfrm flipH="1">
            <a:off x="7027863" y="3365500"/>
            <a:ext cx="774700" cy="736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8" name="Text Box 31"/>
          <p:cNvSpPr txBox="1">
            <a:spLocks noChangeArrowheads="1"/>
          </p:cNvSpPr>
          <p:nvPr/>
        </p:nvSpPr>
        <p:spPr bwMode="auto">
          <a:xfrm>
            <a:off x="7472363" y="1012825"/>
            <a:ext cx="13271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Descending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dry air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absorbs 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moisture.</a:t>
            </a:r>
          </a:p>
        </p:txBody>
      </p:sp>
      <p:sp>
        <p:nvSpPr>
          <p:cNvPr id="70679" name="Line 24"/>
          <p:cNvSpPr>
            <a:spLocks noChangeShapeType="1"/>
          </p:cNvSpPr>
          <p:nvPr/>
        </p:nvSpPr>
        <p:spPr bwMode="auto">
          <a:xfrm flipH="1">
            <a:off x="6142038" y="1138238"/>
            <a:ext cx="12700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80" name="Line 29"/>
          <p:cNvSpPr>
            <a:spLocks noChangeShapeType="1"/>
          </p:cNvSpPr>
          <p:nvPr/>
        </p:nvSpPr>
        <p:spPr bwMode="auto">
          <a:xfrm>
            <a:off x="2087563" y="1231900"/>
            <a:ext cx="279400" cy="35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81" name="Line 30"/>
          <p:cNvSpPr>
            <a:spLocks noChangeShapeType="1"/>
          </p:cNvSpPr>
          <p:nvPr/>
        </p:nvSpPr>
        <p:spPr bwMode="auto">
          <a:xfrm flipH="1">
            <a:off x="1935163" y="5113338"/>
            <a:ext cx="419100" cy="350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82" name="Line 31"/>
          <p:cNvSpPr>
            <a:spLocks noChangeShapeType="1"/>
          </p:cNvSpPr>
          <p:nvPr/>
        </p:nvSpPr>
        <p:spPr bwMode="auto">
          <a:xfrm flipH="1">
            <a:off x="7023100" y="3365500"/>
            <a:ext cx="774700" cy="736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83" name="Line 32"/>
          <p:cNvSpPr>
            <a:spLocks noChangeShapeType="1"/>
          </p:cNvSpPr>
          <p:nvPr/>
        </p:nvSpPr>
        <p:spPr bwMode="auto">
          <a:xfrm flipH="1">
            <a:off x="6138863" y="1133475"/>
            <a:ext cx="127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0684" name="Picture 35" descr="40_03b_arid_z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2075" y="1087438"/>
            <a:ext cx="874713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Seasonality</a:t>
            </a:r>
            <a:endParaRPr lang="en-US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0950"/>
            <a:ext cx="8890000" cy="52768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Seasonal variations of light and temperature increase steadily toward the poles</a:t>
            </a:r>
          </a:p>
          <a:p>
            <a:pPr marL="292100" indent="-292100" eaLnBrk="1" hangingPunct="1"/>
            <a:r>
              <a:rPr lang="en-US" smtClean="0"/>
              <a:t>Seasonality at high latitudes is caused by the tilt of Earth</a:t>
            </a:r>
            <a:r>
              <a:rPr lang="en-US" altLang="ja-JP" smtClean="0">
                <a:ea typeface="ＭＳ Ｐゴシック" pitchFamily="84" charset="-128"/>
              </a:rPr>
              <a:t>’s axis of rotation and its annual passage around the sun</a:t>
            </a:r>
          </a:p>
          <a:p>
            <a:pPr marL="292100" indent="-292100" eaLnBrk="1" hangingPunct="1"/>
            <a:r>
              <a:rPr lang="en-US" smtClean="0"/>
              <a:t>Belts of wet and dry air straddling the equator shift throughout the year with the changing angle of the sun</a:t>
            </a:r>
          </a:p>
          <a:p>
            <a:pPr marL="292100" indent="-292100" eaLnBrk="1" hangingPunct="1"/>
            <a:r>
              <a:rPr lang="en-US" smtClean="0"/>
              <a:t>Changing wind patterns affect ocean currents</a:t>
            </a:r>
            <a:endParaRPr lang="en-US" sz="3400" smtClean="0"/>
          </a:p>
        </p:txBody>
      </p:sp>
      <p:sp>
        <p:nvSpPr>
          <p:cNvPr id="84996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1" descr="40_04SeasonalSunlight-U"/>
          <p:cNvPicPr>
            <a:picLocks noChangeAspect="1" noChangeArrowheads="1"/>
          </p:cNvPicPr>
          <p:nvPr/>
        </p:nvPicPr>
        <p:blipFill>
          <a:blip r:embed="rId3"/>
          <a:srcRect b="4121"/>
          <a:stretch>
            <a:fillRect/>
          </a:stretch>
        </p:blipFill>
        <p:spPr bwMode="auto">
          <a:xfrm>
            <a:off x="296863" y="1252538"/>
            <a:ext cx="8548687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40.4</a:t>
            </a:r>
          </a:p>
        </p:txBody>
      </p:sp>
      <p:sp>
        <p:nvSpPr>
          <p:cNvPr id="87044" name="Text Box 31"/>
          <p:cNvSpPr txBox="1">
            <a:spLocks noChangeArrowheads="1"/>
          </p:cNvSpPr>
          <p:nvPr/>
        </p:nvSpPr>
        <p:spPr bwMode="auto">
          <a:xfrm>
            <a:off x="336550" y="3867150"/>
            <a:ext cx="14033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Constant tilt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of 23.5</a:t>
            </a:r>
            <a:r>
              <a:rPr lang="en-US" sz="1800" b="1">
                <a:sym typeface="Symbol" pitchFamily="84" charset="2"/>
              </a:rPr>
              <a:t></a:t>
            </a:r>
            <a:endParaRPr lang="en-US" sz="1800" b="1"/>
          </a:p>
        </p:txBody>
      </p:sp>
      <p:sp>
        <p:nvSpPr>
          <p:cNvPr id="87045" name="Text Box 31"/>
          <p:cNvSpPr txBox="1">
            <a:spLocks noChangeArrowheads="1"/>
          </p:cNvSpPr>
          <p:nvPr/>
        </p:nvSpPr>
        <p:spPr bwMode="auto">
          <a:xfrm>
            <a:off x="785813" y="4403725"/>
            <a:ext cx="1466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June solstice</a:t>
            </a:r>
          </a:p>
        </p:txBody>
      </p:sp>
      <p:sp>
        <p:nvSpPr>
          <p:cNvPr id="87046" name="Line 30"/>
          <p:cNvSpPr>
            <a:spLocks noChangeShapeType="1"/>
          </p:cNvSpPr>
          <p:nvPr/>
        </p:nvSpPr>
        <p:spPr bwMode="auto">
          <a:xfrm flipH="1">
            <a:off x="1566863" y="2303463"/>
            <a:ext cx="3175" cy="13843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AutoShape 32"/>
          <p:cNvSpPr>
            <a:spLocks/>
          </p:cNvSpPr>
          <p:nvPr/>
        </p:nvSpPr>
        <p:spPr bwMode="auto">
          <a:xfrm rot="6721018">
            <a:off x="1354138" y="3549650"/>
            <a:ext cx="101600" cy="298450"/>
          </a:xfrm>
          <a:prstGeom prst="rightBrace">
            <a:avLst>
              <a:gd name="adj1" fmla="val 4066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b="1">
              <a:latin typeface="Times" pitchFamily="84" charset="0"/>
            </a:endParaRPr>
          </a:p>
        </p:txBody>
      </p:sp>
      <p:sp>
        <p:nvSpPr>
          <p:cNvPr id="87048" name="Line 33"/>
          <p:cNvSpPr>
            <a:spLocks noChangeShapeType="1"/>
          </p:cNvSpPr>
          <p:nvPr/>
        </p:nvSpPr>
        <p:spPr bwMode="auto">
          <a:xfrm flipH="1">
            <a:off x="1323975" y="3727450"/>
            <a:ext cx="69850" cy="17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Text Box 31"/>
          <p:cNvSpPr txBox="1">
            <a:spLocks noChangeArrowheads="1"/>
          </p:cNvSpPr>
          <p:nvPr/>
        </p:nvSpPr>
        <p:spPr bwMode="auto">
          <a:xfrm>
            <a:off x="6243638" y="4086225"/>
            <a:ext cx="527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30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N</a:t>
            </a:r>
          </a:p>
        </p:txBody>
      </p:sp>
      <p:sp>
        <p:nvSpPr>
          <p:cNvPr id="87050" name="Text Box 31"/>
          <p:cNvSpPr txBox="1">
            <a:spLocks noChangeArrowheads="1"/>
          </p:cNvSpPr>
          <p:nvPr/>
        </p:nvSpPr>
        <p:spPr bwMode="auto">
          <a:xfrm>
            <a:off x="6767513" y="1847850"/>
            <a:ext cx="204311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December solstice</a:t>
            </a:r>
          </a:p>
        </p:txBody>
      </p:sp>
      <p:sp>
        <p:nvSpPr>
          <p:cNvPr id="87051" name="Text Box 31"/>
          <p:cNvSpPr txBox="1">
            <a:spLocks noChangeArrowheads="1"/>
          </p:cNvSpPr>
          <p:nvPr/>
        </p:nvSpPr>
        <p:spPr bwMode="auto">
          <a:xfrm>
            <a:off x="5853113" y="5156200"/>
            <a:ext cx="21399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September equinox</a:t>
            </a:r>
          </a:p>
        </p:txBody>
      </p:sp>
      <p:sp>
        <p:nvSpPr>
          <p:cNvPr id="87052" name="Text Box 31"/>
          <p:cNvSpPr txBox="1">
            <a:spLocks noChangeArrowheads="1"/>
          </p:cNvSpPr>
          <p:nvPr/>
        </p:nvSpPr>
        <p:spPr bwMode="auto">
          <a:xfrm>
            <a:off x="6049963" y="3748088"/>
            <a:ext cx="5270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60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N</a:t>
            </a:r>
          </a:p>
        </p:txBody>
      </p:sp>
      <p:sp>
        <p:nvSpPr>
          <p:cNvPr id="87053" name="Text Box 31"/>
          <p:cNvSpPr txBox="1">
            <a:spLocks noChangeArrowheads="1"/>
          </p:cNvSpPr>
          <p:nvPr/>
        </p:nvSpPr>
        <p:spPr bwMode="auto">
          <a:xfrm>
            <a:off x="6229350" y="4514850"/>
            <a:ext cx="13065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0</a:t>
            </a:r>
            <a:r>
              <a:rPr lang="en-US" sz="1800" b="1">
                <a:sym typeface="Symbol" pitchFamily="84" charset="2"/>
              </a:rPr>
              <a:t> (equator)</a:t>
            </a:r>
            <a:endParaRPr lang="en-US" sz="1800" b="1"/>
          </a:p>
        </p:txBody>
      </p:sp>
      <p:sp>
        <p:nvSpPr>
          <p:cNvPr id="87054" name="Text Box 31"/>
          <p:cNvSpPr txBox="1">
            <a:spLocks noChangeArrowheads="1"/>
          </p:cNvSpPr>
          <p:nvPr/>
        </p:nvSpPr>
        <p:spPr bwMode="auto">
          <a:xfrm>
            <a:off x="6108700" y="4806950"/>
            <a:ext cx="527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30</a:t>
            </a:r>
            <a:r>
              <a:rPr lang="en-US" sz="1800" b="1">
                <a:sym typeface="Symbol" pitchFamily="84" charset="2"/>
              </a:rPr>
              <a:t></a:t>
            </a:r>
            <a:r>
              <a:rPr lang="en-US" sz="1800" b="1"/>
              <a:t>S</a:t>
            </a:r>
          </a:p>
        </p:txBody>
      </p:sp>
      <p:sp>
        <p:nvSpPr>
          <p:cNvPr id="87055" name="Text Box 31"/>
          <p:cNvSpPr txBox="1">
            <a:spLocks noChangeArrowheads="1"/>
          </p:cNvSpPr>
          <p:nvPr/>
        </p:nvSpPr>
        <p:spPr bwMode="auto">
          <a:xfrm>
            <a:off x="2157413" y="1320800"/>
            <a:ext cx="16827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March equinox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2538"/>
            <a:ext cx="8712200" cy="50736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rediscovery of the nearly extinct harlequin toad in Costa Rica raises many ecological questions</a:t>
            </a:r>
          </a:p>
          <a:p>
            <a:pPr marL="736600" lvl="1" eaLnBrk="1" hangingPunct="1"/>
            <a:r>
              <a:rPr lang="en-US" smtClean="0"/>
              <a:t>What environmental factors limit their geographic distribution?</a:t>
            </a:r>
          </a:p>
          <a:p>
            <a:pPr marL="736600" lvl="1" eaLnBrk="1" hangingPunct="1"/>
            <a:r>
              <a:rPr lang="en-US" smtClean="0"/>
              <a:t>What factors (food, pathogens) affect population  size?</a:t>
            </a:r>
          </a:p>
        </p:txBody>
      </p:sp>
      <p:sp>
        <p:nvSpPr>
          <p:cNvPr id="3174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www.ncdc.noaa.gov/paleo/ctl/images/be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Bodies of Water</a:t>
            </a:r>
            <a:endParaRPr lang="en-US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877300" cy="49466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Oceans, their currents, and large lakes moderate the climate of nearby terrestrial environments</a:t>
            </a:r>
          </a:p>
          <a:p>
            <a:pPr marL="292100" indent="-292100" eaLnBrk="1" hangingPunct="1"/>
            <a:r>
              <a:rPr lang="en-US" smtClean="0"/>
              <a:t>The California Current carries cold water southward along western North America</a:t>
            </a:r>
          </a:p>
          <a:p>
            <a:pPr marL="292100" indent="-292100" eaLnBrk="1" hangingPunct="1"/>
            <a:r>
              <a:rPr lang="en-US" smtClean="0"/>
              <a:t>The Gulf Stream carries warm water from the equator to the North Atlantic</a:t>
            </a:r>
          </a:p>
        </p:txBody>
      </p:sp>
      <p:sp>
        <p:nvSpPr>
          <p:cNvPr id="8909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80" descr="40_05GlobalCircWater-U"/>
          <p:cNvPicPr>
            <a:picLocks noChangeAspect="1" noChangeArrowheads="1"/>
          </p:cNvPicPr>
          <p:nvPr/>
        </p:nvPicPr>
        <p:blipFill>
          <a:blip r:embed="rId3"/>
          <a:srcRect b="3334"/>
          <a:stretch>
            <a:fillRect/>
          </a:stretch>
        </p:blipFill>
        <p:spPr bwMode="auto">
          <a:xfrm>
            <a:off x="296863" y="1143000"/>
            <a:ext cx="8548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40.5</a:t>
            </a:r>
          </a:p>
        </p:txBody>
      </p:sp>
      <p:sp>
        <p:nvSpPr>
          <p:cNvPr id="91140" name="Text Box 31"/>
          <p:cNvSpPr txBox="1">
            <a:spLocks noChangeArrowheads="1"/>
          </p:cNvSpPr>
          <p:nvPr/>
        </p:nvSpPr>
        <p:spPr bwMode="auto">
          <a:xfrm>
            <a:off x="627063" y="3938588"/>
            <a:ext cx="10636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California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Current</a:t>
            </a:r>
          </a:p>
        </p:txBody>
      </p:sp>
      <p:sp>
        <p:nvSpPr>
          <p:cNvPr id="91141" name="Text Box 31"/>
          <p:cNvSpPr txBox="1">
            <a:spLocks noChangeArrowheads="1"/>
          </p:cNvSpPr>
          <p:nvPr/>
        </p:nvSpPr>
        <p:spPr bwMode="auto">
          <a:xfrm>
            <a:off x="1204913" y="4624388"/>
            <a:ext cx="9271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 i="1"/>
              <a:t>PACIFIC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 i="1"/>
              <a:t>OCEAN</a:t>
            </a:r>
          </a:p>
        </p:txBody>
      </p:sp>
      <p:sp>
        <p:nvSpPr>
          <p:cNvPr id="91142" name="Line 74"/>
          <p:cNvSpPr>
            <a:spLocks noChangeShapeType="1"/>
          </p:cNvSpPr>
          <p:nvPr/>
        </p:nvSpPr>
        <p:spPr bwMode="auto">
          <a:xfrm flipH="1">
            <a:off x="1722438" y="3898900"/>
            <a:ext cx="449262" cy="169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Text Box 31"/>
          <p:cNvSpPr txBox="1">
            <a:spLocks noChangeArrowheads="1"/>
          </p:cNvSpPr>
          <p:nvPr/>
        </p:nvSpPr>
        <p:spPr bwMode="auto">
          <a:xfrm>
            <a:off x="5143500" y="3990975"/>
            <a:ext cx="13112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Gulf Stream</a:t>
            </a:r>
          </a:p>
        </p:txBody>
      </p:sp>
      <p:sp>
        <p:nvSpPr>
          <p:cNvPr id="91144" name="Text Box 31"/>
          <p:cNvSpPr txBox="1">
            <a:spLocks noChangeArrowheads="1"/>
          </p:cNvSpPr>
          <p:nvPr/>
        </p:nvSpPr>
        <p:spPr bwMode="auto">
          <a:xfrm>
            <a:off x="5432425" y="4622800"/>
            <a:ext cx="11493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 i="1"/>
              <a:t>ATLANTIC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 i="1"/>
              <a:t>OCEAN</a:t>
            </a:r>
          </a:p>
        </p:txBody>
      </p:sp>
      <p:sp>
        <p:nvSpPr>
          <p:cNvPr id="91145" name="Text Box 31"/>
          <p:cNvSpPr txBox="1">
            <a:spLocks noChangeArrowheads="1"/>
          </p:cNvSpPr>
          <p:nvPr/>
        </p:nvSpPr>
        <p:spPr bwMode="auto">
          <a:xfrm>
            <a:off x="5219700" y="1687513"/>
            <a:ext cx="10064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 eaLnBrk="0" hangingPunct="0">
              <a:lnSpc>
                <a:spcPct val="95000"/>
              </a:lnSpc>
            </a:pPr>
            <a:r>
              <a:rPr lang="en-US" sz="1800" b="1"/>
              <a:t>Labrador</a:t>
            </a:r>
          </a:p>
          <a:p>
            <a:pPr algn="r" eaLnBrk="0" hangingPunct="0">
              <a:lnSpc>
                <a:spcPct val="95000"/>
              </a:lnSpc>
            </a:pPr>
            <a:r>
              <a:rPr lang="en-US" sz="1800" b="1"/>
              <a:t>Current</a:t>
            </a:r>
          </a:p>
        </p:txBody>
      </p:sp>
      <p:sp>
        <p:nvSpPr>
          <p:cNvPr id="91146" name="Line 78"/>
          <p:cNvSpPr>
            <a:spLocks noChangeShapeType="1"/>
          </p:cNvSpPr>
          <p:nvPr/>
        </p:nvSpPr>
        <p:spPr bwMode="auto">
          <a:xfrm>
            <a:off x="4597400" y="3714750"/>
            <a:ext cx="508000" cy="365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Line 79"/>
          <p:cNvSpPr>
            <a:spLocks noChangeShapeType="1"/>
          </p:cNvSpPr>
          <p:nvPr/>
        </p:nvSpPr>
        <p:spPr bwMode="auto">
          <a:xfrm flipV="1">
            <a:off x="5153025" y="2197100"/>
            <a:ext cx="55880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24900" cy="49974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During the day, air rises over warm land and draws a cool breeze from the water across the land</a:t>
            </a:r>
          </a:p>
          <a:p>
            <a:pPr marL="292100" indent="-292100" eaLnBrk="1" hangingPunct="1"/>
            <a:r>
              <a:rPr lang="en-US" smtClean="0"/>
              <a:t>As the land cools at night, air rises over the warmer water and draws cooler air from land back over the water, which is replaced by warmer air from offshore</a:t>
            </a:r>
            <a:endParaRPr lang="en-US" sz="3400" smtClean="0"/>
          </a:p>
        </p:txBody>
      </p:sp>
      <p:sp>
        <p:nvSpPr>
          <p:cNvPr id="9318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0" descr="40_06MtnsAffectClimate-U"/>
          <p:cNvPicPr>
            <a:picLocks noChangeAspect="1" noChangeArrowheads="1"/>
          </p:cNvPicPr>
          <p:nvPr/>
        </p:nvPicPr>
        <p:blipFill>
          <a:blip r:embed="rId3"/>
          <a:srcRect b="3645"/>
          <a:stretch>
            <a:fillRect/>
          </a:stretch>
        </p:blipFill>
        <p:spPr bwMode="auto">
          <a:xfrm>
            <a:off x="296863" y="1468438"/>
            <a:ext cx="8548687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40.6</a:t>
            </a:r>
          </a:p>
        </p:txBody>
      </p:sp>
      <p:sp>
        <p:nvSpPr>
          <p:cNvPr id="95236" name="Text Box 31"/>
          <p:cNvSpPr txBox="1">
            <a:spLocks noChangeArrowheads="1"/>
          </p:cNvSpPr>
          <p:nvPr/>
        </p:nvSpPr>
        <p:spPr bwMode="auto">
          <a:xfrm>
            <a:off x="5400675" y="3713163"/>
            <a:ext cx="101917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Mountain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range</a:t>
            </a:r>
          </a:p>
        </p:txBody>
      </p:sp>
      <p:sp>
        <p:nvSpPr>
          <p:cNvPr id="95237" name="Text Box 31"/>
          <p:cNvSpPr txBox="1">
            <a:spLocks noChangeArrowheads="1"/>
          </p:cNvSpPr>
          <p:nvPr/>
        </p:nvSpPr>
        <p:spPr bwMode="auto">
          <a:xfrm>
            <a:off x="1341438" y="2738438"/>
            <a:ext cx="8382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Air flow</a:t>
            </a:r>
          </a:p>
        </p:txBody>
      </p:sp>
      <p:sp>
        <p:nvSpPr>
          <p:cNvPr id="95238" name="Text Box 31"/>
          <p:cNvSpPr txBox="1">
            <a:spLocks noChangeArrowheads="1"/>
          </p:cNvSpPr>
          <p:nvPr/>
        </p:nvSpPr>
        <p:spPr bwMode="auto">
          <a:xfrm>
            <a:off x="369888" y="4843463"/>
            <a:ext cx="6985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>
                <a:solidFill>
                  <a:schemeClr val="bg1"/>
                </a:solidFill>
              </a:rPr>
              <a:t>Ocean</a:t>
            </a:r>
          </a:p>
        </p:txBody>
      </p:sp>
      <p:sp>
        <p:nvSpPr>
          <p:cNvPr id="95239" name="Line 18"/>
          <p:cNvSpPr>
            <a:spLocks noChangeShapeType="1"/>
          </p:cNvSpPr>
          <p:nvPr/>
        </p:nvSpPr>
        <p:spPr bwMode="auto">
          <a:xfrm>
            <a:off x="1809750" y="2984500"/>
            <a:ext cx="587375" cy="93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Text Box 31"/>
          <p:cNvSpPr txBox="1">
            <a:spLocks noChangeArrowheads="1"/>
          </p:cNvSpPr>
          <p:nvPr/>
        </p:nvSpPr>
        <p:spPr bwMode="auto">
          <a:xfrm>
            <a:off x="6842125" y="2703513"/>
            <a:ext cx="154622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Leeward side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of mountains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Mountains</a:t>
            </a:r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37600" cy="49847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Rising air releases moisture on the windward side of a peak and creates a </a:t>
            </a:r>
            <a:r>
              <a:rPr lang="ja-JP" altLang="en-US" smtClean="0">
                <a:ea typeface="ＭＳ Ｐゴシック" pitchFamily="84" charset="-128"/>
              </a:rPr>
              <a:t>“</a:t>
            </a:r>
            <a:r>
              <a:rPr lang="en-US" altLang="ja-JP" smtClean="0">
                <a:ea typeface="ＭＳ Ｐゴシック" pitchFamily="84" charset="-128"/>
              </a:rPr>
              <a:t>rain shadow</a:t>
            </a:r>
            <a:r>
              <a:rPr lang="ja-JP" altLang="en-US" smtClean="0">
                <a:ea typeface="ＭＳ Ｐゴシック" pitchFamily="84" charset="-128"/>
              </a:rPr>
              <a:t>”</a:t>
            </a:r>
            <a:r>
              <a:rPr lang="en-US" altLang="ja-JP" smtClean="0">
                <a:ea typeface="ＭＳ Ｐゴシック" pitchFamily="84" charset="-128"/>
              </a:rPr>
              <a:t> as it absorbs moisture on the leeward side</a:t>
            </a:r>
          </a:p>
          <a:p>
            <a:pPr marL="292100" indent="-292100" eaLnBrk="1" hangingPunct="1"/>
            <a:r>
              <a:rPr lang="en-US" smtClean="0"/>
              <a:t>Many deserts are found in the </a:t>
            </a:r>
            <a:r>
              <a:rPr lang="ja-JP" altLang="en-US" smtClean="0">
                <a:ea typeface="ＭＳ Ｐゴシック" pitchFamily="84" charset="-128"/>
              </a:rPr>
              <a:t>“</a:t>
            </a:r>
            <a:r>
              <a:rPr lang="en-US" altLang="ja-JP" smtClean="0">
                <a:ea typeface="ＭＳ Ｐゴシック" pitchFamily="84" charset="-128"/>
              </a:rPr>
              <a:t>rain shadow</a:t>
            </a:r>
            <a:r>
              <a:rPr lang="ja-JP" altLang="en-US" smtClean="0">
                <a:ea typeface="ＭＳ Ｐゴシック" pitchFamily="84" charset="-128"/>
              </a:rPr>
              <a:t>”</a:t>
            </a:r>
            <a:r>
              <a:rPr lang="en-US" altLang="ja-JP" smtClean="0">
                <a:ea typeface="ＭＳ Ｐゴシック" pitchFamily="84" charset="-128"/>
              </a:rPr>
              <a:t> of mountains</a:t>
            </a:r>
            <a:endParaRPr lang="en-US" smtClean="0"/>
          </a:p>
        </p:txBody>
      </p:sp>
      <p:sp>
        <p:nvSpPr>
          <p:cNvPr id="97284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37600" cy="46926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Mountains affect the amount of sunlight reaching an area</a:t>
            </a:r>
          </a:p>
          <a:p>
            <a:pPr marL="292100" indent="-292100" eaLnBrk="1" hangingPunct="1"/>
            <a:r>
              <a:rPr lang="en-US" smtClean="0"/>
              <a:t>In the Northern Hemisphere, south-facing slopes receive more sunlight than north-facing slopes</a:t>
            </a:r>
          </a:p>
          <a:p>
            <a:pPr marL="292100" indent="-292100" eaLnBrk="1" hangingPunct="1"/>
            <a:r>
              <a:rPr lang="en-US" smtClean="0"/>
              <a:t>Every 1,000-m increase in elevation produces a temperature drop of approximately 6</a:t>
            </a:r>
            <a:r>
              <a:rPr lang="en-US" smtClean="0">
                <a:sym typeface="Symbol" pitchFamily="84" charset="2"/>
              </a:rPr>
              <a:t></a:t>
            </a:r>
            <a:r>
              <a:rPr lang="en-US" smtClean="0"/>
              <a:t>C</a:t>
            </a:r>
          </a:p>
        </p:txBody>
      </p:sp>
      <p:sp>
        <p:nvSpPr>
          <p:cNvPr id="9933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851900" cy="5159375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Biomes</a:t>
            </a:r>
            <a:r>
              <a:rPr lang="en-US" smtClean="0"/>
              <a:t> are major life zones characterized by vegetation type (terrestrial biomes) or physical environment (aquatic biomes)</a:t>
            </a:r>
          </a:p>
          <a:p>
            <a:pPr marL="292100" indent="-292100" eaLnBrk="1" hangingPunct="1"/>
            <a:r>
              <a:rPr lang="en-US" smtClean="0"/>
              <a:t>Climate is very important in determining why terrestrial biomes are found in certain areas</a:t>
            </a:r>
          </a:p>
          <a:p>
            <a:pPr marL="292100" indent="-292100" eaLnBrk="1" hangingPunct="1"/>
            <a:r>
              <a:rPr lang="en-US" smtClean="0"/>
              <a:t>Climate affects the latitudinal patterns of terrestrial biomes</a:t>
            </a: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Climate and Terrestrial Biomes</a:t>
            </a:r>
          </a:p>
        </p:txBody>
      </p:sp>
      <p:sp>
        <p:nvSpPr>
          <p:cNvPr id="101380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5713"/>
            <a:ext cx="8763000" cy="49720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Natural and human-caused disturbances alter the distribution of biomes</a:t>
            </a:r>
          </a:p>
          <a:p>
            <a:pPr marL="292100" indent="-292100" eaLnBrk="1" hangingPunct="1"/>
            <a:r>
              <a:rPr lang="en-US" smtClean="0"/>
              <a:t>A </a:t>
            </a:r>
            <a:r>
              <a:rPr lang="en-US" b="1" smtClean="0"/>
              <a:t>disturbance</a:t>
            </a:r>
            <a:r>
              <a:rPr lang="en-US" smtClean="0"/>
              <a:t> is an event that changes a community by removing organisms and altering resource availability</a:t>
            </a:r>
          </a:p>
          <a:p>
            <a:pPr marL="292100" indent="-292100" eaLnBrk="1" hangingPunct="1"/>
            <a:r>
              <a:rPr lang="en-US" smtClean="0"/>
              <a:t>For example, frequent fires kill woody plants preventing woodlands from establishing</a:t>
            </a:r>
          </a:p>
        </p:txBody>
      </p:sp>
      <p:sp>
        <p:nvSpPr>
          <p:cNvPr id="10957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9574" name="Picture 6" descr="https://upload.wikimedia.org/wikipedia/commons/5/5e/Greece_Forest_Fire_July_25_2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4717142"/>
            <a:ext cx="3200346" cy="2140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73038"/>
            <a:ext cx="8991600" cy="919162"/>
          </a:xfrm>
        </p:spPr>
        <p:txBody>
          <a:bodyPr lIns="91440" tIns="45720" rIns="91440" bIns="45720" anchor="ctr"/>
          <a:lstStyle/>
          <a:p>
            <a:pPr marL="0" indent="0" eaLnBrk="1" hangingPunct="1"/>
            <a:r>
              <a:rPr lang="en-US" smtClean="0"/>
              <a:t>Concept 40.3: Interactions between organisms and the environment limit the distribution of species</a:t>
            </a:r>
            <a:endParaRPr lang="en-US" sz="2900" smtClean="0"/>
          </a:p>
        </p:txBody>
      </p:sp>
      <p:sp>
        <p:nvSpPr>
          <p:cNvPr id="23245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343025"/>
            <a:ext cx="8851900" cy="52197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Species distributions are the result of ecological and evolutionary interactions through time</a:t>
            </a:r>
          </a:p>
          <a:p>
            <a:pPr marL="292100" indent="-292100" eaLnBrk="1" hangingPunct="1"/>
            <a:r>
              <a:rPr lang="en-US" smtClean="0"/>
              <a:t>Ecological time is the minute-to-minute time frame of interactions between organisms and the environment</a:t>
            </a:r>
          </a:p>
          <a:p>
            <a:pPr marL="292100" indent="-292100" eaLnBrk="1" hangingPunct="1"/>
            <a:r>
              <a:rPr lang="en-US" smtClean="0"/>
              <a:t>Evolutionary time spans many generations and captures adaptation through natural selection</a:t>
            </a:r>
          </a:p>
        </p:txBody>
      </p:sp>
      <p:sp>
        <p:nvSpPr>
          <p:cNvPr id="232452" name="Line 6"/>
          <p:cNvSpPr>
            <a:spLocks noChangeShapeType="1"/>
          </p:cNvSpPr>
          <p:nvPr/>
        </p:nvSpPr>
        <p:spPr bwMode="auto">
          <a:xfrm>
            <a:off x="182563" y="11842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245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</a:t>
            </a:r>
          </a:p>
        </p:txBody>
      </p:sp>
      <p:pic>
        <p:nvPicPr>
          <p:cNvPr id="33795" name="Picture 6" descr="40_01HarlequinToad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577850"/>
            <a:ext cx="8548687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407400" cy="46037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Ecologists ask questions about where species occur and why species occur where they do</a:t>
            </a:r>
          </a:p>
        </p:txBody>
      </p:sp>
      <p:sp>
        <p:nvSpPr>
          <p:cNvPr id="23654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4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33" descr="40_12GeoDistFlowchart_1-U"/>
          <p:cNvPicPr>
            <a:picLocks noChangeAspect="1" noChangeArrowheads="1"/>
          </p:cNvPicPr>
          <p:nvPr/>
        </p:nvPicPr>
        <p:blipFill>
          <a:blip r:embed="rId3"/>
          <a:srcRect b="3488"/>
          <a:stretch>
            <a:fillRect/>
          </a:stretch>
        </p:blipFill>
        <p:spPr bwMode="auto">
          <a:xfrm>
            <a:off x="296863" y="835025"/>
            <a:ext cx="8548687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40.12-1</a:t>
            </a:r>
          </a:p>
        </p:txBody>
      </p:sp>
      <p:sp>
        <p:nvSpPr>
          <p:cNvPr id="238596" name="Text Box 31"/>
          <p:cNvSpPr txBox="1">
            <a:spLocks noChangeArrowheads="1"/>
          </p:cNvSpPr>
          <p:nvPr/>
        </p:nvSpPr>
        <p:spPr bwMode="auto">
          <a:xfrm>
            <a:off x="339725" y="1457325"/>
            <a:ext cx="19018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Why is species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X absent from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an area?</a:t>
            </a:r>
          </a:p>
        </p:txBody>
      </p:sp>
      <p:sp>
        <p:nvSpPr>
          <p:cNvPr id="238597" name="Text Box 31"/>
          <p:cNvSpPr txBox="1">
            <a:spLocks noChangeArrowheads="1"/>
          </p:cNvSpPr>
          <p:nvPr/>
        </p:nvSpPr>
        <p:spPr bwMode="auto">
          <a:xfrm>
            <a:off x="2513013" y="1465263"/>
            <a:ext cx="1658937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Does dispersal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38598" name="Text Box 31"/>
          <p:cNvSpPr txBox="1">
            <a:spLocks noChangeArrowheads="1"/>
          </p:cNvSpPr>
          <p:nvPr/>
        </p:nvSpPr>
        <p:spPr bwMode="auto">
          <a:xfrm>
            <a:off x="5159375" y="890588"/>
            <a:ext cx="2155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Area inaccessible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or insufficient time</a:t>
            </a:r>
          </a:p>
        </p:txBody>
      </p:sp>
      <p:sp>
        <p:nvSpPr>
          <p:cNvPr id="238599" name="Text Box 31"/>
          <p:cNvSpPr txBox="1">
            <a:spLocks noChangeArrowheads="1"/>
          </p:cNvSpPr>
          <p:nvPr/>
        </p:nvSpPr>
        <p:spPr bwMode="auto">
          <a:xfrm>
            <a:off x="5629275" y="1735138"/>
            <a:ext cx="190341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 biotic factors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(other species)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38600" name="Text Box 31"/>
          <p:cNvSpPr txBox="1">
            <a:spLocks noChangeArrowheads="1"/>
          </p:cNvSpPr>
          <p:nvPr/>
        </p:nvSpPr>
        <p:spPr bwMode="auto">
          <a:xfrm>
            <a:off x="4492625" y="847725"/>
            <a:ext cx="4730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Yes</a:t>
            </a:r>
          </a:p>
        </p:txBody>
      </p:sp>
      <p:sp>
        <p:nvSpPr>
          <p:cNvPr id="238601" name="Text Box 31"/>
          <p:cNvSpPr txBox="1">
            <a:spLocks noChangeArrowheads="1"/>
          </p:cNvSpPr>
          <p:nvPr/>
        </p:nvSpPr>
        <p:spPr bwMode="auto">
          <a:xfrm>
            <a:off x="4498975" y="2066925"/>
            <a:ext cx="3349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18" descr="40_12GeoDistFlowchart_2-U"/>
          <p:cNvPicPr>
            <a:picLocks noChangeAspect="1" noChangeArrowheads="1"/>
          </p:cNvPicPr>
          <p:nvPr/>
        </p:nvPicPr>
        <p:blipFill>
          <a:blip r:embed="rId3"/>
          <a:srcRect b="3825"/>
          <a:stretch>
            <a:fillRect/>
          </a:stretch>
        </p:blipFill>
        <p:spPr bwMode="auto">
          <a:xfrm>
            <a:off x="296863" y="835025"/>
            <a:ext cx="8548687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40.12-2</a:t>
            </a:r>
          </a:p>
        </p:txBody>
      </p:sp>
      <p:sp>
        <p:nvSpPr>
          <p:cNvPr id="240644" name="Text Box 31"/>
          <p:cNvSpPr txBox="1">
            <a:spLocks noChangeArrowheads="1"/>
          </p:cNvSpPr>
          <p:nvPr/>
        </p:nvSpPr>
        <p:spPr bwMode="auto">
          <a:xfrm>
            <a:off x="339725" y="1457325"/>
            <a:ext cx="19018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Why is species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X absent from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an area?</a:t>
            </a:r>
          </a:p>
        </p:txBody>
      </p:sp>
      <p:sp>
        <p:nvSpPr>
          <p:cNvPr id="240645" name="Text Box 31"/>
          <p:cNvSpPr txBox="1">
            <a:spLocks noChangeArrowheads="1"/>
          </p:cNvSpPr>
          <p:nvPr/>
        </p:nvSpPr>
        <p:spPr bwMode="auto">
          <a:xfrm>
            <a:off x="2513013" y="1465263"/>
            <a:ext cx="1658937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Does dispersal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40646" name="Text Box 31"/>
          <p:cNvSpPr txBox="1">
            <a:spLocks noChangeArrowheads="1"/>
          </p:cNvSpPr>
          <p:nvPr/>
        </p:nvSpPr>
        <p:spPr bwMode="auto">
          <a:xfrm>
            <a:off x="5159375" y="890588"/>
            <a:ext cx="2155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Area inaccessible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or insufficient time</a:t>
            </a:r>
          </a:p>
        </p:txBody>
      </p:sp>
      <p:sp>
        <p:nvSpPr>
          <p:cNvPr id="240647" name="Text Box 31"/>
          <p:cNvSpPr txBox="1">
            <a:spLocks noChangeArrowheads="1"/>
          </p:cNvSpPr>
          <p:nvPr/>
        </p:nvSpPr>
        <p:spPr bwMode="auto">
          <a:xfrm>
            <a:off x="6423025" y="3605213"/>
            <a:ext cx="2419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Predation, parasitism,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competition, disease</a:t>
            </a:r>
          </a:p>
        </p:txBody>
      </p:sp>
      <p:sp>
        <p:nvSpPr>
          <p:cNvPr id="240648" name="Text Box 31"/>
          <p:cNvSpPr txBox="1">
            <a:spLocks noChangeArrowheads="1"/>
          </p:cNvSpPr>
          <p:nvPr/>
        </p:nvSpPr>
        <p:spPr bwMode="auto">
          <a:xfrm>
            <a:off x="5629275" y="1735138"/>
            <a:ext cx="190341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 biotic factors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(other species)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40649" name="Text Box 31"/>
          <p:cNvSpPr txBox="1">
            <a:spLocks noChangeArrowheads="1"/>
          </p:cNvSpPr>
          <p:nvPr/>
        </p:nvSpPr>
        <p:spPr bwMode="auto">
          <a:xfrm>
            <a:off x="5448300" y="4371975"/>
            <a:ext cx="19018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 abiotic factors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40650" name="Text Box 31"/>
          <p:cNvSpPr txBox="1">
            <a:spLocks noChangeArrowheads="1"/>
          </p:cNvSpPr>
          <p:nvPr/>
        </p:nvSpPr>
        <p:spPr bwMode="auto">
          <a:xfrm>
            <a:off x="4492625" y="847725"/>
            <a:ext cx="4730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Yes</a:t>
            </a:r>
          </a:p>
        </p:txBody>
      </p:sp>
      <p:sp>
        <p:nvSpPr>
          <p:cNvPr id="240651" name="Text Box 31"/>
          <p:cNvSpPr txBox="1">
            <a:spLocks noChangeArrowheads="1"/>
          </p:cNvSpPr>
          <p:nvPr/>
        </p:nvSpPr>
        <p:spPr bwMode="auto">
          <a:xfrm>
            <a:off x="4498975" y="2066925"/>
            <a:ext cx="3349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No</a:t>
            </a:r>
          </a:p>
        </p:txBody>
      </p:sp>
      <p:sp>
        <p:nvSpPr>
          <p:cNvPr id="240652" name="Text Box 31"/>
          <p:cNvSpPr txBox="1">
            <a:spLocks noChangeArrowheads="1"/>
          </p:cNvSpPr>
          <p:nvPr/>
        </p:nvSpPr>
        <p:spPr bwMode="auto">
          <a:xfrm>
            <a:off x="7129463" y="3063875"/>
            <a:ext cx="4730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Yes</a:t>
            </a:r>
          </a:p>
        </p:txBody>
      </p:sp>
      <p:sp>
        <p:nvSpPr>
          <p:cNvPr id="240653" name="Text Box 31"/>
          <p:cNvSpPr txBox="1">
            <a:spLocks noChangeArrowheads="1"/>
          </p:cNvSpPr>
          <p:nvPr/>
        </p:nvSpPr>
        <p:spPr bwMode="auto">
          <a:xfrm>
            <a:off x="5665788" y="3278188"/>
            <a:ext cx="3349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19" descr="40_12GeoDistFlowchart_3-U"/>
          <p:cNvPicPr>
            <a:picLocks noChangeAspect="1" noChangeArrowheads="1"/>
          </p:cNvPicPr>
          <p:nvPr/>
        </p:nvPicPr>
        <p:blipFill>
          <a:blip r:embed="rId3"/>
          <a:srcRect b="2571"/>
          <a:stretch>
            <a:fillRect/>
          </a:stretch>
        </p:blipFill>
        <p:spPr bwMode="auto">
          <a:xfrm>
            <a:off x="296863" y="835025"/>
            <a:ext cx="854868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40.12-3</a:t>
            </a:r>
          </a:p>
        </p:txBody>
      </p:sp>
      <p:sp>
        <p:nvSpPr>
          <p:cNvPr id="242692" name="Text Box 31"/>
          <p:cNvSpPr txBox="1">
            <a:spLocks noChangeArrowheads="1"/>
          </p:cNvSpPr>
          <p:nvPr/>
        </p:nvSpPr>
        <p:spPr bwMode="auto">
          <a:xfrm>
            <a:off x="3952875" y="3709988"/>
            <a:ext cx="1055688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Chemical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factors</a:t>
            </a:r>
          </a:p>
        </p:txBody>
      </p:sp>
      <p:sp>
        <p:nvSpPr>
          <p:cNvPr id="242693" name="Text Box 31"/>
          <p:cNvSpPr txBox="1">
            <a:spLocks noChangeArrowheads="1"/>
          </p:cNvSpPr>
          <p:nvPr/>
        </p:nvSpPr>
        <p:spPr bwMode="auto">
          <a:xfrm>
            <a:off x="339725" y="1457325"/>
            <a:ext cx="19018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Why is species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X absent from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an area?</a:t>
            </a:r>
          </a:p>
        </p:txBody>
      </p:sp>
      <p:sp>
        <p:nvSpPr>
          <p:cNvPr id="242694" name="Text Box 31"/>
          <p:cNvSpPr txBox="1">
            <a:spLocks noChangeArrowheads="1"/>
          </p:cNvSpPr>
          <p:nvPr/>
        </p:nvSpPr>
        <p:spPr bwMode="auto">
          <a:xfrm>
            <a:off x="2513013" y="1465263"/>
            <a:ext cx="1658937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Does dispersal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42695" name="Text Box 31"/>
          <p:cNvSpPr txBox="1">
            <a:spLocks noChangeArrowheads="1"/>
          </p:cNvSpPr>
          <p:nvPr/>
        </p:nvSpPr>
        <p:spPr bwMode="auto">
          <a:xfrm>
            <a:off x="5159375" y="890588"/>
            <a:ext cx="2155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Area inaccessible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or insufficient time</a:t>
            </a:r>
          </a:p>
        </p:txBody>
      </p:sp>
      <p:sp>
        <p:nvSpPr>
          <p:cNvPr id="242696" name="Text Box 31"/>
          <p:cNvSpPr txBox="1">
            <a:spLocks noChangeArrowheads="1"/>
          </p:cNvSpPr>
          <p:nvPr/>
        </p:nvSpPr>
        <p:spPr bwMode="auto">
          <a:xfrm>
            <a:off x="6423025" y="3605213"/>
            <a:ext cx="2419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Predation, parasitism,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competition, disease</a:t>
            </a:r>
          </a:p>
        </p:txBody>
      </p:sp>
      <p:sp>
        <p:nvSpPr>
          <p:cNvPr id="242697" name="Text Box 31"/>
          <p:cNvSpPr txBox="1">
            <a:spLocks noChangeArrowheads="1"/>
          </p:cNvSpPr>
          <p:nvPr/>
        </p:nvSpPr>
        <p:spPr bwMode="auto">
          <a:xfrm>
            <a:off x="1158875" y="4175125"/>
            <a:ext cx="2568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Water, oxygen, salinity,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pH, soil nutrients, etc.</a:t>
            </a:r>
          </a:p>
        </p:txBody>
      </p:sp>
      <p:sp>
        <p:nvSpPr>
          <p:cNvPr id="242698" name="Text Box 31"/>
          <p:cNvSpPr txBox="1">
            <a:spLocks noChangeArrowheads="1"/>
          </p:cNvSpPr>
          <p:nvPr/>
        </p:nvSpPr>
        <p:spPr bwMode="auto">
          <a:xfrm>
            <a:off x="5629275" y="1735138"/>
            <a:ext cx="190341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 biotic factors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(other species)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42699" name="Text Box 31"/>
          <p:cNvSpPr txBox="1">
            <a:spLocks noChangeArrowheads="1"/>
          </p:cNvSpPr>
          <p:nvPr/>
        </p:nvSpPr>
        <p:spPr bwMode="auto">
          <a:xfrm>
            <a:off x="1597025" y="5081588"/>
            <a:ext cx="20494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Temperature, light,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soil structure, fire,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moisture, etc.</a:t>
            </a:r>
          </a:p>
        </p:txBody>
      </p:sp>
      <p:sp>
        <p:nvSpPr>
          <p:cNvPr id="242700" name="Text Box 31"/>
          <p:cNvSpPr txBox="1">
            <a:spLocks noChangeArrowheads="1"/>
          </p:cNvSpPr>
          <p:nvPr/>
        </p:nvSpPr>
        <p:spPr bwMode="auto">
          <a:xfrm>
            <a:off x="5448300" y="4371975"/>
            <a:ext cx="19018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Do abiotic factors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limit its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/>
              <a:t>distribution?</a:t>
            </a:r>
          </a:p>
        </p:txBody>
      </p:sp>
      <p:sp>
        <p:nvSpPr>
          <p:cNvPr id="242701" name="Text Box 31"/>
          <p:cNvSpPr txBox="1">
            <a:spLocks noChangeArrowheads="1"/>
          </p:cNvSpPr>
          <p:nvPr/>
        </p:nvSpPr>
        <p:spPr bwMode="auto">
          <a:xfrm>
            <a:off x="3946525" y="5299075"/>
            <a:ext cx="105568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Physical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factors</a:t>
            </a:r>
          </a:p>
        </p:txBody>
      </p:sp>
      <p:sp>
        <p:nvSpPr>
          <p:cNvPr id="242702" name="Text Box 31"/>
          <p:cNvSpPr txBox="1">
            <a:spLocks noChangeArrowheads="1"/>
          </p:cNvSpPr>
          <p:nvPr/>
        </p:nvSpPr>
        <p:spPr bwMode="auto">
          <a:xfrm>
            <a:off x="4492625" y="847725"/>
            <a:ext cx="4730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Yes</a:t>
            </a:r>
          </a:p>
        </p:txBody>
      </p:sp>
      <p:sp>
        <p:nvSpPr>
          <p:cNvPr id="242703" name="Text Box 31"/>
          <p:cNvSpPr txBox="1">
            <a:spLocks noChangeArrowheads="1"/>
          </p:cNvSpPr>
          <p:nvPr/>
        </p:nvSpPr>
        <p:spPr bwMode="auto">
          <a:xfrm>
            <a:off x="4498975" y="2066925"/>
            <a:ext cx="3349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No</a:t>
            </a:r>
          </a:p>
        </p:txBody>
      </p:sp>
      <p:sp>
        <p:nvSpPr>
          <p:cNvPr id="242704" name="Text Box 31"/>
          <p:cNvSpPr txBox="1">
            <a:spLocks noChangeArrowheads="1"/>
          </p:cNvSpPr>
          <p:nvPr/>
        </p:nvSpPr>
        <p:spPr bwMode="auto">
          <a:xfrm>
            <a:off x="7129463" y="3063875"/>
            <a:ext cx="4730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Yes</a:t>
            </a:r>
          </a:p>
        </p:txBody>
      </p:sp>
      <p:sp>
        <p:nvSpPr>
          <p:cNvPr id="242705" name="Text Box 31"/>
          <p:cNvSpPr txBox="1">
            <a:spLocks noChangeArrowheads="1"/>
          </p:cNvSpPr>
          <p:nvPr/>
        </p:nvSpPr>
        <p:spPr bwMode="auto">
          <a:xfrm>
            <a:off x="5665788" y="3278188"/>
            <a:ext cx="3349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Dispersal and Distribution</a:t>
            </a:r>
            <a:endParaRPr lang="en-US" i="1" smtClean="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24900" cy="51879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Dispersal </a:t>
            </a:r>
            <a:r>
              <a:rPr lang="en-US" smtClean="0"/>
              <a:t>is the movement of individuals away from centers of high population density or from their area of origin</a:t>
            </a:r>
          </a:p>
          <a:p>
            <a:pPr marL="292100" indent="-292100" eaLnBrk="1" hangingPunct="1"/>
            <a:r>
              <a:rPr lang="en-US" smtClean="0"/>
              <a:t>Dispersal contributes to the global distribution of organisms</a:t>
            </a:r>
          </a:p>
        </p:txBody>
      </p:sp>
      <p:sp>
        <p:nvSpPr>
          <p:cNvPr id="244740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474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826500" cy="50292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Transplants indicate if dispersal is a key factor limiting species distributions</a:t>
            </a:r>
          </a:p>
          <a:p>
            <a:pPr marL="292100" indent="-292100" eaLnBrk="1" hangingPunct="1"/>
            <a:r>
              <a:rPr lang="en-US" smtClean="0"/>
              <a:t>Transplants include organisms that are intentionally or accidentally relocated from their original distribution</a:t>
            </a:r>
          </a:p>
          <a:p>
            <a:pPr marL="292100" indent="-292100" eaLnBrk="1" hangingPunct="1"/>
            <a:r>
              <a:rPr lang="en-US" smtClean="0"/>
              <a:t>If a transplant is successful, it indicates that the species’ potential range is larger than its actual range</a:t>
            </a:r>
          </a:p>
          <a:p>
            <a:pPr marL="292100" indent="-292100" eaLnBrk="1" hangingPunct="1"/>
            <a:r>
              <a:rPr lang="en-US" smtClean="0"/>
              <a:t>Species transplants can disrupt the communities or ecosystems to which they have been introduced</a:t>
            </a:r>
          </a:p>
        </p:txBody>
      </p:sp>
      <p:sp>
        <p:nvSpPr>
          <p:cNvPr id="24678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78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Biotic Factors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674100" cy="53340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Biotic factors that affect the distribution of organisms may include</a:t>
            </a:r>
          </a:p>
          <a:p>
            <a:pPr marL="736600" lvl="1" eaLnBrk="1" hangingPunct="1"/>
            <a:r>
              <a:rPr lang="en-US" smtClean="0"/>
              <a:t>Predation</a:t>
            </a:r>
          </a:p>
          <a:p>
            <a:pPr marL="736600" lvl="1" eaLnBrk="1" hangingPunct="1"/>
            <a:r>
              <a:rPr lang="en-US" smtClean="0"/>
              <a:t>Herbivory</a:t>
            </a:r>
          </a:p>
          <a:p>
            <a:pPr marL="1295400" lvl="2" eaLnBrk="1" hangingPunct="1"/>
            <a:r>
              <a:rPr lang="en-US" smtClean="0"/>
              <a:t>For example, sea urchins can limit the distribution of seaweeds</a:t>
            </a:r>
          </a:p>
          <a:p>
            <a:pPr marL="736600" lvl="1" eaLnBrk="1" hangingPunct="1"/>
            <a:r>
              <a:rPr lang="en-US" smtClean="0"/>
              <a:t>Mutualism</a:t>
            </a:r>
          </a:p>
          <a:p>
            <a:pPr marL="736600" lvl="1" eaLnBrk="1" hangingPunct="1"/>
            <a:r>
              <a:rPr lang="en-US" smtClean="0"/>
              <a:t>Parasitism</a:t>
            </a:r>
          </a:p>
          <a:p>
            <a:pPr marL="736600" lvl="1" eaLnBrk="1" hangingPunct="1"/>
            <a:r>
              <a:rPr lang="en-US" smtClean="0"/>
              <a:t>Competition</a:t>
            </a:r>
          </a:p>
        </p:txBody>
      </p:sp>
      <p:sp>
        <p:nvSpPr>
          <p:cNvPr id="248836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8837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40" descr="40_13SeaweedDistrib-U"/>
          <p:cNvPicPr>
            <a:picLocks noChangeAspect="1" noChangeArrowheads="1"/>
          </p:cNvPicPr>
          <p:nvPr/>
        </p:nvPicPr>
        <p:blipFill>
          <a:blip r:embed="rId3"/>
          <a:srcRect b="3593"/>
          <a:stretch>
            <a:fillRect/>
          </a:stretch>
        </p:blipFill>
        <p:spPr bwMode="auto">
          <a:xfrm>
            <a:off x="673100" y="238125"/>
            <a:ext cx="7797800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40.13</a:t>
            </a:r>
          </a:p>
        </p:txBody>
      </p:sp>
      <p:sp>
        <p:nvSpPr>
          <p:cNvPr id="250884" name="Text Box 31"/>
          <p:cNvSpPr txBox="1">
            <a:spLocks noChangeArrowheads="1"/>
          </p:cNvSpPr>
          <p:nvPr/>
        </p:nvSpPr>
        <p:spPr bwMode="auto">
          <a:xfrm>
            <a:off x="5035550" y="4989513"/>
            <a:ext cx="2627313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Control (both urchins</a:t>
            </a:r>
            <a:br>
              <a:rPr lang="en-US" sz="2000" b="1"/>
            </a:br>
            <a:r>
              <a:rPr lang="en-US" sz="2000" b="1"/>
              <a:t>and limpets present)</a:t>
            </a:r>
          </a:p>
        </p:txBody>
      </p:sp>
      <p:sp>
        <p:nvSpPr>
          <p:cNvPr id="250885" name="Text Box 31"/>
          <p:cNvSpPr txBox="1">
            <a:spLocks noChangeArrowheads="1"/>
          </p:cNvSpPr>
          <p:nvPr/>
        </p:nvSpPr>
        <p:spPr bwMode="auto">
          <a:xfrm>
            <a:off x="1239838" y="1049338"/>
            <a:ext cx="4730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100</a:t>
            </a:r>
          </a:p>
        </p:txBody>
      </p:sp>
      <p:sp>
        <p:nvSpPr>
          <p:cNvPr id="250886" name="Text Box 31"/>
          <p:cNvSpPr txBox="1">
            <a:spLocks noChangeArrowheads="1"/>
          </p:cNvSpPr>
          <p:nvPr/>
        </p:nvSpPr>
        <p:spPr bwMode="auto">
          <a:xfrm>
            <a:off x="4552950" y="1108075"/>
            <a:ext cx="31813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Both limpets and urchins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removed</a:t>
            </a:r>
          </a:p>
        </p:txBody>
      </p:sp>
      <p:sp>
        <p:nvSpPr>
          <p:cNvPr id="250887" name="Text Box 31"/>
          <p:cNvSpPr txBox="1">
            <a:spLocks noChangeArrowheads="1"/>
          </p:cNvSpPr>
          <p:nvPr/>
        </p:nvSpPr>
        <p:spPr bwMode="auto">
          <a:xfrm>
            <a:off x="5026025" y="2244725"/>
            <a:ext cx="15446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Only urchins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removed</a:t>
            </a:r>
          </a:p>
        </p:txBody>
      </p:sp>
      <p:sp>
        <p:nvSpPr>
          <p:cNvPr id="250888" name="Text Box 31"/>
          <p:cNvSpPr txBox="1">
            <a:spLocks noChangeArrowheads="1"/>
          </p:cNvSpPr>
          <p:nvPr/>
        </p:nvSpPr>
        <p:spPr bwMode="auto">
          <a:xfrm>
            <a:off x="5029200" y="4614863"/>
            <a:ext cx="27527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Only limpets removed</a:t>
            </a:r>
          </a:p>
        </p:txBody>
      </p:sp>
      <p:sp>
        <p:nvSpPr>
          <p:cNvPr id="250889" name="Text Box 31"/>
          <p:cNvSpPr txBox="1">
            <a:spLocks noChangeArrowheads="1"/>
          </p:cNvSpPr>
          <p:nvPr/>
        </p:nvSpPr>
        <p:spPr bwMode="auto">
          <a:xfrm>
            <a:off x="2524125" y="3298825"/>
            <a:ext cx="9017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Limpet</a:t>
            </a:r>
          </a:p>
        </p:txBody>
      </p:sp>
      <p:sp>
        <p:nvSpPr>
          <p:cNvPr id="250890" name="Text Box 31"/>
          <p:cNvSpPr txBox="1">
            <a:spLocks noChangeArrowheads="1"/>
          </p:cNvSpPr>
          <p:nvPr/>
        </p:nvSpPr>
        <p:spPr bwMode="auto">
          <a:xfrm>
            <a:off x="2232025" y="2179638"/>
            <a:ext cx="13144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Sea urchin</a:t>
            </a:r>
          </a:p>
        </p:txBody>
      </p:sp>
      <p:sp>
        <p:nvSpPr>
          <p:cNvPr id="250891" name="Text Box 31"/>
          <p:cNvSpPr txBox="1">
            <a:spLocks noChangeArrowheads="1"/>
          </p:cNvSpPr>
          <p:nvPr/>
        </p:nvSpPr>
        <p:spPr bwMode="auto">
          <a:xfrm>
            <a:off x="1530350" y="5878513"/>
            <a:ext cx="9017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/>
            <a:r>
              <a:rPr lang="en-US" sz="1900" b="1"/>
              <a:t>August</a:t>
            </a:r>
          </a:p>
          <a:p>
            <a:pPr algn="ctr" eaLnBrk="0" hangingPunct="0"/>
            <a:r>
              <a:rPr lang="en-US" sz="1900" b="1"/>
              <a:t>1982</a:t>
            </a:r>
          </a:p>
        </p:txBody>
      </p:sp>
      <p:sp>
        <p:nvSpPr>
          <p:cNvPr id="250892" name="Text Box 31"/>
          <p:cNvSpPr txBox="1">
            <a:spLocks noChangeArrowheads="1"/>
          </p:cNvSpPr>
          <p:nvPr/>
        </p:nvSpPr>
        <p:spPr bwMode="auto">
          <a:xfrm>
            <a:off x="5419725" y="5870575"/>
            <a:ext cx="9017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/>
            <a:r>
              <a:rPr lang="en-US" sz="1900" b="1"/>
              <a:t>August</a:t>
            </a:r>
          </a:p>
          <a:p>
            <a:pPr algn="ctr" eaLnBrk="0" hangingPunct="0"/>
            <a:r>
              <a:rPr lang="en-US" sz="1900" b="1"/>
              <a:t>1983</a:t>
            </a:r>
          </a:p>
        </p:txBody>
      </p:sp>
      <p:sp>
        <p:nvSpPr>
          <p:cNvPr id="250893" name="Text Box 31"/>
          <p:cNvSpPr txBox="1">
            <a:spLocks noChangeArrowheads="1"/>
          </p:cNvSpPr>
          <p:nvPr/>
        </p:nvSpPr>
        <p:spPr bwMode="auto">
          <a:xfrm>
            <a:off x="3397250" y="5872163"/>
            <a:ext cx="10636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/>
            <a:r>
              <a:rPr lang="en-US" sz="1900" b="1"/>
              <a:t>February</a:t>
            </a:r>
          </a:p>
          <a:p>
            <a:pPr algn="ctr" eaLnBrk="0" hangingPunct="0"/>
            <a:r>
              <a:rPr lang="en-US" sz="1900" b="1"/>
              <a:t>1983</a:t>
            </a:r>
          </a:p>
        </p:txBody>
      </p:sp>
      <p:sp>
        <p:nvSpPr>
          <p:cNvPr id="250894" name="Text Box 31"/>
          <p:cNvSpPr txBox="1">
            <a:spLocks noChangeArrowheads="1"/>
          </p:cNvSpPr>
          <p:nvPr/>
        </p:nvSpPr>
        <p:spPr bwMode="auto">
          <a:xfrm>
            <a:off x="7172325" y="5875338"/>
            <a:ext cx="10636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/>
            <a:r>
              <a:rPr lang="en-US" sz="1900" b="1"/>
              <a:t>February</a:t>
            </a:r>
          </a:p>
          <a:p>
            <a:pPr algn="ctr" eaLnBrk="0" hangingPunct="0"/>
            <a:r>
              <a:rPr lang="en-US" sz="1900" b="1"/>
              <a:t>1984</a:t>
            </a:r>
          </a:p>
        </p:txBody>
      </p:sp>
      <p:sp>
        <p:nvSpPr>
          <p:cNvPr id="250895" name="Text Box 31"/>
          <p:cNvSpPr txBox="1">
            <a:spLocks noChangeArrowheads="1"/>
          </p:cNvSpPr>
          <p:nvPr/>
        </p:nvSpPr>
        <p:spPr bwMode="auto">
          <a:xfrm>
            <a:off x="1384300" y="1989138"/>
            <a:ext cx="3111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80</a:t>
            </a:r>
          </a:p>
        </p:txBody>
      </p:sp>
      <p:sp>
        <p:nvSpPr>
          <p:cNvPr id="250896" name="Text Box 31"/>
          <p:cNvSpPr txBox="1">
            <a:spLocks noChangeArrowheads="1"/>
          </p:cNvSpPr>
          <p:nvPr/>
        </p:nvSpPr>
        <p:spPr bwMode="auto">
          <a:xfrm>
            <a:off x="1373188" y="2892425"/>
            <a:ext cx="312737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60</a:t>
            </a:r>
          </a:p>
        </p:txBody>
      </p:sp>
      <p:sp>
        <p:nvSpPr>
          <p:cNvPr id="250897" name="Text Box 31"/>
          <p:cNvSpPr txBox="1">
            <a:spLocks noChangeArrowheads="1"/>
          </p:cNvSpPr>
          <p:nvPr/>
        </p:nvSpPr>
        <p:spPr bwMode="auto">
          <a:xfrm>
            <a:off x="1376363" y="3840163"/>
            <a:ext cx="3381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40</a:t>
            </a:r>
          </a:p>
        </p:txBody>
      </p:sp>
      <p:sp>
        <p:nvSpPr>
          <p:cNvPr id="250898" name="Text Box 31"/>
          <p:cNvSpPr txBox="1">
            <a:spLocks noChangeArrowheads="1"/>
          </p:cNvSpPr>
          <p:nvPr/>
        </p:nvSpPr>
        <p:spPr bwMode="auto">
          <a:xfrm>
            <a:off x="1385888" y="4779963"/>
            <a:ext cx="2762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20</a:t>
            </a:r>
          </a:p>
        </p:txBody>
      </p:sp>
      <p:sp>
        <p:nvSpPr>
          <p:cNvPr id="250899" name="Text Box 31"/>
          <p:cNvSpPr txBox="1">
            <a:spLocks noChangeArrowheads="1"/>
          </p:cNvSpPr>
          <p:nvPr/>
        </p:nvSpPr>
        <p:spPr bwMode="auto">
          <a:xfrm>
            <a:off x="1517650" y="5673725"/>
            <a:ext cx="185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/>
              <a:t>0</a:t>
            </a:r>
          </a:p>
        </p:txBody>
      </p:sp>
      <p:sp>
        <p:nvSpPr>
          <p:cNvPr id="250900" name="Text Box 31"/>
          <p:cNvSpPr txBox="1">
            <a:spLocks noChangeArrowheads="1"/>
          </p:cNvSpPr>
          <p:nvPr/>
        </p:nvSpPr>
        <p:spPr bwMode="auto">
          <a:xfrm rot="-5400000">
            <a:off x="-170656" y="3191669"/>
            <a:ext cx="23256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Seaweed cover (%)</a:t>
            </a:r>
          </a:p>
        </p:txBody>
      </p:sp>
      <p:sp>
        <p:nvSpPr>
          <p:cNvPr id="250901" name="Text Box 31"/>
          <p:cNvSpPr txBox="1">
            <a:spLocks noChangeArrowheads="1"/>
          </p:cNvSpPr>
          <p:nvPr/>
        </p:nvSpPr>
        <p:spPr bwMode="auto">
          <a:xfrm>
            <a:off x="730250" y="244475"/>
            <a:ext cx="86677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900" b="1">
                <a:solidFill>
                  <a:srgbClr val="AA1016"/>
                </a:solidFill>
              </a:rPr>
              <a:t>Results</a:t>
            </a:r>
          </a:p>
        </p:txBody>
      </p:sp>
      <p:sp>
        <p:nvSpPr>
          <p:cNvPr id="250902" name="Line 36"/>
          <p:cNvSpPr>
            <a:spLocks noChangeShapeType="1"/>
          </p:cNvSpPr>
          <p:nvPr/>
        </p:nvSpPr>
        <p:spPr bwMode="auto">
          <a:xfrm>
            <a:off x="5067300" y="1668463"/>
            <a:ext cx="203200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0903" name="Line 37"/>
          <p:cNvSpPr>
            <a:spLocks noChangeShapeType="1"/>
          </p:cNvSpPr>
          <p:nvPr/>
        </p:nvSpPr>
        <p:spPr bwMode="auto">
          <a:xfrm>
            <a:off x="5478463" y="2811463"/>
            <a:ext cx="23177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0904" name="Line 38"/>
          <p:cNvSpPr>
            <a:spLocks noChangeShapeType="1"/>
          </p:cNvSpPr>
          <p:nvPr/>
        </p:nvSpPr>
        <p:spPr bwMode="auto">
          <a:xfrm flipH="1">
            <a:off x="3319463" y="4833938"/>
            <a:ext cx="1671637" cy="835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0905" name="Line 39"/>
          <p:cNvSpPr>
            <a:spLocks noChangeShapeType="1"/>
          </p:cNvSpPr>
          <p:nvPr/>
        </p:nvSpPr>
        <p:spPr bwMode="auto">
          <a:xfrm flipH="1">
            <a:off x="3713163" y="5168900"/>
            <a:ext cx="128270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Abiotic Factors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5713"/>
            <a:ext cx="8699500" cy="5259387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Abiotic factors affecting the distribution of organisms include</a:t>
            </a:r>
          </a:p>
          <a:p>
            <a:pPr marL="736600" lvl="1" eaLnBrk="1" hangingPunct="1"/>
            <a:r>
              <a:rPr lang="en-US" smtClean="0"/>
              <a:t>Temperature</a:t>
            </a:r>
          </a:p>
          <a:p>
            <a:pPr marL="736600" lvl="1" eaLnBrk="1" hangingPunct="1"/>
            <a:r>
              <a:rPr lang="en-US" smtClean="0"/>
              <a:t>Water and oxygen</a:t>
            </a:r>
          </a:p>
          <a:p>
            <a:pPr marL="736600" lvl="1" eaLnBrk="1" hangingPunct="1"/>
            <a:r>
              <a:rPr lang="en-US" smtClean="0"/>
              <a:t>Salinity</a:t>
            </a:r>
          </a:p>
          <a:p>
            <a:pPr marL="736600" lvl="1" eaLnBrk="1" hangingPunct="1"/>
            <a:r>
              <a:rPr lang="en-US" smtClean="0"/>
              <a:t>Sunlight</a:t>
            </a:r>
          </a:p>
          <a:p>
            <a:pPr marL="736600" lvl="1" eaLnBrk="1" hangingPunct="1"/>
            <a:r>
              <a:rPr lang="en-US" smtClean="0"/>
              <a:t>Rocks and soil</a:t>
            </a:r>
          </a:p>
        </p:txBody>
      </p:sp>
      <p:sp>
        <p:nvSpPr>
          <p:cNvPr id="25293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293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3/29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Biomedical Engineering</a:t>
            </a:r>
          </a:p>
          <a:p>
            <a:r>
              <a:rPr lang="en-US" dirty="0" smtClean="0"/>
              <a:t>Populations</a:t>
            </a:r>
          </a:p>
          <a:p>
            <a:pPr lvl="1"/>
            <a:r>
              <a:rPr lang="en-US" dirty="0" smtClean="0"/>
              <a:t>Density</a:t>
            </a:r>
          </a:p>
          <a:p>
            <a:pPr lvl="1"/>
            <a:r>
              <a:rPr lang="en-US" dirty="0" smtClean="0"/>
              <a:t>Dispersion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Growth</a:t>
            </a:r>
          </a:p>
          <a:p>
            <a:r>
              <a:rPr lang="en-US" dirty="0" smtClean="0"/>
              <a:t>Hope to study growth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303350"/>
            <a:ext cx="4572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>
                <a:hlinkClick r:id="rId2"/>
              </a:rPr>
              <a:t>https://www.ttuhsc.edu/som/physiology/faculty/altenberg/project2.aspx</a:t>
            </a:r>
            <a:endParaRPr lang="en-US" sz="105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10050" y="476610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hlinkClick r:id="rId3"/>
              </a:rPr>
              <a:t>https://www.youtube.com/watch?v=-JIuKjaY3r4</a:t>
            </a:r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0" descr="40_02_EcoRsrchScope-U"/>
          <p:cNvPicPr>
            <a:picLocks noChangeAspect="1" noChangeArrowheads="1"/>
          </p:cNvPicPr>
          <p:nvPr/>
        </p:nvPicPr>
        <p:blipFill>
          <a:blip r:embed="rId3"/>
          <a:srcRect b="2315"/>
          <a:stretch>
            <a:fillRect/>
          </a:stretch>
        </p:blipFill>
        <p:spPr bwMode="auto">
          <a:xfrm>
            <a:off x="1477963" y="136525"/>
            <a:ext cx="618807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</a:t>
            </a:r>
          </a:p>
        </p:txBody>
      </p:sp>
      <p:sp>
        <p:nvSpPr>
          <p:cNvPr id="35844" name="Text Box 31"/>
          <p:cNvSpPr txBox="1">
            <a:spLocks noChangeArrowheads="1"/>
          </p:cNvSpPr>
          <p:nvPr/>
        </p:nvSpPr>
        <p:spPr bwMode="auto">
          <a:xfrm>
            <a:off x="3452813" y="215900"/>
            <a:ext cx="165576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Global ecology</a:t>
            </a:r>
          </a:p>
        </p:txBody>
      </p:sp>
      <p:sp>
        <p:nvSpPr>
          <p:cNvPr id="35845" name="Text Box 31"/>
          <p:cNvSpPr txBox="1">
            <a:spLocks noChangeArrowheads="1"/>
          </p:cNvSpPr>
          <p:nvPr/>
        </p:nvSpPr>
        <p:spPr bwMode="auto">
          <a:xfrm>
            <a:off x="4067175" y="1258888"/>
            <a:ext cx="21431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Landscape ecology</a:t>
            </a:r>
          </a:p>
        </p:txBody>
      </p:sp>
      <p:sp>
        <p:nvSpPr>
          <p:cNvPr id="35846" name="Text Box 31"/>
          <p:cNvSpPr txBox="1">
            <a:spLocks noChangeArrowheads="1"/>
          </p:cNvSpPr>
          <p:nvPr/>
        </p:nvSpPr>
        <p:spPr bwMode="auto">
          <a:xfrm>
            <a:off x="4324350" y="2206625"/>
            <a:ext cx="21431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Ecosystem ecology</a:t>
            </a:r>
          </a:p>
        </p:txBody>
      </p:sp>
      <p:sp>
        <p:nvSpPr>
          <p:cNvPr id="35847" name="Text Box 31"/>
          <p:cNvSpPr txBox="1">
            <a:spLocks noChangeArrowheads="1"/>
          </p:cNvSpPr>
          <p:nvPr/>
        </p:nvSpPr>
        <p:spPr bwMode="auto">
          <a:xfrm>
            <a:off x="4583113" y="3162300"/>
            <a:ext cx="2181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Community ecology</a:t>
            </a:r>
          </a:p>
        </p:txBody>
      </p:sp>
      <p:sp>
        <p:nvSpPr>
          <p:cNvPr id="35848" name="Text Box 31"/>
          <p:cNvSpPr txBox="1">
            <a:spLocks noChangeArrowheads="1"/>
          </p:cNvSpPr>
          <p:nvPr/>
        </p:nvSpPr>
        <p:spPr bwMode="auto">
          <a:xfrm>
            <a:off x="4957763" y="4110038"/>
            <a:ext cx="21431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/>
              <a:t>Population ecology</a:t>
            </a:r>
          </a:p>
        </p:txBody>
      </p:sp>
      <p:sp>
        <p:nvSpPr>
          <p:cNvPr id="35849" name="Text Box 31"/>
          <p:cNvSpPr txBox="1">
            <a:spLocks noChangeArrowheads="1"/>
          </p:cNvSpPr>
          <p:nvPr/>
        </p:nvSpPr>
        <p:spPr bwMode="auto">
          <a:xfrm>
            <a:off x="5168900" y="5588000"/>
            <a:ext cx="21431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Organismal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7295" y="-1516742"/>
            <a:ext cx="11166323" cy="837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172" y="-188686"/>
            <a:ext cx="10682515" cy="801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85738"/>
            <a:ext cx="8534400" cy="1325562"/>
          </a:xfrm>
        </p:spPr>
        <p:txBody>
          <a:bodyPr lIns="91440" tIns="45720" rIns="91440" bIns="45720" anchor="ctr"/>
          <a:lstStyle/>
          <a:p>
            <a:pPr marL="0" indent="0" eaLnBrk="1" hangingPunct="1"/>
            <a:r>
              <a:rPr lang="en-US" dirty="0" smtClean="0"/>
              <a:t>Populations</a:t>
            </a:r>
          </a:p>
        </p:txBody>
      </p:sp>
      <p:sp>
        <p:nvSpPr>
          <p:cNvPr id="26521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778000"/>
            <a:ext cx="8801100" cy="46482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Population ecology explores how biotic and abiotic factors influence density, distribution, and size of populations</a:t>
            </a:r>
          </a:p>
          <a:p>
            <a:pPr marL="292100" indent="-292100" eaLnBrk="1" hangingPunct="1"/>
            <a:r>
              <a:rPr lang="en-US" smtClean="0"/>
              <a:t>A population</a:t>
            </a:r>
            <a:r>
              <a:rPr lang="en-US" b="1" smtClean="0"/>
              <a:t> </a:t>
            </a:r>
            <a:r>
              <a:rPr lang="en-US" smtClean="0"/>
              <a:t>is a group of individuals of a single species living in the same general area</a:t>
            </a:r>
          </a:p>
          <a:p>
            <a:pPr marL="292100" indent="-292100" eaLnBrk="1" hangingPunct="1"/>
            <a:r>
              <a:rPr lang="en-US" smtClean="0"/>
              <a:t>Populations are described by their boundaries </a:t>
            </a:r>
            <a:br>
              <a:rPr lang="en-US" smtClean="0"/>
            </a:br>
            <a:r>
              <a:rPr lang="en-US" smtClean="0"/>
              <a:t>and size</a:t>
            </a:r>
          </a:p>
        </p:txBody>
      </p:sp>
      <p:sp>
        <p:nvSpPr>
          <p:cNvPr id="265220" name="Line 6"/>
          <p:cNvSpPr>
            <a:spLocks noChangeShapeType="1"/>
          </p:cNvSpPr>
          <p:nvPr/>
        </p:nvSpPr>
        <p:spPr bwMode="auto">
          <a:xfrm>
            <a:off x="182563" y="1603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522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71" name="Picture 7" descr="http://image.slidesharecdn.com/population-ecology-1231427563650176-1/95/population-ecology-21-728.jpg?cb=12314059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2254" y="3033486"/>
            <a:ext cx="6070901" cy="4553177"/>
          </a:xfrm>
          <a:prstGeom prst="rect">
            <a:avLst/>
          </a:prstGeom>
          <a:noFill/>
        </p:spPr>
      </p:pic>
      <p:sp>
        <p:nvSpPr>
          <p:cNvPr id="267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65100"/>
            <a:ext cx="8534400" cy="50323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Density and Dispersion</a:t>
            </a:r>
            <a:endParaRPr lang="en-US" b="0" smtClean="0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534400" cy="27686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Density </a:t>
            </a:r>
            <a:r>
              <a:rPr lang="en-US" smtClean="0"/>
              <a:t>is the number of individuals per unit area or volume</a:t>
            </a:r>
          </a:p>
          <a:p>
            <a:pPr marL="292100" indent="-292100" eaLnBrk="1" hangingPunct="1"/>
            <a:r>
              <a:rPr lang="en-US" b="1" smtClean="0"/>
              <a:t>Dispersion</a:t>
            </a:r>
            <a:r>
              <a:rPr lang="en-US" smtClean="0"/>
              <a:t> is the pattern of spacing among individuals within the boundaries of the population</a:t>
            </a:r>
          </a:p>
        </p:txBody>
      </p:sp>
      <p:sp>
        <p:nvSpPr>
          <p:cNvPr id="267268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69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Density: A Dynamic Perspective</a:t>
            </a:r>
            <a:endParaRPr lang="en-US" b="0" i="1" smtClean="0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801100" cy="52832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In most cases, it is impractical or impossible to count all individuals in a population</a:t>
            </a:r>
          </a:p>
          <a:p>
            <a:pPr marL="292100" indent="-292100" eaLnBrk="1" hangingPunct="1"/>
            <a:r>
              <a:rPr lang="en-US" smtClean="0"/>
              <a:t>Sampling techniques can be used to estimate densities and total population sizes</a:t>
            </a:r>
          </a:p>
          <a:p>
            <a:pPr marL="292100" indent="-292100" eaLnBrk="1" hangingPunct="1"/>
            <a:r>
              <a:rPr lang="en-US" smtClean="0"/>
              <a:t>Population density can be estimated by extrapolation from small samples or an index of population size (e.g., number of nests)</a:t>
            </a:r>
          </a:p>
        </p:txBody>
      </p:sp>
      <p:sp>
        <p:nvSpPr>
          <p:cNvPr id="269316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17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35" descr="40_14PopulationDynamics-U"/>
          <p:cNvPicPr>
            <a:picLocks noChangeAspect="1" noChangeArrowheads="1"/>
          </p:cNvPicPr>
          <p:nvPr/>
        </p:nvPicPr>
        <p:blipFill>
          <a:blip r:embed="rId3"/>
          <a:srcRect b="2589"/>
          <a:stretch>
            <a:fillRect/>
          </a:stretch>
        </p:blipFill>
        <p:spPr bwMode="auto">
          <a:xfrm>
            <a:off x="1068388" y="700088"/>
            <a:ext cx="7005637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1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40.14</a:t>
            </a:r>
          </a:p>
        </p:txBody>
      </p:sp>
      <p:sp>
        <p:nvSpPr>
          <p:cNvPr id="273412" name="Text Box 31"/>
          <p:cNvSpPr txBox="1">
            <a:spLocks noChangeArrowheads="1"/>
          </p:cNvSpPr>
          <p:nvPr/>
        </p:nvSpPr>
        <p:spPr bwMode="auto">
          <a:xfrm>
            <a:off x="1111250" y="3027363"/>
            <a:ext cx="21097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Births and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immigration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add individuals to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a population.</a:t>
            </a:r>
          </a:p>
        </p:txBody>
      </p:sp>
      <p:sp>
        <p:nvSpPr>
          <p:cNvPr id="273413" name="Text Box 31"/>
          <p:cNvSpPr txBox="1">
            <a:spLocks noChangeArrowheads="1"/>
          </p:cNvSpPr>
          <p:nvPr/>
        </p:nvSpPr>
        <p:spPr bwMode="auto">
          <a:xfrm>
            <a:off x="5962650" y="3001963"/>
            <a:ext cx="21097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Deaths and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emigration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remove individuals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b="1"/>
              <a:t>from a population.</a:t>
            </a:r>
          </a:p>
        </p:txBody>
      </p:sp>
      <p:sp>
        <p:nvSpPr>
          <p:cNvPr id="273414" name="Text Box 31"/>
          <p:cNvSpPr txBox="1">
            <a:spLocks noChangeArrowheads="1"/>
          </p:cNvSpPr>
          <p:nvPr/>
        </p:nvSpPr>
        <p:spPr bwMode="auto">
          <a:xfrm>
            <a:off x="2139950" y="881063"/>
            <a:ext cx="7889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Births</a:t>
            </a:r>
          </a:p>
        </p:txBody>
      </p:sp>
      <p:sp>
        <p:nvSpPr>
          <p:cNvPr id="273415" name="Text Box 31"/>
          <p:cNvSpPr txBox="1">
            <a:spLocks noChangeArrowheads="1"/>
          </p:cNvSpPr>
          <p:nvPr/>
        </p:nvSpPr>
        <p:spPr bwMode="auto">
          <a:xfrm>
            <a:off x="1289050" y="5694363"/>
            <a:ext cx="13985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Immigration</a:t>
            </a:r>
          </a:p>
        </p:txBody>
      </p:sp>
      <p:sp>
        <p:nvSpPr>
          <p:cNvPr id="273416" name="Text Box 31"/>
          <p:cNvSpPr txBox="1">
            <a:spLocks noChangeArrowheads="1"/>
          </p:cNvSpPr>
          <p:nvPr/>
        </p:nvSpPr>
        <p:spPr bwMode="auto">
          <a:xfrm>
            <a:off x="6089650" y="881063"/>
            <a:ext cx="81438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Deaths</a:t>
            </a:r>
          </a:p>
        </p:txBody>
      </p:sp>
      <p:sp>
        <p:nvSpPr>
          <p:cNvPr id="273417" name="Text Box 31"/>
          <p:cNvSpPr txBox="1">
            <a:spLocks noChangeArrowheads="1"/>
          </p:cNvSpPr>
          <p:nvPr/>
        </p:nvSpPr>
        <p:spPr bwMode="auto">
          <a:xfrm>
            <a:off x="6356350" y="5707063"/>
            <a:ext cx="13223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Emigration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Patterns of Dispersion</a:t>
            </a:r>
            <a:endParaRPr lang="en-US" b="0" i="1" smtClean="0"/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0950"/>
            <a:ext cx="8750300" cy="51625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Environmental and social factors influence the spacing of individuals in a population</a:t>
            </a:r>
          </a:p>
          <a:p>
            <a:pPr marL="292100" indent="-292100" eaLnBrk="1" hangingPunct="1"/>
            <a:r>
              <a:rPr lang="en-US" smtClean="0"/>
              <a:t>The most common pattern of dispersion is clumped, in which individuals aggregate in patches</a:t>
            </a:r>
          </a:p>
          <a:p>
            <a:pPr marL="292100" indent="-292100" eaLnBrk="1" hangingPunct="1"/>
            <a:r>
              <a:rPr lang="en-US" smtClean="0"/>
              <a:t>A clumped dispersion may be influenced by resource availability and behavior</a:t>
            </a:r>
          </a:p>
        </p:txBody>
      </p:sp>
      <p:sp>
        <p:nvSpPr>
          <p:cNvPr id="275460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546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10" descr="40_15_Dispersion-U"/>
          <p:cNvPicPr>
            <a:picLocks noChangeAspect="1" noChangeArrowheads="1"/>
          </p:cNvPicPr>
          <p:nvPr/>
        </p:nvPicPr>
        <p:blipFill>
          <a:blip r:embed="rId3"/>
          <a:srcRect b="2498"/>
          <a:stretch>
            <a:fillRect/>
          </a:stretch>
        </p:blipFill>
        <p:spPr bwMode="auto">
          <a:xfrm>
            <a:off x="296863" y="568325"/>
            <a:ext cx="8548687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40.15</a:t>
            </a:r>
          </a:p>
        </p:txBody>
      </p:sp>
      <p:sp>
        <p:nvSpPr>
          <p:cNvPr id="277508" name="Text Box 31"/>
          <p:cNvSpPr txBox="1">
            <a:spLocks noChangeArrowheads="1"/>
          </p:cNvSpPr>
          <p:nvPr/>
        </p:nvSpPr>
        <p:spPr bwMode="auto">
          <a:xfrm>
            <a:off x="2546350" y="2887663"/>
            <a:ext cx="14239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(a) Clumped</a:t>
            </a:r>
          </a:p>
        </p:txBody>
      </p:sp>
      <p:sp>
        <p:nvSpPr>
          <p:cNvPr id="277509" name="Text Box 31"/>
          <p:cNvSpPr txBox="1">
            <a:spLocks noChangeArrowheads="1"/>
          </p:cNvSpPr>
          <p:nvPr/>
        </p:nvSpPr>
        <p:spPr bwMode="auto">
          <a:xfrm>
            <a:off x="4756150" y="5821363"/>
            <a:ext cx="14239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(c) Random</a:t>
            </a:r>
          </a:p>
        </p:txBody>
      </p:sp>
      <p:sp>
        <p:nvSpPr>
          <p:cNvPr id="277510" name="Text Box 31"/>
          <p:cNvSpPr txBox="1">
            <a:spLocks noChangeArrowheads="1"/>
          </p:cNvSpPr>
          <p:nvPr/>
        </p:nvSpPr>
        <p:spPr bwMode="auto">
          <a:xfrm>
            <a:off x="336550" y="5821363"/>
            <a:ext cx="14239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(b) Uniform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7" descr="40_15aDispersionClumped-U"/>
          <p:cNvPicPr>
            <a:picLocks noChangeAspect="1" noChangeArrowheads="1"/>
          </p:cNvPicPr>
          <p:nvPr/>
        </p:nvPicPr>
        <p:blipFill>
          <a:blip r:embed="rId3"/>
          <a:srcRect b="4147"/>
          <a:stretch>
            <a:fillRect/>
          </a:stretch>
        </p:blipFill>
        <p:spPr bwMode="auto">
          <a:xfrm>
            <a:off x="1562100" y="1362075"/>
            <a:ext cx="60182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40.15a</a:t>
            </a:r>
          </a:p>
        </p:txBody>
      </p:sp>
      <p:sp>
        <p:nvSpPr>
          <p:cNvPr id="279556" name="Text Box 31"/>
          <p:cNvSpPr txBox="1">
            <a:spLocks noChangeArrowheads="1"/>
          </p:cNvSpPr>
          <p:nvPr/>
        </p:nvSpPr>
        <p:spPr bwMode="auto">
          <a:xfrm>
            <a:off x="1606550" y="4957763"/>
            <a:ext cx="17922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(a) Clumped</a:t>
            </a:r>
          </a:p>
        </p:txBody>
      </p:sp>
      <p:pic>
        <p:nvPicPr>
          <p:cNvPr id="279558" name="Picture 6" descr="https://thefisheriesblog.files.wordpress.com/2015/08/hagfish-on-wha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0"/>
            <a:ext cx="428625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s://upload.wikimedia.org/wikipedia/commons/2/24/CornishBarnac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3779520" cy="2834640"/>
          </a:xfrm>
          <a:prstGeom prst="rect">
            <a:avLst/>
          </a:prstGeom>
          <a:noFill/>
        </p:spPr>
      </p:pic>
      <p:pic>
        <p:nvPicPr>
          <p:cNvPr id="265220" name="Picture 4" descr="https://upload.wikimedia.org/wikipedia/commons/d/dc/Large_group_of_gray_seals_on_beach_halichoerus_gryp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1040" y="0"/>
            <a:ext cx="4632960" cy="3474720"/>
          </a:xfrm>
          <a:prstGeom prst="rect">
            <a:avLst/>
          </a:prstGeom>
          <a:noFill/>
        </p:spPr>
      </p:pic>
      <p:pic>
        <p:nvPicPr>
          <p:cNvPr id="265222" name="Picture 6" descr="http://www.pbs.org/newshour/wp-content/uploads/2014/10/walrus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3039" y="3272909"/>
            <a:ext cx="6373495" cy="3585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8" descr="40_02bEcoRsrchLandscape-U"/>
          <p:cNvPicPr>
            <a:picLocks noChangeAspect="1" noChangeArrowheads="1"/>
          </p:cNvPicPr>
          <p:nvPr/>
        </p:nvPicPr>
        <p:blipFill>
          <a:blip r:embed="rId3"/>
          <a:srcRect b="4520"/>
          <a:stretch>
            <a:fillRect/>
          </a:stretch>
        </p:blipFill>
        <p:spPr bwMode="auto">
          <a:xfrm>
            <a:off x="1992313" y="1743075"/>
            <a:ext cx="515778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40.2b</a:t>
            </a:r>
          </a:p>
        </p:txBody>
      </p:sp>
      <p:sp>
        <p:nvSpPr>
          <p:cNvPr id="39940" name="Text Box 31"/>
          <p:cNvSpPr txBox="1">
            <a:spLocks noChangeArrowheads="1"/>
          </p:cNvSpPr>
          <p:nvPr/>
        </p:nvSpPr>
        <p:spPr bwMode="auto">
          <a:xfrm>
            <a:off x="2024063" y="4579938"/>
            <a:ext cx="2865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b="1"/>
              <a:t>Landscape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7" descr="40_15bDispersionUniform-U"/>
          <p:cNvPicPr>
            <a:picLocks noChangeAspect="1" noChangeArrowheads="1"/>
          </p:cNvPicPr>
          <p:nvPr/>
        </p:nvPicPr>
        <p:blipFill>
          <a:blip r:embed="rId3"/>
          <a:srcRect b="3658"/>
          <a:stretch>
            <a:fillRect/>
          </a:stretch>
        </p:blipFill>
        <p:spPr bwMode="auto">
          <a:xfrm>
            <a:off x="1565275" y="1236663"/>
            <a:ext cx="6011863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40.15b</a:t>
            </a:r>
          </a:p>
        </p:txBody>
      </p:sp>
      <p:sp>
        <p:nvSpPr>
          <p:cNvPr id="281604" name="Text Box 31"/>
          <p:cNvSpPr txBox="1">
            <a:spLocks noChangeArrowheads="1"/>
          </p:cNvSpPr>
          <p:nvPr/>
        </p:nvSpPr>
        <p:spPr bwMode="auto">
          <a:xfrm>
            <a:off x="1606550" y="5084763"/>
            <a:ext cx="16398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(b) Uniform </a:t>
            </a:r>
          </a:p>
        </p:txBody>
      </p:sp>
      <p:pic>
        <p:nvPicPr>
          <p:cNvPr id="281606" name="Picture 6" descr="https://classconnection.s3.amazonaws.com/661/flashcards/1123661/jpg/2984569992_ece4b286d413298417320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8842" y="4107542"/>
            <a:ext cx="4105158" cy="2750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" descr="40_15cDispersionRandom-U"/>
          <p:cNvPicPr>
            <a:picLocks noChangeAspect="1" noChangeArrowheads="1"/>
          </p:cNvPicPr>
          <p:nvPr/>
        </p:nvPicPr>
        <p:blipFill>
          <a:blip r:embed="rId3"/>
          <a:srcRect b="3941"/>
          <a:stretch>
            <a:fillRect/>
          </a:stretch>
        </p:blipFill>
        <p:spPr bwMode="auto">
          <a:xfrm>
            <a:off x="1568450" y="1273175"/>
            <a:ext cx="6005513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1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40.15c</a:t>
            </a:r>
          </a:p>
        </p:txBody>
      </p:sp>
      <p:sp>
        <p:nvSpPr>
          <p:cNvPr id="283652" name="Text Box 31"/>
          <p:cNvSpPr txBox="1">
            <a:spLocks noChangeArrowheads="1"/>
          </p:cNvSpPr>
          <p:nvPr/>
        </p:nvSpPr>
        <p:spPr bwMode="auto">
          <a:xfrm>
            <a:off x="1606550" y="5046663"/>
            <a:ext cx="17287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(c) Random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7" descr="40_15dDispersionArt-U"/>
          <p:cNvPicPr>
            <a:picLocks noChangeAspect="1" noChangeArrowheads="1"/>
          </p:cNvPicPr>
          <p:nvPr/>
        </p:nvPicPr>
        <p:blipFill>
          <a:blip r:embed="rId3"/>
          <a:srcRect b="4758"/>
          <a:stretch>
            <a:fillRect/>
          </a:stretch>
        </p:blipFill>
        <p:spPr bwMode="auto">
          <a:xfrm>
            <a:off x="296863" y="1843088"/>
            <a:ext cx="854868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69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40.15d</a:t>
            </a:r>
          </a:p>
        </p:txBody>
      </p:sp>
      <p:sp>
        <p:nvSpPr>
          <p:cNvPr id="285700" name="Text Box 31"/>
          <p:cNvSpPr txBox="1">
            <a:spLocks noChangeArrowheads="1"/>
          </p:cNvSpPr>
          <p:nvPr/>
        </p:nvSpPr>
        <p:spPr bwMode="auto">
          <a:xfrm>
            <a:off x="336550" y="4475163"/>
            <a:ext cx="18303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(a) Clumped</a:t>
            </a:r>
          </a:p>
        </p:txBody>
      </p:sp>
      <p:sp>
        <p:nvSpPr>
          <p:cNvPr id="285701" name="Text Box 31"/>
          <p:cNvSpPr txBox="1">
            <a:spLocks noChangeArrowheads="1"/>
          </p:cNvSpPr>
          <p:nvPr/>
        </p:nvSpPr>
        <p:spPr bwMode="auto">
          <a:xfrm>
            <a:off x="6356350" y="4487863"/>
            <a:ext cx="18303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(c) Random</a:t>
            </a:r>
          </a:p>
        </p:txBody>
      </p:sp>
      <p:sp>
        <p:nvSpPr>
          <p:cNvPr id="285702" name="Text Box 31"/>
          <p:cNvSpPr txBox="1">
            <a:spLocks noChangeArrowheads="1"/>
          </p:cNvSpPr>
          <p:nvPr/>
        </p:nvSpPr>
        <p:spPr bwMode="auto">
          <a:xfrm>
            <a:off x="3346450" y="4500563"/>
            <a:ext cx="18303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b="1"/>
              <a:t>(b) Uniform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813800" cy="49784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A uniform dispersion is one in which individuals are evenly distributed</a:t>
            </a:r>
          </a:p>
          <a:p>
            <a:pPr marL="292100" indent="-292100" eaLnBrk="1" hangingPunct="1"/>
            <a:r>
              <a:rPr lang="en-US" smtClean="0"/>
              <a:t>It may be influenced by social interactions such as </a:t>
            </a:r>
            <a:r>
              <a:rPr lang="en-US" b="1" smtClean="0"/>
              <a:t>territoriality</a:t>
            </a:r>
            <a:r>
              <a:rPr lang="en-US" smtClean="0"/>
              <a:t>, the defense of a bounded space against other individuals</a:t>
            </a:r>
            <a:endParaRPr lang="en-US" b="1" smtClean="0"/>
          </a:p>
        </p:txBody>
      </p:sp>
      <p:sp>
        <p:nvSpPr>
          <p:cNvPr id="28774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4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AutoShape 6" descr="data:image/jpeg;base64,/9j/4AAQSkZJRgABAQAAAQABAAD/2wCEAAkGBxMTEhUTExMWFRUWFxcXFxcXFhUVFhoVFRgWGBYWFxUYHSggGBolHRUVITEhJSkrLi4uFx8zODMtNygtLisBCgoKDg0OGhAQGi0lHSUtLS0tLS0tLS0tLS0tLS0tLS0rLS0tLS0tLS0tLS0tLS0tLS0tLS0rLS0tLS0tKystK//AABEIAIwA6AMBIgACEQEDEQH/xAAbAAACAwEBAQAAAAAAAAAAAAADBAECBQYAB//EADgQAAEDAgQEAwgABgEFAAAAAAEAAhEDIQQSMUEFUWFxIoGRBhMyobHB0fAUI0JS4fGCM2JykrL/xAAZAQADAQEBAAAAAAAAAAAAAAAAAQIDBAX/xAAhEQEBAAICAwADAQEAAAAAAAAAAQIREiEDMUEiUWEyE//aAAwDAQACEQMRAD8A6TLKn3SKGqy8h0aLtw8on8OEQOVkbGgDhQV5uECvnujNKXIahf8AhQoOGCaKyeLY8NaXAkEDa48xuE9iYjVcWxmx8h+ysivixTxB8XheLj+2wHrZcZiOLVHGA7LNgBO/JEpNfI94Y+vVa8LPZ9fH03Cvp1B4SCjNoALkuAcQYxwDQdwSdDPVdXh8Wyp8LgTym/os+ysggphedTCvCu1qNloFtEKXUAjthWcEDRY0QqmiEwQquKY0UfhArCgIR5XsqWxor/CBR/ChNlTlRujiR/hFJwybIXpRscSIwpCj3JTVarClrhCNjjAKmGkIRwllo5rIbyEbLjGcMMvJwuC8gaDqPlWpvhCCkLNaznyUQFBVgYQEl11KtS5qK78rZkDvZP2NBYonKdFxnF+I1JNIEQbGBPrZbWO40HAhjrxY5Yv0O65t+QCSXOcSd7k8zyC0wx/amWaBvOvSUahhC4EyW9SbnnbYI9d4s0m4g6x5Dmrtq2Ij/X4/C23Ul6T3AB2pjS9hzid05h6xOVzSWuBmRa4iJ32SDr2AmLk7SmsDTIBA/bKk10+C9qYOWo0kf3A3t9V02ExLajA5pkFfMfeNDgMwdlu6Lm56LuOF0KOEoOqOPu2uOd2e0EgAACJG1uqy8mM+ew2UTMsDD+1eHcYJLRs4wQRzsbLRbxOjAJfAO5Bj6LG4ZT4ZpzlRzkFvEKUF2YOA2BEnsg0eNYeoLFzCNcwnzgI1aej1NXeUGlWY4SxwcOYKvmnRLeg8VIKh7VBckA6jlCs4KWtR7Cpba6hrFNUrwKYVe9ULwoqtkJG4RAeZTndQl8PKhFypUdhC8RdDabo7rKPhqlsLzlUEq5KNhNOpdZvtDMAyI7wn3mClONVYpkkAwJyneNbq8L2qOBr4gtLouTYcgN/srEDKDMuMdhG1uSrVphxzCwIny5LOqPLTpY7rtk2jZl9TxlyP723U6z+Eg8SZHKZUS7nqnxLZ04kNMDS89T+wnvZeX4lkixdBnSACdPRYwonTzW37N0A+o0E5RN/VK60T6RToMboxojk0D6BZ/tWXfwxysa7xszA+I5Qf6Rv4sq061Y7JZ1U2XHM+N2rT537sOcYAgTpAaOluqvQogAS0W3sSPwje2HDjhcQytS+GtJdTFxmbAcI5EGe8oeMcAJbuNrwuz5tItJ5NgSI0hFq8RiGvptiwMCD/AOWZIUa0NnWVSqM/xW7G/ZZ8V7aWDx7sPUBB8Dj3EHnGh0Xf4Zwe0PaQQRIIuF8vZQc8ZToNxr5jRdh7LV202ikXWnVTnjvv6UdCQqlqJiKZDZFxzQM/Jc9N4G683SYV6bZUE+iUCpjVQ114Q2G/QK1Yp7Dz2IWS8IlMSV7EPANglsIpgNleQaley8gqrlXni0HVSx8dVYDMC4m526Kd9GkwIUsE9lLTbTRepmUqK85t5Nlz3tXSfUpkSQAbR9XFdI5m5NhcnYDmVxXtJxr3jjTp/wDTadf7iN+y28Etu4N9M1oGUAaAQlMfStYbJxnijqhYquC4gaaei7JO0bY9JpEhXcAW21+sIz2iDGu6VDj5rT2RyjU3PWe2/wBE1w7EgPAn+qAd4P6FnNFiOn791t+zbaLHh9R3wn4MpOYEXObQRa3RRlOjlfRqVOwBOgVqdMLHPtLQF8tQiNfCBbulj7c0WuH8qpGskt+gXHPFlb6Vsr7W42k6oaYzCpTDm5Ms3flObPoBA+a5FrSBc2BA9NV3/D+G0cUalemC0HM73bwZJdfNI1Em1yuMxeFcHEWEGImF0zOf5g19CLwBqqMqRuispkC8HtdJ1ACZnsFU7I9Qr8uUJvD1jMk/RZVPvbrr5Jqm4mBolYNvoXB65fSAzSeX2TgaIK+c4fjdak6GkANMSb+gXe8KxHvaQcSCTy/Gy5vL47j2cspmmZCq/QwpZSgESqUzssdmGKcdUR4kiyJlhQ90dz9v9pS0IyhgN0Gq+WqWt1ndexLLIt36Is9vhheRKOi8lsqG11kVj7jkk3OFrx+3Usqjuko24Egu+SpReQen3Q6eImwB0lIcYx+XwNsdSenLzV+PG5XQ2T9puL5iaTLNFnQfiI+y5lzRzTFdxJlLuC9DHGSaRbtek+HDvHqpDQdRCX0IPUIz3ZrA9VRFXgTZLe7nutSlRFzzTHA+DOrVC3QCJcdAPuUrlxgk2yaVNxs1pNrxsh4etD+RFtYHqu6q+zAJLW1RkHJt3c5O5SfGPZKmG/yZzD+4zm3i2l1nPPj6PTn6zKrzAaSRs2T12WlR9j8U+nmGRp1hzr+diAk+C8Sq0jAdlIsQdDGxC67De1DCIqgt6tkt89wjPPOeoemr7L4h9BooObSDspBLHF2g101jyXGe1tWm2q4MJdfUg6+a16/FWZy5stBFiQCdNuU9FzWNcHkuM3Op1J7qPHjd9qt6ZgePLuiMbyEotLCgo1RhbAAhdCAA1xNwE22yELCeStntdIB4qjmEj4te66r2ArkAtIIDhIJBgxrBXNU7rR4bxWrR+A+GbgiR67FR5Jyx0I+ke6tYINVgWNgfamm4Q6Wnfl6rZwtVrxIMjnK48sNfFKzJ6KCd/RVri8jyUtBIk2j0UG8WzHRVriXCBZDqCCCT26lS2oXD1hL4StOnJIC8ppvJnZeUis/K2525b3VaNMa+nnqUWrR8UGI3Uij4rRJgDonDCr1RTaXG0fM8ly2LxDnkuOp1T3HMRnqloMtbYcpGp8yscvG69DxePhO/aLQsnMrxhDqOulzXOmi0Jes8XHQpHBPLXEOMDr9k4+N7pZoLnBtMFxOg3nmE5l0LGzgqeZwaN99hzJW/wniTW1PcMAykWdpmfzJ67LCxHDK+Gpy4FxeBmLb5W/2nzSjKhMEeRFj/ALWdkzh+n0tjDFhf6Sh4inI/7gbpfgPGveD3bv8AqNHi5Ecx90y7Ej3hZB0ny1XHw43SnPY32Wpm9L+WSSSHEuaXH5tv5LHxmGNIFrxDtgeXPqvoWTNr4WtBcSYjKBO+nJchxjF/xFXwCWMaBMDXe5Gk/JbeLLL76GmCwktGbYxrry6qz2kkZcoaOpJ+iK+tALPCby47k/YBeAiCdDobLo0kEUyLk9UVlPNb0+wHVS5s79yrUpBlhkyGMka1H2Bgbi58gmQWNY1hyiZiTP7+yq1aUAF1puBuRz6D/Cfr0WUiarx7x05WUptaAM53gR4RpvyRaVKXF1QkudDoy6NJA0/uM+Q6kJXKSHol7jxBnaXbaST+8lX4S5tuWsjWxBBg6J7EEB2QElziS87Rq4DoSPRvJZ+GpnMOpHzslDS0J7D419I+Bx0EjY7mQlqVI5ttY56z+F5zS55yjUwB3080XsOtwfGhVAHwuAuPuFpNxF2tMknUxYDquNr0MrhTBuIzHk7cTvC0cBxk5g192zAJ1135hYZeL7D26IO8RDtr9oVcTUggDr2Cg1/eAO3JknYiFeJidP3VYfwwve6gDkT2UIrnZScoN+l9tV5Z3SaVadb6TfqdI/d0nj65ZTLhIcTDekgyT2Eo+8ASBqN9pus/i73EhtjDSeznAwLdgVp4p+U2qsIgaDa5PMoFTDl1mo1NoLYF95EwTMT2sncEwTqBAJ9BNuv5XdKjRJ2A8OWIO5jWNb7gR80nXwjgBkbmc5waNNSYE8rrd4ri8waG2G3OBAHrqk2Syox4u9pB5gCdO/0StutnDPDvYx7hNeplv8LI06n8LcwXBKWHuweIxLiZJB5nZatKqDLiLajeyFjqrSJgutppMggeWi48sssvdPQb6Uk8rdZCxOPcDZTBrMaBlGZ4/pMX022W64/CQdtIgDnKL7zMCCAQfCOURopwyuBvnXBsaaddtQ9cwG4Oq+gMpsINWSS4SCNA3QE9LLiOJ4AsrulsNJLgNAW306WhdV7P4iKZaRLpJjWzv6fKPmujyavcLR3i9P3tAtByzBdNpY3trz8liYHhbajfDAotd4jeXnsNtLrYxLHZm3knaSTG8/jRALXOaWMJBzGSGwIF4Bn9hZ7smjSOAYbIQKTId5uGviBJsudxfAqrKhzNzU5tk1PIBv8ATAG/Oy6umzxg7AGwOmpn1RDiHWJgTeOn7CWOdxLThsRwvF1Gg0qXu9oJAdE6STbSZEI7+D4mgylSYwGo6S+pIJBMktZytYnfZdoXZvEDHOxiN7kLzabnEGbRy8/WyqefL9DT5nhnlrxmbdvha0z2gzuT9yumwNOC+rUMhrDIsCX5muLomQLQNNlu4jh9KoZA8YmHgDMDf73usapgajW5NWuM5hpoZLuV45p/9ORyMegP5rzpYgSI+IhsRtAcbdFNao1r7WdI6ZWiwtzI9PNO4ctytquGpLz/AMJaLnuT5JZ/D3PJeWkhxk8gDcy7ur5djSGwDOngcf8AkwwfqqYSrlpl4vUJIpjkNC+dOg7rUo0mZB4DL82vJ5zfD3aEfGU6bGhjRBB795je/wBU5kNMCiCMxJk/Vx5/uy8ani/KbxDAGNBHicSZ2gi35/2sQl7nkwbk/MmFpO0+m9wniZpG4Jpk3G3Ujquzp6ZhGUxAj6r59hsQ3LleDJ8QA6hdPwCu7LkeTcyPICfsVh5cfsVGpUYQJm59e8LyIAHXBMt15f57KFzZUqQDDnOgEAydSTqI9EjjqTBMuJ2NjAuOWmybe0Fpg6gifRA/hCYvttNvLnefJXhdKZFRwdZrAABJ2gN5/MK7S+XMGUkiWkxzue0AIreHuHgY7xSHToYaeUXm/omXMaKgMAmI3kW5bXn1W/MtMzijGte5wF2hoA/pHXqUPh9M1Kjcx0g9IEEhbD6cNhxhvi75oiMsX0BSmEaGkgOF8w2nM63w7euyvnOOk67a+GxJLSBax62EjX91SoJHu7jUyJ26T2RcMMvhFzF9PTlsrtpNJaI3Eb77diua3sxXYgxF/ELD90RMOfBJ5wPpNuZSVSrDjEgz8tZ/eScp1DAvAFr6g9/VFN7GYIVSAZtobEEkybHqEfhHD/dNMkXmTv2CrTxGw6lx20jXzCsHEglzoG2vU8uiWOVnR2IotLXOe2C36xtf90UVXuIJGaOQOiDRxMzyAmRfXZExFMus0gNPp173BRf6SuDc+LmRG+3JC8TZJubhgOt5kn93TtIgDWdRy0JlQYtI10udotKndMAOcAXOIOltoGwA3JT4eSJm/Pkk2UhNuQtsYsZHNHIM5f0CB8krSkEokN0/q1Prf5L1VzdhEWHbn12QmNmW7aDlz22Q6rIkA2DjP+EuzkCxuDpPaMzYBImIm0WI0Pbos/i3DGuaajqjzHwtERJmBAFrLSxDoAInn580vxit4I0vfnp9bhaYW8pBSGCaCaccyNp8Ib8rpfG0S+s4mQJaPLS3p80xTa1olrpuROlztA7apGq0urOOnwuG+jma/u61l/Kj4rxOoTVqEiBnEdgCBHL4QsltOf6rHMZ7NvPkfkmMRWDHPJk5ocZgSSM0D/2WjguF5qYcDIc11wYFwABJvsRK0uUkT7YFdjjWLnWDWtknScgN/VdTw/GjwncCCDbwkiD3glZmIY6ofFlbmhrLbAeJ7ovcwByhMYXhrRHu3SXCxmWiI313SuUynYnTfBloc0nLcn7KEJjA1vwzBkAzvH3Xlx2bp1JaXnWQDLvwJ/bLzXlriIgnWbeqh1rjX8IReSWZryYv5lFv07TVeGkOAl0R2J0VaGFmCRPLSSRsT3ahUHkuJ5xbbdHqNm3SfO6eNIDEMa9hv4pAEaCCSO5uh4XAQQ6AZ6QM3MeZKim3wwOY+Zv9E/RMj/inypl8O2JAEg6gjMJVcQ57Sy0y47xaBp5Sj0XaxbXTsSqvbJvs2PmVWwVLMri4auiBEgZrJhtMhojWxJm56QmBSDSY2kegEfVKY8QWx2/+vwErl8Eg+HokTNp/fqr1iYiQJBF4GpMfhTWJ9Mv3Qy0FwnmpuX0y+GoOY1xdMnl5x+91cYuWgO1E22A1RS3+Xm3zH5CyUY2Gnrm+5+ye9wvhrD1y5jhawJ0G5/yE3QeHESD0M2PMes+gWbgjDe4v5wE9EEDYNCJrYp4sZNxuDPcDTohyDmeRF/8AAHaAg+9MU+o+ghFNUnw7WsrmtFaWqV4iYsT6XH72VmP2tE+sSfwvBngzG5c468unqVXQDownzmPos9aPYj22uPnbp3WZjPG4TAbFh1cZnutItkNPPXrP+0uxgk27ek/Upy2UWgvpiANTmNvW/wBVLcIRc3iNuWmmuyYqUxBdv+QUN7ob/wAhueSN9j45/iWEgue5pcXeBoO5cbk8trraw9CoKWQls5W2EFotoi1mh1yBaI16omH0d2H1In5J5Zb6GmPT4ZUe9plpblI2BG9v2ydZggxpJcM5Fz8LQSSZFzefom6lINbbYgeoXntjyA18inlaIrhKlpI79V5FOvKWzbzXlje05P/Z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7752" name="Picture 8" descr="http://cdn2.arkive.org/media/92/926BD7BC-D4B6-4F44-A3AA-CB95C4FBE41C/Presentation.Large/Brown-bears-Alaskan-population-fighting-over-fishing-territo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2571" y="4021475"/>
            <a:ext cx="4190320" cy="283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699500" cy="45466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In a random dispersion, the position of each individual is independent of other individuals</a:t>
            </a:r>
          </a:p>
          <a:p>
            <a:pPr marL="292100" indent="-292100" eaLnBrk="1" hangingPunct="1"/>
            <a:r>
              <a:rPr lang="en-US" smtClean="0"/>
              <a:t>It occurs in the absence of strong attractions or repulsions</a:t>
            </a:r>
          </a:p>
        </p:txBody>
      </p:sp>
      <p:sp>
        <p:nvSpPr>
          <p:cNvPr id="28979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979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Demographics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750300" cy="48768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Demography </a:t>
            </a:r>
            <a:r>
              <a:rPr lang="en-US" smtClean="0"/>
              <a:t>is the study of the vital statistics of a population and how they change over time</a:t>
            </a:r>
          </a:p>
          <a:p>
            <a:pPr marL="292100" indent="-292100" eaLnBrk="1" hangingPunct="1"/>
            <a:r>
              <a:rPr lang="en-US" smtClean="0"/>
              <a:t>Death rates and birth rates are of particular interest to demographers</a:t>
            </a:r>
          </a:p>
        </p:txBody>
      </p:sp>
      <p:sp>
        <p:nvSpPr>
          <p:cNvPr id="291844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1845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1847" name="Picture 7" descr="https://encrypted-tbn3.gstatic.com/images?q=tbn:ANd9GcRy08qp9-wBheuJV1RfJEfF9HV1YCr_gURBHgt-eLnpYroZIM-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615" y="3541487"/>
            <a:ext cx="8054385" cy="3316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Life Tables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63000" cy="49085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A </a:t>
            </a:r>
            <a:r>
              <a:rPr lang="en-US" b="1" smtClean="0"/>
              <a:t>life table </a:t>
            </a:r>
            <a:r>
              <a:rPr lang="en-US" smtClean="0"/>
              <a:t>is an age-specific summary of the survival pattern of a population</a:t>
            </a:r>
          </a:p>
          <a:p>
            <a:pPr marL="292100" indent="-292100" eaLnBrk="1" hangingPunct="1"/>
            <a:r>
              <a:rPr lang="en-US" smtClean="0"/>
              <a:t>It is best made by following the fate of a </a:t>
            </a:r>
            <a:r>
              <a:rPr lang="en-US" b="1" smtClean="0"/>
              <a:t>cohort</a:t>
            </a:r>
            <a:r>
              <a:rPr lang="en-US" smtClean="0"/>
              <a:t>, a group of individuals of the same age, from birth to death</a:t>
            </a:r>
          </a:p>
        </p:txBody>
      </p:sp>
      <p:sp>
        <p:nvSpPr>
          <p:cNvPr id="29389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389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170" name="AutoShape 2" descr="data:image/png;base64,iVBORw0KGgoAAAANSUhEUgAAATIAAAClCAMAAADoDIG4AAABj1BMVEX///+srKwuLi5AQEDh4eHX19fKysr19fXq6uq+vr7w8PDExMTPz8/m5ub///3///v///P3///x//////j+7+Du//+zs7OitrivsrooKCju6+bq2s7/+vH/+/bKubH3/P+0wrPAz9+iqLGYmJgTExPpzrXx8/q0qJ+om6KptcOQkJDBsamxv8/i///69OXn9f7o3tOfkovl4+vixr2VnqvCvbChqbOnmZLN4O2cnJ6+x9CxpqKxxLjay7/Y4up8jJzY8/2doaDAuK7QwrXT8P6NpLoAAAD14M2CfHmnv9Otlnxxh6HBq6TgzLbKy7y60Oezu8Xf8Oikpp92bG3IuKCIjZrizsr238R6d36vmo3H1r+Ac2ePr87I1N/G3/P/891teInKpoS21fOSdHPX1MXU6+adinvbvaCag2+njJGWprrRxqqtk3h6g4re2cTh1tK6taF2enJnepJ8YFWThqD//uCemKqJnp/13NHKzrmjl4S/2Nu5yuy2qbC21+ass8xiZHOYgn13fHRSUlKhoYvAYFe7AAAgAElEQVR4nO1d+3/axpYftbzBkjFYUcWryBsUATbCJoBQhR0Ur+3W2Ngxie0UJ7dx3db3JmTv3e3eps/s3T98ZyTQcyY4zSfZ3l3mh4RIZx76Rsw55zvfGQCYl3n5AKX8yUc3Lf+KufYvJONP8O3i7IltkO+Qq/hufUKy/RfPCP12vqqflBFkn9wc3Y8w11iScTCGvYyzJ7ZBvhMnVvHVCScIhqHwrM78VT9Gf+BwIBScKUUyTixgL+PsiW0Q74SjAOTs/xPauEaoEwkRGol7/lP9nfmr/lNDtqhEu6UYH0zESuH91VCsMY7lIqHSHDLCdQhZ+hA8+imq3h3dLebVo3pzUPm0t1K+nkNGuI6+mL17gTtSQi4FVSF+LnR+jq9dy1R7DhnhOoLspnXmkBnlnx+yxUa2aPxrrWjdIEPWSnLGR7pDHCuYcceA7IytWheYYIBU5w8KWU+6exh/ddzorQjqrvgFukaG7GVV7GjHx8NmS4nuCqfJ3wvZFcsOj5X8ZlNcUY8bXEU5GF5j6vxBIat+Iw0bXKZWaVAQsq/QNTJk3KMvWuXBWpFtqewpVf3db5kKstWKmm9Ioiocfc9V1PgFi6nzx4QMFdrxJyofai7buZhR548Lmbf8/53+acdnImRhl5n5GUFGT6/TbvvJxQJxrBhrV0GQxSbVw3auhK3zISFjKL6z9qvclUd0ZBymksj0qqaEw7FQsCuOQKiUgFN3uniV2ZMFapSNR4P8KMwnHx6FanIQQbZ4GhvApCaRkJvdbMhIcq1xad2//EIcK/kpzAIh6zfhI/OJAp+I5UJHcdhjkh6XFL8z+aCQsax2/vNueaipP9a3WQOyHnuvs0Gd/8qq/eFw2ET9vOSGL845Lt+UW3uVB51X1z+fj5RBfg9BFr3TO4wqB6OKpJ+WW3uOce0cRlurxLGSn8IsELJsVOByZ3s9jqWi6vnoTrWynIaj/N99y+h4iD/6vjcYMMKOMIgbpqG164qSWBslRCFAhTqon/3lZvrozmicoKJtUe12uPHRekh9/QuCbPSo02qG5JJ+Txqz2oVjXClVyi8Rx0p+CrNAyDLUQLt396Lfjj/Ze/h1SVfKyzuNQaX2vz+XOctbTP96NfiBp//8NK79Z4Xs/7bH1KjuOvx7QkA+XLbvV467QfgXM5r8+yOgUwMAsl34OVvy9IN40sV1uzKC7IwaAUd5WIP2zMvn3cm/zRwnn4Rt9AXBtgsuJO2ncKZFqWlaNIVsbUjBNsHft+AfetsxIv24GAR8d/LcZutZNJgnF2Dh8usF9FwGZNpxdQxyI7Pik0NnlPdwyYCMUanIyBj7FLKPdeFI2H11a5OvUOLmvXp0l3o6GbHOXW6e/NY73rYg2781elX+tLE7fN374em1+Pr+FLJ+Q+hsrHzGlodsq2hB9ortnjXrSpSidqO7TTjboHH9x6/p0+3Xr46HEvuy3H28XTEh416zAlWGtupmef9cgC0tGY8/SYsaTVFRj5sDcSVevrYge/KUezGE49h6Mmx+u+WA7AU3KqutXyzIjNZXlNBu9D+Fn8/PhSEbNSF7IYzqlFo0K/7H06vi4+vTu3/VTyub98rLJmQ97sWmMXYLshDMqgcn//l9oMKKh2qd3aUOzb7pCvvZ96/+1jz6dwuys1sd9u/n3+82Gjs//BRVWxZkGtVs1ZtrbFGjRBuyq2hI5FaoKMX9ZbgrqXULsmsqvlaMsmz67ukXBmR6DSgZ+FAUy4pFVT3n2M5GzXh8CqRhWtRrcKoqrKHkKN5mHZBFLy9Y9WorDSFdcr5l0aZ6r/XjugmZ1bq6SzUE9fxc+v7Fl5O3LHpduad21s237Kfb0u7m4Ew62z0+VCaQpSj1/N/v1bsFC7J3mMsq8EXwTQD6SteCDJVsx3X7jXOZbUt77uy0XTWsuYwG3g/EucwdVUPXetO5zJkKzqf/GZ0RPeY08/CVWCzsSkU+cudPxj8o65PrsguycMxOqZA9E3MPloI9TccQdv2FrKcrSbQjxXJC5up7Uod29DB5Vbw9mJA5h0KZdiXgrhqOOUAwIXsxGPCdXKjbCnRDSUruWrfpF08jIx5e1CbXIGQvRomuWIK5TyzGj54Up5DtH4UiSg62UojI3bwR1ZuQtWLxAtM6GATlk8PCdFxnoRGsDq1LagA1Db3oZk0rjY8SwViQ7yS1kpowUiBkvViOL5Ri424qEQD8aDzKdgoWZCmB78hVlNIx64kkZT/5SWc0Dna12rg2hezJ9Z3lUEmGzxMUu0xpCllfSvDQsCvXJo+yI7VqIb7BjyzI6qFuMBiJhxPJKWQfx0GOyvSqXO+e3mbZV7ZLB4u/ppqqGBSfbtqQHfwKJ+jyitST9Ac/2pCdj6jBVX2lw3LiKeuArMfyA9DaPZJetf5qPdDZrZEYfVyPVrnoSwmY3v32001F/aHKspQGs7PoPkq6KsvIWqYOfoqu5HvRH4RzTqo05aoNGcdqn/38fGikdNesAzJhtCLqh+yK9ZY9+emRMmxwefaaZS/F+xZkjc69PEzqhtO3bGfli0z9lvT46mJa9YodSyssf7Znv2VriqQJcjuhS2v3OiHdCVk11UmMY0GqY0G2dtkO6iE21L59Iao/dqeQPTwqJdg4q90/qVFUfNmGTI9TbTqxGO/oSqc2fSCdqu4camygm+hFTcjWilmqGE+sdROhBH8pSL3oUUlXdxFkjEhF7kjRtetMTV2Mj8ZGEDOBjIkn5COu1xmkmjtCJ25DplGD6DimVuM2ZMMmT41GmUQzdHBkvgIIsowwGGRKajU6hUyuaVHqx5/vsoVpVZGNj+IZKnRhQwZuXN5u+o9gL7/F9A//9zB3ZBS8vs30H/PN4Rlzopk9/furGpD968c3LjjTT0jGH+Ev4+xJbfwDe+cfb2gd2xrJ1nsd05mv6j8QZLhXZ+o00h2QX0pbSc9cxjKdy6hBeMz2ipVOpXhlzDcnexODO9rLEUftT3ktG7KMwl1t6qdF/JeKEYdJYy7LKM2zp+DzC/D5X8dXxbo1x05K9tlyvQFwbWTLDfD5fcwdkQrtbuO/mLm6Et89tOrsl2tn9yswpfMEV+ndvZ3t9H//NP1iZusNvXx/Z9vVGTLatOIy22TiMfPJOs+Jzf5XfWHTHMniwIasLeEgA1pI0odjAmQgq9TM6R/Otpr6b4cg2m8s3Snml932dP7oML+EayN9mH/5b4eYO7L4ei9awM9lemsz2LHqcJmtcRfAWdwD2e0tLjUA/eoUMtjVrbX4g01XZ7fvc6moBZltMnnLUlSQC7ALI+gIR2PjLUuZhAQdkAcwschYPtSG7GQzUeHGOAUEKkyFMiHrP+1UuOROez1PBa/aou+N2lhqNb3XUFlch9czmNYXtON1dYB9yxbXK4KMmBMzIl3ID5fk2reNmgcynn9dpDvyvSlkqCutfD/VcXaGjIAFmWmyhUzmCdOszuYUo6fMISPV+aDLJWIjmd4t7g/l1yaDZpvyVFcb8FwB+1DjJa1oQpZVuyCYpQpAq+bUJb3oHdc4pRLa0EeaNS85i8wVKm0CZHo1S9nORJZQJC/5npsWa1oTDWwKmT5Kc8l8x90ZMkpaVQ0TY/iz3rKcsgRdB7fx6bIE3KZ8jt0dRP6M9ZjZ744G+0sGZDzNaQ1NbNPc/qdHQnXf4x2z3y0zyDljPOaemNRqmDuqLvFNPGRZRdxcsxUelPb12Vbr5Cufx2w3Y7cvmKblMasVSk6cuiG73eagkeUxkYk4RGT4rLesonTl3b0zzFu2JuS6/aKMl6BsHEmqCVlWCIvPqcsiTe0fXAoD1RtQ5Jc3tgAWsqrKSLg740uuS+GDDCZx0nixZ9VR9a1Md3xy4YNsJGnFrFCwIJMq1GW8q7tW8x4VJRQoWJCJ1IveoV54l7lMZkfaKEv4UvHJzMj8YkIzEMmyyXV5xLBJre0FgU8aEx4myNDaiyXMnYXswFgWwUCWWs8Us1zSCjLWOiBckIveLyZfyNd0NgEHNg0ytPakUcpjVLOCDMPEGP58+p/R2dxjesr7gEyGc2K+Jhdp1ly8mUM2C7Lc6/ISnAepykHwV+A2hWm5qtzFp+WpZ6tquTZNy9WVaP0CQBdyVWx5E6bssyVSWl5v9J92MXdEqvs3CQ8Z02pkdu0R7Zf54XWljk/LwTdfTSFLEdJyR9UcMtlC/c6CLCs9unjU5qj8wYIXMpgApjpqAgsZvbHKRJOTtLzNRNnFKhhsfPa2afkBtvWMSA3YJB4ykRMTrrQ8PQJRfFq+8/hLT1re8KbloFdwp+UD9gYeM1PlCyJMyxnVXF23Tb95Gnow0Ahp+cPVx83SNC1/3MzXt9ZF+Ja1fW8ZDDLqxLQcu+0BpuVdCp+Wp9bVhistX5F/q2LScnn3kB6AR4eutBx5RFdavlu0q5omXeoGb5mvzOeyOWSzOptD5invAzKtCgyK0T+XvamfSXFDZi1pf2DIaP9zW0N5E2Sm0dsHGcrJxaNfJOgxj7xpeYbiVhrgCsfOg9yz1f72hMl4dlSmWBhkfP7F+FWxheH+y0Tuv/8bPsj4kRhk1IfZB7ZPhkGGcP2nvya9z72zu/doG/zJCjKyKw29fvHGIMMw2fob2royS16cOLn/6BcUZAR8QYY2JrHzMC1fRYsHxlu2saq3OLUN4m/P/ScCHcwdWeQ6BO6fEYWkowcYZGRGob4/LUdBRt8RZBTx3L9j2cAMMlC/s7+YRb5QQdG/6o3+v9kciU2wg6NnUJCBaHIDsofLYvPyuDvh/n0BxcOlFpavgG5dyhCCjHWqSggyYPsPp5DRC3pDftrRKTz3j8SM0yBDlLTyFvBx/98KdpABTVYiaM1hPv3P6mzuMT1lDhmpzgeF7NF2RqmaKfVZw206TuqjNIU5LwDdW0LyIQOycbJHRagu0LiYuuzn/s04Bs/9y9jWZY6nSB6zRwUoe3bNSCl1lGn6npsRa1rVxf0X00Iy5V5ooMXu4siuCp9VMJYHZkIGE69MGyDu/+cO8kW2afa7ZUqInRC4/9WFFTMthx+ZzolQBFfN/NEdH/cPfdFQwTK76b1KDdu62NtDWnTsW0YPNNV2GZTWLXBXLe/0j2h9bv+HwdDF/Y/ykpf7lxsOIhuahE5vAhl0xk9HEexblj+S1AUS978a0C+mQYa2lY8NQPDR9WVzoCZ9kFWxiyIgTWp9fLmHwhIMZDSAXR3YdVT96zsl6pF/uaQjUerR5bXN/avsZUd1BxmPOhLgbMgklbrsdHvvxP0DPql1s1ES9y9PuH/4MQJy0eS6XGSiSUPW5bFHqwSYIKOUwbe+kO0ApFvDBhkxYNehI3yHj3bSHQz3X5BHTK9gBRmwK2gVc3P/eg31MwkySoaJIX+dT/8zOpt7TE95H5Ax6znoWYzoXxsRTOeQuUr/uj/sApRjCmj92+kxny1fPcWL5hD3j8R3CDKYoX+72ZsGKj5JHiyPiWm5dozjfEXKmKnxQcap/sApyeOV67PnvudOG4vZ3x5aafkNJXk3SssBM5CTHBYymFBLuvhf2LSc3jhCCbixt3xjNaqPetcE7h9tC87jPeZhPokNMmRxL0PSZKSLlaCH+680fEwGTMsHG1+jaOQtJXk3SsuZQJaqrSO+zBCmOE03lkWktcOn5ctIfDdJyytc4ri9vt+QcZI8QJCxGGw7TsYC0/I2ksliJXlaIePk/hvybx0/ZCjjhqM5dnP/N5DkLczT8rnHJNeZQ2aUPyxki12kcTO4f+9cZpQwth9Y6LAHMnghDHIFgj3mWo5wx2iIAFk47BwRXUDb8wr+5w6btyzIaHQp7JlS3VUtk9ms7HVGvEAe8wh6zGVPkJHerrD4tBxFFlPufzW9iQj5z7/QXlX9S78A/PlL/zVgsO1rpziKW2R7DQEPGR0qX/5mO6T9FV5onA19kO2UUZDBNW3uX8gfBzn3mSSG0ZLN/U9NbhBk6JdVoFQOgk3OHWTAtPzB84C4h31DNlZD/fvTtPzx8wKMLfDcP5hsMcAGGUvYVQFZlKJDgu4/fZgJ2IveBvdfUfBBxrLWdQUZxbRHxYjEm6uuIMMwmQkZbcrpkPIn44n+Hy6DED7YNCOLwiTIWAVx8HBpPc8F6hjuH0LW8V8z2XZYDc/9H+O5/8X1ccEWJUy4/x4myKi3K43+ZtHB/WdWAqcegUG9mG/YQYZlMp/+Z3U295ieMoeMVOeDniyllmvPlidyuqHLlI4n80WZwq9jQlcrTROmJb2ahmaIba/pmHmLxs5l0L0QWs9wCxRBxO7j/mmxjdH951SD+69ZkOWLaWEp587OGLGddbCTPbQ8ULnJ9M9EC/lVEvfPK0snF3jIsruTnXLZ71Z5JbpWpbn8p1juH+Sx+jLooyrLJ1gmo7e3RuL+mUH4zzZRQGndS4nNr/o8JuL+j1oXDu7/lvxjxc/9N53c/y354CbcP/O4WdhYXke7S4qil/tfDvZGBO4fZAd9i/sP6t9fHjKUenAgcX7uP8ue4tJyOi2pAQL3f0ji/gvaFh/gbO6/F+gKqrqM4f5VOJpfJ5ChrtiDjujh/gcS2tE6OS/CNHlX7j+WlEfZOJ77h9HTlPtHZqkQKPFdJp6UMdw/4tz9baRKchfbeuTN3H8uPl3IoyP8CGg1fuT9YvIFrcB3U/Ep9290FfJx/1oNXTGrTkzm3P/cY5LrfFhJngTSNYClGP0HGXnLh4fMNyK8ru59SvKYSL/7lwsS968qcXzClHu22hpaaXl/e8PQ/V/W/ZI8WNKb/mvA4P4vj3H+WKQ6PSL3vxt75pTkLRw7Cfxp2TG4/yub+ydI8pzcPzRZCe7ae8v9nU+LNspcfUng/pezA4AXGICNo+qE+zfUeZraponc/4PneIHB7+P+gVuSt3PNRH2QTbj/kRVkECR5jIf7F/duwP3TPaqWLaxjF+UeHj0YhLCbTN3c/2qqox131ysNGZ+WGwde4Lh/6e25/8uCW5LHKxJq3s/9V1zcP0GSZ1edS/KsMveYpDpzyIzyh4VMl2SqaGylr2kdtykNwgUaG7lPiwEZDXKFXMyg/WNY7j9MWD8IFxhs67DPcIEAWS7sHBETRl2W/M8Nr5pn9k0gMx4k5vFC5q1p1cmzgtnTf6lfg4kDBVNqDPevCGKU9PMGaZv7VxRePASt4aVYVRRMjqli2ZCsIlz2cK23ovEyQcWYunrKOkYkKoGepJ/5NhfurFTFoVP3rwi94xHbdHW2s+IKMqCJeHHbOvPnDW9ZvsjANFetHCSanOrl/g/zRwTuH6R2n0+IbBRvLLGAIQUZII0nf9KHlWQeK/wUBcJOOZBt9pGWwRFkyNcMhw8yzj2bC4vpZsETZNCeIOPgwQ3iMlqPhkvMOsyxo2ZK7QwylkQpc4zb/2GUkK37lxaLzHr+Og2DDL/GP7tLEBiI1ZMGJlAOaFRAJXH/eW587OT+ear6ueDX/dfb+YZb959RYqqP+0fP4OT+azQ6mWs+/c/obO4xPWUOGanOhz3zZ3h5dYHn/qPJCpn7p/PTbV8w6RrwiPvnYq1aHqPxZwjcf6UDsFrtDFfqdQiQaUZMZHH/TQL33+pq0hpl6/57RVlZqriXfpmWh/uXhRhac5h95o/KLUoE7v+IxM6jesrZhMiG/rnFtdqm7r9Y8XH/NJn7X2thDxbs1TdJZ/7sKksOmKlM98U1X1/yecw2x+XPhU2b+0fu0L306+X+ocdMF40fNJt55g8VqhtyutdtH/d/1FQDY0JcxiQqk4MF0cfGQREEbzew3H+uh+X+mXRTvbzCaCTD40v1EL+5kOYH/Zrlk2mT+x/3vbp/eueWpN6xdf8031TZuwax74zLbjl0/3QamVwYvxvyLtw/kGu5BJH771pzmdzNJZIlfgRd9Ftx/zUjWfBZ58xmcNw/WmAoTVujY9kuGJf83H+sMC7wXTrh4P7hg4CxK14KQyMX949MjHdyPv3P6GzuMT3l/WzHz1I1kiQvVyBL8sK2JM88b54oySPJ9N4gyUMZNZ77LzjrmJK88A0leciQchmh4pbkoWuzuP/AnaMXe1hJHgBrCvUznvuHuXioPJ3+UyuNN0nycqzgcwlGG6TN/iIbJR3Fy1w9BX+x1wv2VxaO9z7HbMcve7l/IX9siPopl5GL+4cmI+O09pmQ6cUFDi/JA0yvtb1G4P5Xd4rTtyynGnvkiZI847g6LPdPPIr3MIo/8wem5dRjmyhAabmE347v5v4NUf+o503LHRm9mbn//SZHvmWqObaAl+QBRpW0FcJ2/GXob6Zvmdp8kySPqPuHKTxus79xFC8pLe9xyZ3pW2Zy/1XcdnwkyXNz/xmT2Pek5XFPWm4cyz2f/md0NveYnjKHjFTnw3L/MMjowmw3p9aM3+dwmtILEUODg03L+UhhClmuBOA/whGwAPiS3x53zbyeW8DdyS2gjgncf4lZsGfGXATwBX7Bd+Qb4JNwTLx1SCr8yESMqMLZGW/EIdOqyMTod2aOySsvhSqW+4cjCiqqSEjL6WB5Clnu6in6WQAYZIhVCsP9R0ncvxK8ixMYtOKDRIPI/QfjtrJOPA7cleS6bzv+zr2qqLw43bO5f2VC7DuDDMXN/UOTEep3ZpAR1BvrUaCqByHJy/2jnyVmCUGG+ZPFJmRpaWczPAChR9soyPCrGMnc/1Ie17os7mmE3y7JSrfv551MxpZ8nfXtLTeDjE9rrFtgsOs/88fB/SOTYh/9rM7MEz9HTLyAtG0hH/eP6P2MQtLK2kEGnR/wVHdd5xbqW5W34v5lCrOyENCoGqLgsUGGPtAb9uZCTQirVdm3KIeCDP06a+3HRF2hB0m4goxYfYSuWEEGMjE+z6f/GZ3NPaanzCEj1fmg3H+lcSAYW+nrXu4fFn3AsNiUGt3jklPI8gMkxteECJb7pyuEM38q1bSAWyXVuJpI4v51zjn/ac2w2EYD8XH/7bWOIUSbQFapykrBszQPjXTF5sArVYYFIsoZZ3P/Afba4P7veLh/6EWeC5E72BPu0Gr5dNsX+jiGqeiVEMVz/zJG2QjMtLyJPVhQZZ8SVsuZXa5H2YQE4v73zj7HnPfPyc3Ud6uutFwcCq7NhdAI9O/baXnl6OcXF+h3mmZz/2grfaUBnYyX+wdrA72GPxTQiE7uT7n/oNY42AsH+827EiYuy6FVAgz3zzeVAO4ni8Ljy0EXf3oxEwvqxctfpx4zrIqBkTA+8WoywjsUovU3ppAxvED17sarUSeTEd5pSifSNAqGJgrIrzUF8I5zGd8lU4y8zf3z3VQQ6f5BEBvpY9cDEI9fygUxd2Lw6riEfcsYxP0HrfP+YzmD++96JySD1g+DcNLi/o2uZJcABBmNgyWL+4cjDxsm8+l/Vmdzj+kp7wWyBFpVxkry0O+5kiV5OZv7z8XQahZRkgcI3P/vkuTFnEt8DJo2cpjt+FhJHvB05pfkmb+FO3O5pBHOSoS0HDy+Hr8k7JSDubgVZHy7rYsXREkecTv+75Dkwa60V/aIxJXaN3tnZd9qOU6SJ3p1/35J3vEodJO0vHIaaBTwkjyQ7Wg1nZCWZ6XpTjmQCvW310jn/YM3bMd/e0keE+pzjoMFucz5g212w7+5ECfJw+j+vZK8m3H/ICZHuxGsJA/iORjjEmdU6LwVl9G9AYzLiJI8kCJtx/8dkryeR5K3tNjWG7i03CfJW/Gm5ThJ3jwtn3tMcp05ZEb5w0JGd0zuP9vyc/+A6aRJcxnTm/4KK2pDVrpkSR4idrFpeRFV89/JcCWRtLdc53jHiDLNZHqEYWUNSV7WXvo1JHm17ExJXuFGabne6DdGgNrABRl0XjqjSER2ylIxov320GOSJHngEnsSu7EdP41rXRQ5BT/9A+Y1JwqOn+HLfH12KPtPLzYleUN7tRxJ8mZsx0ceM6TcYNsX3TsNLgwQ9w9TaiSncy2X9J6zMgkyRM9Plkt6p+NhOEyS5IFFLGRIkveigaG4kSRPwh+TxKDc3zrzB0nyguIXwKf7n0jy1jm3JM+zHR8jyYtKN0rLw7lEIQZT20SS93H/IJwiSvLQWKZzWZhPLJAlefgYH4ng5ATmi4kkeWP8cgnaNM9YIzIkeXTY1tVZLUwkeSW3JM+9KIeV5Bm/gzyf/md0NveYnvJeIKPR+2odNzeHbDZk6U3t1aGxlb7aGia9CVNVvkdYx3QEGTR0Rf0a0JuRVg2zjkmLeO6fNhcXPXf0GsgohVaRAJmxZGpz/0IyXVwb+J47W2/rUrZ+fwoZXYFdFUS3J0Pcv+0xjdEYJrMPsHkeUvHn/SNP09CIS7+OIIMfrr26AK8oPPeP0m8C93/LF2QwlS1ApV8iDh7/o0JcS7DrGEHGGnanHHyio19dq+XiBevm/u9zrOeUPPEm3D8Aocxxez2PuP9K02OaC/WGJCYDvQ627r/zucH9v8RpMtYEBWC5f4Hq9XxpeaYbFnshAb9VgokldM765UI6LKoBcdsfZIR3qKqqXPb2nNw/bFRwecwdoSremfJGDpN35P5LuQDucY0ugYP7BwwMNLog8BbKH4OQ97eeg1FPwBDtELh/OmAFGeHcOuIvffLiMAgg5Q9q3IQMdsWYjVJOo0LOOu9/ajLn/udBBrHOh9X9c8nQEkGSB4yFKtIXM2J/MUt0BLxBkkfg/uFXwS/4o9GhOqQvptFJxCXJw30xJ5I8NDinJI/3JDJ8wbmT3zKZmWNecbHvlkmSvKiCPywXlelRvHBWioqceEGW5CnY6d8k5L3TP/O6DfbFhELYKQe+3e47fn1YVGvfYM/8QZK8S9EtyQspnu34SlVcsY/itUxmS/L696GnJUjyeKVAWi1PJSzuH/Ad9Pu2JEkekt7dOMiAHvNNQUYqsfNF2NaiU4j7d+jqpsWU5M0OMpxH8VomN5DkgViSIMljehz2sFxU6LwlY8nVucQxWZLH4EPZqU7Oc0euLWjEUHZx3RnKIoSzyvsAAAKWSURBVElectGhq5sWU5IH/3BJ8kot95k/sbojlDVNjH7n0/+szuYe01PeU1ruKnPIZkIGHd+fviJI8lKixJO4f9Czckym0pSVNtDR+gGO+68Qt+Nj5jINpuVCoXUz7l9r4tNylHHD0Wy5JXn+tNy5k980uQH3z8Q16vGXBEkeDfQyiftn0AavCZOR1GvTo3jfOS3ff3NavutPy0ncv9NjHuI8ZptznOJ787ScrnDJJyRJHlMv9nCiOVSyQmtpCtlZMbMZDqt3DrCSvLUmRqdhSPKo3l1cWq7ePWiS0vKg1gzaaTmB+0eSPDQaV1p+N970pOVNaLTsTMtNk3ea/nPBIFY0ZxRbkkcHgwvBCMqY8ZK8N6Tl/tbDBVNo9wZJns39Q0sal5ab3H9wpiTPVvM5TOYec1Zn8yDDU94HZLlY2HXC3RyyGwQZfG8PtJTL46qqeLh/8KJI3sOkC5Ykb6eavtcF+Wb6bRImAvef3wLkhMnk/u2DVWHCtFNM+8/8yboTJrMrT8JkGHm5/5skTEyofx86VgL3L1f7JMiyZcrSZMiDvjCiuY3Pjt45LWfyb8v97+G5//eYlve4VJFZ17HcP1gciNgdkwAd5ZC3IEsN5EQnDN/UtyF/UjyO/EFBBpn8SUUSOheygoyYqAYqWO7fTf7ArvzkT9hF/jhM3nX6x5CAk4LouURk8g86AhBfF8HKi/EUI10IF2gcxRiGV/kk4ScSjE6mdcLG+T+oxNyaDMCDiaGpySjkUFduinFiNKk6Gc0bKMZYkFACnwT8F8skayqOvYyzJ7ZBvJNQiFV8deIUwfBeaFZn/qoEyAKEEvkk4ru2sLKAN15gQ9jLGHtiG+Q7QYpUxV8nweJtF6jgrM78VT8G/wOXlkyi+YH97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5172" name="Picture 4" descr="https://www.cals.ncsu.edu/course/ent425/tutorial/table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6724" y="3132137"/>
            <a:ext cx="7491013" cy="3116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s://www.cals.ncsu.edu/course/ent425/tutorial/table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21269" cy="375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Survivorship Curves</a:t>
            </a:r>
            <a:endParaRPr lang="en-US" b="0" i="1" smtClean="0"/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707437" cy="46609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A </a:t>
            </a:r>
            <a:r>
              <a:rPr lang="en-US" b="1" smtClean="0"/>
              <a:t>survivorship curve </a:t>
            </a:r>
            <a:r>
              <a:rPr lang="en-US" smtClean="0"/>
              <a:t>is a graphic way of representing the data in a life table</a:t>
            </a:r>
          </a:p>
          <a:p>
            <a:pPr marL="292100" indent="-292100" eaLnBrk="1" hangingPunct="1"/>
            <a:r>
              <a:rPr lang="en-US" smtClean="0"/>
              <a:t>Survivorship curves plot the proportion or numbers of a cohort still alive at each age</a:t>
            </a:r>
          </a:p>
        </p:txBody>
      </p:sp>
      <p:sp>
        <p:nvSpPr>
          <p:cNvPr id="295940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594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81" descr="40_16SurvivorshipCurves-U"/>
          <p:cNvPicPr>
            <a:picLocks noChangeAspect="1" noChangeArrowheads="1"/>
          </p:cNvPicPr>
          <p:nvPr/>
        </p:nvPicPr>
        <p:blipFill>
          <a:blip r:embed="rId3"/>
          <a:srcRect b="3123"/>
          <a:stretch>
            <a:fillRect/>
          </a:stretch>
        </p:blipFill>
        <p:spPr bwMode="auto">
          <a:xfrm>
            <a:off x="669925" y="709613"/>
            <a:ext cx="780415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40.16</a:t>
            </a:r>
          </a:p>
        </p:txBody>
      </p:sp>
      <p:sp>
        <p:nvSpPr>
          <p:cNvPr id="300036" name="Text Box 31"/>
          <p:cNvSpPr txBox="1">
            <a:spLocks noChangeArrowheads="1"/>
          </p:cNvSpPr>
          <p:nvPr/>
        </p:nvSpPr>
        <p:spPr bwMode="auto">
          <a:xfrm>
            <a:off x="1200150" y="1198563"/>
            <a:ext cx="7000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1,000</a:t>
            </a:r>
          </a:p>
        </p:txBody>
      </p:sp>
      <p:sp>
        <p:nvSpPr>
          <p:cNvPr id="300037" name="Text Box 31"/>
          <p:cNvSpPr txBox="1">
            <a:spLocks noChangeArrowheads="1"/>
          </p:cNvSpPr>
          <p:nvPr/>
        </p:nvSpPr>
        <p:spPr bwMode="auto">
          <a:xfrm>
            <a:off x="2927350" y="5516563"/>
            <a:ext cx="41036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Percentage of maximum life span</a:t>
            </a:r>
          </a:p>
        </p:txBody>
      </p:sp>
      <p:sp>
        <p:nvSpPr>
          <p:cNvPr id="300038" name="Text Box 31"/>
          <p:cNvSpPr txBox="1">
            <a:spLocks noChangeArrowheads="1"/>
          </p:cNvSpPr>
          <p:nvPr/>
        </p:nvSpPr>
        <p:spPr bwMode="auto">
          <a:xfrm>
            <a:off x="3257550" y="4475163"/>
            <a:ext cx="4079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>
                <a:latin typeface="Times New Roman" pitchFamily="84" charset="0"/>
              </a:rPr>
              <a:t>III </a:t>
            </a:r>
          </a:p>
        </p:txBody>
      </p:sp>
      <p:sp>
        <p:nvSpPr>
          <p:cNvPr id="300039" name="Text Box 31"/>
          <p:cNvSpPr txBox="1">
            <a:spLocks noChangeArrowheads="1"/>
          </p:cNvSpPr>
          <p:nvPr/>
        </p:nvSpPr>
        <p:spPr bwMode="auto">
          <a:xfrm rot="-5400000">
            <a:off x="-1079500" y="2944813"/>
            <a:ext cx="420528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Number of survivors (log scale)</a:t>
            </a:r>
          </a:p>
        </p:txBody>
      </p:sp>
      <p:sp>
        <p:nvSpPr>
          <p:cNvPr id="300040" name="Text Box 31"/>
          <p:cNvSpPr txBox="1">
            <a:spLocks noChangeArrowheads="1"/>
          </p:cNvSpPr>
          <p:nvPr/>
        </p:nvSpPr>
        <p:spPr bwMode="auto">
          <a:xfrm>
            <a:off x="1412875" y="2430463"/>
            <a:ext cx="4206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100</a:t>
            </a:r>
          </a:p>
        </p:txBody>
      </p:sp>
      <p:sp>
        <p:nvSpPr>
          <p:cNvPr id="300041" name="Text Box 31"/>
          <p:cNvSpPr txBox="1">
            <a:spLocks noChangeArrowheads="1"/>
          </p:cNvSpPr>
          <p:nvPr/>
        </p:nvSpPr>
        <p:spPr bwMode="auto">
          <a:xfrm>
            <a:off x="1552575" y="3675063"/>
            <a:ext cx="2809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10</a:t>
            </a:r>
          </a:p>
        </p:txBody>
      </p:sp>
      <p:sp>
        <p:nvSpPr>
          <p:cNvPr id="300042" name="Text Box 31"/>
          <p:cNvSpPr txBox="1">
            <a:spLocks noChangeArrowheads="1"/>
          </p:cNvSpPr>
          <p:nvPr/>
        </p:nvSpPr>
        <p:spPr bwMode="auto">
          <a:xfrm>
            <a:off x="1936750" y="5186363"/>
            <a:ext cx="2301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0</a:t>
            </a:r>
          </a:p>
        </p:txBody>
      </p:sp>
      <p:sp>
        <p:nvSpPr>
          <p:cNvPr id="300043" name="Text Box 31"/>
          <p:cNvSpPr txBox="1">
            <a:spLocks noChangeArrowheads="1"/>
          </p:cNvSpPr>
          <p:nvPr/>
        </p:nvSpPr>
        <p:spPr bwMode="auto">
          <a:xfrm>
            <a:off x="1720850" y="4894263"/>
            <a:ext cx="1539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</a:t>
            </a:r>
          </a:p>
        </p:txBody>
      </p:sp>
      <p:sp>
        <p:nvSpPr>
          <p:cNvPr id="300044" name="Text Box 31"/>
          <p:cNvSpPr txBox="1">
            <a:spLocks noChangeArrowheads="1"/>
          </p:cNvSpPr>
          <p:nvPr/>
        </p:nvSpPr>
        <p:spPr bwMode="auto">
          <a:xfrm>
            <a:off x="7626350" y="5186363"/>
            <a:ext cx="4206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100</a:t>
            </a:r>
          </a:p>
        </p:txBody>
      </p:sp>
      <p:sp>
        <p:nvSpPr>
          <p:cNvPr id="300045" name="Text Box 31"/>
          <p:cNvSpPr txBox="1">
            <a:spLocks noChangeArrowheads="1"/>
          </p:cNvSpPr>
          <p:nvPr/>
        </p:nvSpPr>
        <p:spPr bwMode="auto">
          <a:xfrm>
            <a:off x="4756150" y="5186363"/>
            <a:ext cx="2809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50</a:t>
            </a:r>
          </a:p>
        </p:txBody>
      </p:sp>
      <p:sp>
        <p:nvSpPr>
          <p:cNvPr id="300046" name="Text Box 31"/>
          <p:cNvSpPr txBox="1">
            <a:spLocks noChangeArrowheads="1"/>
          </p:cNvSpPr>
          <p:nvPr/>
        </p:nvSpPr>
        <p:spPr bwMode="auto">
          <a:xfrm>
            <a:off x="4946650" y="2824163"/>
            <a:ext cx="3063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>
                <a:latin typeface="Times New Roman" pitchFamily="84" charset="0"/>
              </a:rPr>
              <a:t>II </a:t>
            </a:r>
          </a:p>
        </p:txBody>
      </p:sp>
      <p:sp>
        <p:nvSpPr>
          <p:cNvPr id="300047" name="Text Box 31"/>
          <p:cNvSpPr txBox="1">
            <a:spLocks noChangeArrowheads="1"/>
          </p:cNvSpPr>
          <p:nvPr/>
        </p:nvSpPr>
        <p:spPr bwMode="auto">
          <a:xfrm>
            <a:off x="6521450" y="1427163"/>
            <a:ext cx="2174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>
                <a:latin typeface="Times New Roman" pitchFamily="84" charset="0"/>
              </a:rPr>
              <a:t>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8" descr="40_02cEcoRsrchEcosystem-U"/>
          <p:cNvPicPr>
            <a:picLocks noChangeAspect="1" noChangeArrowheads="1"/>
          </p:cNvPicPr>
          <p:nvPr/>
        </p:nvPicPr>
        <p:blipFill>
          <a:blip r:embed="rId3"/>
          <a:srcRect b="4250"/>
          <a:stretch>
            <a:fillRect/>
          </a:stretch>
        </p:blipFill>
        <p:spPr bwMode="auto">
          <a:xfrm>
            <a:off x="2058988" y="1541463"/>
            <a:ext cx="5024437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40.2c</a:t>
            </a:r>
          </a:p>
        </p:txBody>
      </p:sp>
      <p:sp>
        <p:nvSpPr>
          <p:cNvPr id="41988" name="Text Box 31"/>
          <p:cNvSpPr txBox="1">
            <a:spLocks noChangeArrowheads="1"/>
          </p:cNvSpPr>
          <p:nvPr/>
        </p:nvSpPr>
        <p:spPr bwMode="auto">
          <a:xfrm>
            <a:off x="2087563" y="476726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b="1"/>
              <a:t>Ecosystem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902700" cy="5268913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Survivorship curves can be classified into three general types</a:t>
            </a:r>
          </a:p>
          <a:p>
            <a:pPr marL="736600" lvl="1" eaLnBrk="1" hangingPunct="1"/>
            <a:r>
              <a:rPr lang="en-US" smtClean="0"/>
              <a:t>Type I: low death rates during early and middle life and an increase in death rates among older age groups</a:t>
            </a:r>
          </a:p>
          <a:p>
            <a:pPr marL="736600" lvl="1" eaLnBrk="1" hangingPunct="1"/>
            <a:r>
              <a:rPr lang="en-US" smtClean="0"/>
              <a:t>Type II: a constant death rate over the organism</a:t>
            </a:r>
            <a:r>
              <a:rPr lang="en-US" altLang="ja-JP" smtClean="0">
                <a:ea typeface="ＭＳ Ｐゴシック" pitchFamily="84" charset="-128"/>
              </a:rPr>
              <a:t>’s </a:t>
            </a:r>
            <a:br>
              <a:rPr lang="en-US" altLang="ja-JP" smtClean="0">
                <a:ea typeface="ＭＳ Ｐゴシック" pitchFamily="84" charset="-128"/>
              </a:rPr>
            </a:br>
            <a:r>
              <a:rPr lang="en-US" altLang="ja-JP" smtClean="0">
                <a:ea typeface="ＭＳ Ｐゴシック" pitchFamily="84" charset="-128"/>
              </a:rPr>
              <a:t>life span</a:t>
            </a:r>
          </a:p>
          <a:p>
            <a:pPr marL="736600" lvl="1" eaLnBrk="1" hangingPunct="1"/>
            <a:r>
              <a:rPr lang="en-US" smtClean="0"/>
              <a:t>Type III: high death rates for the young and a lower death rate for survivors</a:t>
            </a:r>
          </a:p>
          <a:p>
            <a:pPr marL="292100" indent="-292100" eaLnBrk="1" hangingPunct="1"/>
            <a:r>
              <a:rPr lang="en-US" smtClean="0"/>
              <a:t>Many species are intermediate to these curves</a:t>
            </a:r>
          </a:p>
        </p:txBody>
      </p:sp>
      <p:sp>
        <p:nvSpPr>
          <p:cNvPr id="29798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8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i="1" smtClean="0"/>
              <a:t>Reproductive Rates</a:t>
            </a:r>
            <a:endParaRPr lang="en-US" b="0" i="1" smtClean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851900" cy="51498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For species with sexual reproduction, demographers often concentrate on females in a population</a:t>
            </a:r>
          </a:p>
          <a:p>
            <a:pPr marL="292100" indent="-292100" eaLnBrk="1" hangingPunct="1"/>
            <a:r>
              <a:rPr lang="en-US" smtClean="0"/>
              <a:t>A </a:t>
            </a:r>
            <a:r>
              <a:rPr lang="en-US" b="1" smtClean="0"/>
              <a:t>reproductive table</a:t>
            </a:r>
            <a:r>
              <a:rPr lang="en-US" smtClean="0"/>
              <a:t>, or fertility schedule, is an </a:t>
            </a:r>
            <a:br>
              <a:rPr lang="en-US" smtClean="0"/>
            </a:br>
            <a:r>
              <a:rPr lang="en-US" smtClean="0"/>
              <a:t>age-specific summary of the reproductive rates in </a:t>
            </a:r>
            <a:br>
              <a:rPr lang="en-US" smtClean="0"/>
            </a:br>
            <a:r>
              <a:rPr lang="en-US" smtClean="0"/>
              <a:t>a population</a:t>
            </a:r>
          </a:p>
          <a:p>
            <a:pPr marL="292100" indent="-292100" eaLnBrk="1" hangingPunct="1"/>
            <a:r>
              <a:rPr lang="en-US" smtClean="0"/>
              <a:t>It describes the reproductive patterns of a population</a:t>
            </a:r>
          </a:p>
        </p:txBody>
      </p:sp>
      <p:sp>
        <p:nvSpPr>
          <p:cNvPr id="302084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2085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Table 40.1</a:t>
            </a:r>
          </a:p>
        </p:txBody>
      </p:sp>
      <p:pic>
        <p:nvPicPr>
          <p:cNvPr id="304131" name="Picture 12" descr="40_T01SquirrelReproTable-L"/>
          <p:cNvPicPr>
            <a:picLocks noChangeAspect="1" noChangeArrowheads="1"/>
          </p:cNvPicPr>
          <p:nvPr/>
        </p:nvPicPr>
        <p:blipFill>
          <a:blip r:embed="rId3"/>
          <a:srcRect b="2315"/>
          <a:stretch>
            <a:fillRect/>
          </a:stretch>
        </p:blipFill>
        <p:spPr bwMode="auto">
          <a:xfrm>
            <a:off x="1250950" y="136525"/>
            <a:ext cx="6640513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61938"/>
            <a:ext cx="8991600" cy="741362"/>
          </a:xfrm>
        </p:spPr>
        <p:txBody>
          <a:bodyPr lIns="91440" tIns="45720" rIns="91440" bIns="45720" anchor="ctr"/>
          <a:lstStyle/>
          <a:p>
            <a:pPr marL="0" indent="0" eaLnBrk="1" hangingPunct="1"/>
            <a:r>
              <a:rPr lang="en-US" smtClean="0"/>
              <a:t>Concept 40.5: The exponential and logistic models describe the growth of populations</a:t>
            </a:r>
          </a:p>
        </p:txBody>
      </p:sp>
      <p:sp>
        <p:nvSpPr>
          <p:cNvPr id="30617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343025"/>
            <a:ext cx="8623300" cy="47879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Unlimited growth occurs under ideal conditions; in nature, growth is limited by various factors</a:t>
            </a:r>
          </a:p>
          <a:p>
            <a:pPr marL="292100" indent="-292100" eaLnBrk="1" hangingPunct="1"/>
            <a:r>
              <a:rPr lang="en-US" smtClean="0"/>
              <a:t>Ecologists study growth in both idealized and realistic conditions</a:t>
            </a:r>
          </a:p>
        </p:txBody>
      </p:sp>
      <p:sp>
        <p:nvSpPr>
          <p:cNvPr id="306180" name="Line 6"/>
          <p:cNvSpPr>
            <a:spLocks noChangeShapeType="1"/>
          </p:cNvSpPr>
          <p:nvPr/>
        </p:nvSpPr>
        <p:spPr bwMode="auto">
          <a:xfrm>
            <a:off x="182563" y="11842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6181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3/30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1.) Population Growth</a:t>
            </a:r>
          </a:p>
          <a:p>
            <a:r>
              <a:rPr lang="en-US" dirty="0" smtClean="0"/>
              <a:t>2.) Exponential Growth</a:t>
            </a:r>
          </a:p>
          <a:p>
            <a:r>
              <a:rPr lang="en-US" dirty="0" smtClean="0"/>
              <a:t>3.) Logistic Growth</a:t>
            </a:r>
          </a:p>
          <a:p>
            <a:r>
              <a:rPr lang="en-US" dirty="0" smtClean="0"/>
              <a:t>4.) Limiting Factors	</a:t>
            </a:r>
          </a:p>
          <a:p>
            <a:pPr lvl="1"/>
            <a:r>
              <a:rPr lang="en-US" dirty="0" smtClean="0"/>
              <a:t>Density Independent </a:t>
            </a:r>
          </a:p>
          <a:p>
            <a:pPr lvl="1"/>
            <a:r>
              <a:rPr lang="en-US" dirty="0" smtClean="0"/>
              <a:t>Density Dependant </a:t>
            </a:r>
            <a:endParaRPr lang="en-US" dirty="0" smtClean="0"/>
          </a:p>
          <a:p>
            <a:r>
              <a:rPr lang="en-US" dirty="0" smtClean="0"/>
              <a:t>5.) Vote at 2:55 on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23277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www.youtube.com/watch?v=VcSX4ytEfcE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90549" y="419100"/>
          <a:ext cx="8191500" cy="6222267"/>
        </p:xfrm>
        <a:graphic>
          <a:graphicData uri="http://schemas.openxmlformats.org/drawingml/2006/table">
            <a:tbl>
              <a:tblPr/>
              <a:tblGrid>
                <a:gridCol w="3940776"/>
                <a:gridCol w="2125362"/>
                <a:gridCol w="2125362"/>
              </a:tblGrid>
              <a:tr h="276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Who</a:t>
                      </a:r>
                      <a:r>
                        <a:rPr lang="en-US" sz="2400" b="0" i="0" u="none" strike="noStrike" baseline="0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is really overpopulated?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U.S.A.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Production / consumption of goods &amp; services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Use of world's non-renewable resources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Creation of world's trash and pollution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96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Percent of world's population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51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~280 million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~1.10 billion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763000" cy="39116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Community ecology</a:t>
            </a:r>
            <a:r>
              <a:rPr lang="en-US" smtClean="0"/>
              <a:t> deals with the whole array of interacting species in a community</a:t>
            </a:r>
          </a:p>
          <a:p>
            <a:pPr marL="292100" indent="-292100" eaLnBrk="1" hangingPunct="1"/>
            <a:r>
              <a:rPr lang="en-US" smtClean="0"/>
              <a:t>A </a:t>
            </a:r>
            <a:r>
              <a:rPr lang="en-US" b="1" smtClean="0"/>
              <a:t>community</a:t>
            </a:r>
            <a:r>
              <a:rPr lang="en-US" smtClean="0"/>
              <a:t> is a group of populations of different species in an area</a:t>
            </a:r>
          </a:p>
        </p:txBody>
      </p:sp>
      <p:sp>
        <p:nvSpPr>
          <p:cNvPr id="56323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06512"/>
          <a:ext cx="8820149" cy="4890135"/>
        </p:xfrm>
        <a:graphic>
          <a:graphicData uri="http://schemas.openxmlformats.org/drawingml/2006/table">
            <a:tbl>
              <a:tblPr/>
              <a:tblGrid>
                <a:gridCol w="3488858"/>
                <a:gridCol w="1881632"/>
                <a:gridCol w="3449659"/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Elapsed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Human Population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~2,000,000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~10,000 BC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5 - 10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10,000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A.D.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million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1,800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6,000,000,000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 years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??? 8,500,000,000 ???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3/31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Per Capita Rate of Increase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4125"/>
            <a:ext cx="8648700" cy="5130800"/>
          </a:xfrm>
        </p:spPr>
        <p:txBody>
          <a:bodyPr lIns="91440" tIns="45720" rIns="91440" bIns="45720"/>
          <a:lstStyle/>
          <a:p>
            <a:pPr marL="292100" indent="-292100" eaLnBrk="1" hangingPunct="1">
              <a:spcBef>
                <a:spcPct val="15000"/>
              </a:spcBef>
              <a:spcAft>
                <a:spcPct val="10000"/>
              </a:spcAft>
            </a:pPr>
            <a:r>
              <a:rPr lang="en-US" smtClean="0"/>
              <a:t>Change in population size can be defined by the equation</a:t>
            </a:r>
          </a:p>
          <a:p>
            <a:pPr marL="292100" indent="-292100" eaLnBrk="1" hangingPunct="1">
              <a:spcBef>
                <a:spcPct val="15000"/>
              </a:spcBef>
              <a:spcAft>
                <a:spcPct val="10000"/>
              </a:spcAft>
            </a:pPr>
            <a:endParaRPr lang="en-US" smtClean="0"/>
          </a:p>
          <a:p>
            <a:pPr marL="292100" indent="-292100" eaLnBrk="1" hangingPunct="1">
              <a:spcBef>
                <a:spcPct val="15000"/>
              </a:spcBef>
              <a:spcAft>
                <a:spcPct val="10000"/>
              </a:spcAft>
            </a:pPr>
            <a:endParaRPr lang="en-US" smtClean="0"/>
          </a:p>
          <a:p>
            <a:pPr marL="292100" indent="-292100" eaLnBrk="1" hangingPunct="1">
              <a:spcBef>
                <a:spcPct val="15000"/>
              </a:spcBef>
              <a:spcAft>
                <a:spcPct val="10000"/>
              </a:spcAft>
            </a:pPr>
            <a:endParaRPr lang="en-US" smtClean="0"/>
          </a:p>
          <a:p>
            <a:pPr marL="292100" indent="-292100" eaLnBrk="1" hangingPunct="1">
              <a:spcBef>
                <a:spcPct val="15000"/>
              </a:spcBef>
              <a:spcAft>
                <a:spcPct val="10000"/>
              </a:spcAft>
            </a:pPr>
            <a:r>
              <a:rPr lang="en-US" smtClean="0"/>
              <a:t>If immigration and emigration are ignored, a population’s</a:t>
            </a:r>
            <a:r>
              <a:rPr lang="en-US" altLang="ja-JP" smtClean="0">
                <a:ea typeface="ＭＳ Ｐゴシック" pitchFamily="84" charset="-128"/>
              </a:rPr>
              <a:t> growth rate (per capita increase) equals birth rate minus death rate</a:t>
            </a:r>
            <a:endParaRPr lang="en-US" smtClean="0"/>
          </a:p>
        </p:txBody>
      </p:sp>
      <p:grpSp>
        <p:nvGrpSpPr>
          <p:cNvPr id="308228" name="Group 17"/>
          <p:cNvGrpSpPr>
            <a:grpSpLocks/>
          </p:cNvGrpSpPr>
          <p:nvPr/>
        </p:nvGrpSpPr>
        <p:grpSpPr bwMode="auto">
          <a:xfrm>
            <a:off x="296863" y="2498725"/>
            <a:ext cx="8547100" cy="990600"/>
            <a:chOff x="296863" y="2498725"/>
            <a:chExt cx="8547100" cy="990600"/>
          </a:xfrm>
        </p:grpSpPr>
        <p:sp>
          <p:nvSpPr>
            <p:cNvPr id="308231" name="TextBox 15"/>
            <p:cNvSpPr txBox="1">
              <a:spLocks noChangeArrowheads="1"/>
            </p:cNvSpPr>
            <p:nvPr/>
          </p:nvSpPr>
          <p:spPr bwMode="auto">
            <a:xfrm>
              <a:off x="5334001" y="2803525"/>
              <a:ext cx="3651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−</a:t>
              </a:r>
            </a:p>
          </p:txBody>
        </p:sp>
        <p:sp>
          <p:nvSpPr>
            <p:cNvPr id="308232" name="TextBox 16"/>
            <p:cNvSpPr txBox="1">
              <a:spLocks noChangeArrowheads="1"/>
            </p:cNvSpPr>
            <p:nvPr/>
          </p:nvSpPr>
          <p:spPr bwMode="auto">
            <a:xfrm>
              <a:off x="6858001" y="2803525"/>
              <a:ext cx="3651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−</a:t>
              </a:r>
            </a:p>
          </p:txBody>
        </p:sp>
        <p:sp>
          <p:nvSpPr>
            <p:cNvPr id="308233" name="Rectangle 9"/>
            <p:cNvSpPr>
              <a:spLocks noChangeArrowheads="1"/>
            </p:cNvSpPr>
            <p:nvPr/>
          </p:nvSpPr>
          <p:spPr bwMode="auto">
            <a:xfrm>
              <a:off x="296863" y="2498725"/>
              <a:ext cx="17272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Change in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population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size</a:t>
              </a:r>
            </a:p>
          </p:txBody>
        </p:sp>
        <p:sp>
          <p:nvSpPr>
            <p:cNvPr id="308234" name="Rectangle 10"/>
            <p:cNvSpPr>
              <a:spLocks noChangeArrowheads="1"/>
            </p:cNvSpPr>
            <p:nvPr/>
          </p:nvSpPr>
          <p:spPr bwMode="auto">
            <a:xfrm>
              <a:off x="2201863" y="2854325"/>
              <a:ext cx="1295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Births</a:t>
              </a:r>
            </a:p>
          </p:txBody>
        </p:sp>
        <p:sp>
          <p:nvSpPr>
            <p:cNvPr id="308235" name="Rectangle 11"/>
            <p:cNvSpPr>
              <a:spLocks noChangeArrowheads="1"/>
            </p:cNvSpPr>
            <p:nvPr/>
          </p:nvSpPr>
          <p:spPr bwMode="auto">
            <a:xfrm>
              <a:off x="3535363" y="2511425"/>
              <a:ext cx="1879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Immigrants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entering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population</a:t>
              </a:r>
            </a:p>
          </p:txBody>
        </p:sp>
        <p:sp>
          <p:nvSpPr>
            <p:cNvPr id="308236" name="Rectangle 12"/>
            <p:cNvSpPr>
              <a:spLocks noChangeArrowheads="1"/>
            </p:cNvSpPr>
            <p:nvPr/>
          </p:nvSpPr>
          <p:spPr bwMode="auto">
            <a:xfrm>
              <a:off x="5592763" y="2854325"/>
              <a:ext cx="1295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Deaths</a:t>
              </a:r>
            </a:p>
          </p:txBody>
        </p:sp>
        <p:sp>
          <p:nvSpPr>
            <p:cNvPr id="308237" name="Rectangle 14"/>
            <p:cNvSpPr>
              <a:spLocks noChangeArrowheads="1"/>
            </p:cNvSpPr>
            <p:nvPr/>
          </p:nvSpPr>
          <p:spPr bwMode="auto">
            <a:xfrm>
              <a:off x="7116763" y="2511425"/>
              <a:ext cx="1727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Emigrants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leaving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</a:rPr>
                <a:t>population</a:t>
              </a:r>
            </a:p>
          </p:txBody>
        </p:sp>
        <p:sp>
          <p:nvSpPr>
            <p:cNvPr id="308238" name="Rectangle 15"/>
            <p:cNvSpPr>
              <a:spLocks noChangeArrowheads="1"/>
            </p:cNvSpPr>
            <p:nvPr/>
          </p:nvSpPr>
          <p:spPr bwMode="auto">
            <a:xfrm>
              <a:off x="1960563" y="2816225"/>
              <a:ext cx="381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endParaRPr lang="en-US" sz="2600" b="1">
                <a:latin typeface="Times New Roman" pitchFamily="84" charset="0"/>
                <a:ea typeface="ヒラギノ角ゴ Pro W3" pitchFamily="84" charset="-128"/>
              </a:endParaRPr>
            </a:p>
          </p:txBody>
        </p:sp>
        <p:sp>
          <p:nvSpPr>
            <p:cNvPr id="308239" name="Rectangle 16"/>
            <p:cNvSpPr>
              <a:spLocks noChangeArrowheads="1"/>
            </p:cNvSpPr>
            <p:nvPr/>
          </p:nvSpPr>
          <p:spPr bwMode="auto">
            <a:xfrm>
              <a:off x="3382963" y="2816225"/>
              <a:ext cx="228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84" charset="0"/>
                <a:buNone/>
              </a:pPr>
              <a:r>
                <a:rPr lang="en-US" sz="2600" b="1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</a:t>
              </a:r>
              <a:endParaRPr lang="en-US" sz="2600" b="1">
                <a:latin typeface="Times New Roman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308229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30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4125"/>
            <a:ext cx="8813800" cy="1349375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population growth rate can be expressed mathematically as</a:t>
            </a:r>
          </a:p>
        </p:txBody>
      </p:sp>
      <p:sp>
        <p:nvSpPr>
          <p:cNvPr id="310275" name="Rectangle 19"/>
          <p:cNvSpPr>
            <a:spLocks noChangeArrowheads="1"/>
          </p:cNvSpPr>
          <p:nvPr/>
        </p:nvSpPr>
        <p:spPr bwMode="auto">
          <a:xfrm>
            <a:off x="88900" y="3683000"/>
            <a:ext cx="853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D1300D"/>
              </a:buClr>
              <a:buFont typeface="Times" pitchFamily="84" charset="0"/>
              <a:buNone/>
            </a:pPr>
            <a:r>
              <a:rPr lang="en-US" sz="2800">
                <a:ea typeface="ヒラギノ角ゴ Pro W3" pitchFamily="84" charset="-128"/>
              </a:rPr>
              <a:t>where </a:t>
            </a:r>
            <a:r>
              <a:rPr lang="en-US" sz="2800">
                <a:latin typeface="Symbol" pitchFamily="84" charset="2"/>
                <a:ea typeface="ヒラギノ角ゴ Pro W3" pitchFamily="84" charset="-128"/>
                <a:sym typeface="Symbol" pitchFamily="84" charset="2"/>
              </a:rPr>
              <a:t></a:t>
            </a:r>
            <a:r>
              <a:rPr lang="en-US" sz="2800" i="1">
                <a:ea typeface="ヒラギノ角ゴ Pro W3" pitchFamily="84" charset="-128"/>
              </a:rPr>
              <a:t>N</a:t>
            </a:r>
            <a:r>
              <a:rPr lang="en-US" sz="2800">
                <a:ea typeface="ヒラギノ角ゴ Pro W3" pitchFamily="84" charset="-128"/>
              </a:rPr>
              <a:t> is the change in population size, </a:t>
            </a:r>
            <a:r>
              <a:rPr lang="en-US" sz="2800">
                <a:latin typeface="Symbol" pitchFamily="84" charset="2"/>
                <a:ea typeface="ヒラギノ角ゴ Pro W3" pitchFamily="84" charset="-128"/>
                <a:sym typeface="Symbol" pitchFamily="84" charset="2"/>
              </a:rPr>
              <a:t></a:t>
            </a:r>
            <a:r>
              <a:rPr lang="en-US" sz="2800" i="1">
                <a:ea typeface="ヒラギノ角ゴ Pro W3" pitchFamily="84" charset="-128"/>
              </a:rPr>
              <a:t>t</a:t>
            </a:r>
            <a:r>
              <a:rPr lang="en-US" sz="2800">
                <a:ea typeface="ヒラギノ角ゴ Pro W3" pitchFamily="84" charset="-128"/>
              </a:rPr>
              <a:t> is the time interval, </a:t>
            </a:r>
            <a:r>
              <a:rPr lang="en-US" sz="2800" i="1">
                <a:ea typeface="ヒラギノ角ゴ Pro W3" pitchFamily="84" charset="-128"/>
              </a:rPr>
              <a:t>B</a:t>
            </a:r>
            <a:r>
              <a:rPr lang="en-US" sz="2800">
                <a:ea typeface="ヒラギノ角ゴ Pro W3" pitchFamily="84" charset="-128"/>
              </a:rPr>
              <a:t> is the number of births, and </a:t>
            </a:r>
            <a:r>
              <a:rPr lang="en-US" sz="2800" i="1">
                <a:ea typeface="ヒラギノ角ゴ Pro W3" pitchFamily="84" charset="-128"/>
              </a:rPr>
              <a:t>D</a:t>
            </a:r>
            <a:r>
              <a:rPr lang="en-US" sz="2800">
                <a:ea typeface="ヒラギノ角ゴ Pro W3" pitchFamily="84" charset="-128"/>
              </a:rPr>
              <a:t> is the number of deaths</a:t>
            </a:r>
          </a:p>
        </p:txBody>
      </p:sp>
      <p:grpSp>
        <p:nvGrpSpPr>
          <p:cNvPr id="310276" name="Group 14"/>
          <p:cNvGrpSpPr>
            <a:grpSpLocks/>
          </p:cNvGrpSpPr>
          <p:nvPr/>
        </p:nvGrpSpPr>
        <p:grpSpPr bwMode="auto">
          <a:xfrm>
            <a:off x="3187700" y="2517775"/>
            <a:ext cx="2128838" cy="946150"/>
            <a:chOff x="2008" y="1586"/>
            <a:chExt cx="1341" cy="596"/>
          </a:xfrm>
        </p:grpSpPr>
        <p:sp>
          <p:nvSpPr>
            <p:cNvPr id="310279" name="TextBox 2"/>
            <p:cNvSpPr txBox="1">
              <a:spLocks noChangeArrowheads="1"/>
            </p:cNvSpPr>
            <p:nvPr/>
          </p:nvSpPr>
          <p:spPr bwMode="auto">
            <a:xfrm>
              <a:off x="2048" y="1586"/>
              <a:ext cx="40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2800">
                  <a:latin typeface="Times New Roman" pitchFamily="84" charset="0"/>
                  <a:ea typeface="ヒラギノ角ゴ Pro W3" pitchFamily="84" charset="-128"/>
                </a:rPr>
                <a:t>Δ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N</a:t>
              </a:r>
            </a:p>
            <a:p>
              <a:pPr eaLnBrk="0" hangingPunct="0"/>
              <a:r>
                <a:rPr lang="el-GR" sz="2800">
                  <a:latin typeface="Times New Roman" pitchFamily="84" charset="0"/>
                  <a:ea typeface="ヒラギノ角ゴ Pro W3" pitchFamily="84" charset="-128"/>
                </a:rPr>
                <a:t>Δ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t</a:t>
              </a:r>
            </a:p>
          </p:txBody>
        </p:sp>
        <p:cxnSp>
          <p:nvCxnSpPr>
            <p:cNvPr id="310280" name="Straight Connector 4"/>
            <p:cNvCxnSpPr>
              <a:cxnSpLocks noChangeShapeType="1"/>
            </p:cNvCxnSpPr>
            <p:nvPr/>
          </p:nvCxnSpPr>
          <p:spPr bwMode="auto">
            <a:xfrm>
              <a:off x="2008" y="1887"/>
              <a:ext cx="4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0281" name="TextBox 5"/>
            <p:cNvSpPr txBox="1">
              <a:spLocks noChangeArrowheads="1"/>
            </p:cNvSpPr>
            <p:nvPr/>
          </p:nvSpPr>
          <p:spPr bwMode="auto">
            <a:xfrm>
              <a:off x="2544" y="1728"/>
              <a:ext cx="80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 B −D</a:t>
              </a:r>
            </a:p>
          </p:txBody>
        </p:sp>
      </p:grpSp>
      <p:sp>
        <p:nvSpPr>
          <p:cNvPr id="31027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7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4125"/>
            <a:ext cx="8826500" cy="1527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smtClean="0"/>
              <a:t>Births and deaths can be expressed as the average number of births and deaths per individual during the specified time interval</a:t>
            </a:r>
          </a:p>
          <a:p>
            <a:pPr eaLnBrk="1" hangingPunct="1"/>
            <a:endParaRPr lang="en-US" smtClean="0"/>
          </a:p>
        </p:txBody>
      </p:sp>
      <p:sp>
        <p:nvSpPr>
          <p:cNvPr id="312323" name="Rectangle 7"/>
          <p:cNvSpPr>
            <a:spLocks noChangeArrowheads="1"/>
          </p:cNvSpPr>
          <p:nvPr/>
        </p:nvSpPr>
        <p:spPr bwMode="auto">
          <a:xfrm>
            <a:off x="88900" y="4025900"/>
            <a:ext cx="88519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D1300D"/>
              </a:buClr>
              <a:buFont typeface="Times" pitchFamily="84" charset="0"/>
              <a:buNone/>
            </a:pPr>
            <a:r>
              <a:rPr lang="en-US" sz="2800">
                <a:ea typeface="ヒラギノ角ゴ Pro W3" pitchFamily="84" charset="-128"/>
              </a:rPr>
              <a:t>where </a:t>
            </a:r>
            <a:r>
              <a:rPr lang="en-US" sz="2800" i="1">
                <a:ea typeface="ヒラギノ角ゴ Pro W3" pitchFamily="84" charset="-128"/>
              </a:rPr>
              <a:t>b</a:t>
            </a:r>
            <a:r>
              <a:rPr lang="en-US" sz="2800">
                <a:ea typeface="ヒラギノ角ゴ Pro W3" pitchFamily="84" charset="-128"/>
              </a:rPr>
              <a:t> is the annual per capita birth rate, </a:t>
            </a:r>
            <a:r>
              <a:rPr lang="en-US" sz="2800" i="1">
                <a:ea typeface="ヒラギノ角ゴ Pro W3" pitchFamily="84" charset="-128"/>
              </a:rPr>
              <a:t>m</a:t>
            </a:r>
            <a:r>
              <a:rPr lang="en-US" sz="2800">
                <a:ea typeface="ヒラギノ角ゴ Pro W3" pitchFamily="84" charset="-128"/>
              </a:rPr>
              <a:t> (for mortality) is the per capita death rate, and </a:t>
            </a:r>
            <a:r>
              <a:rPr lang="en-US" sz="2800" i="1">
                <a:ea typeface="ヒラギノ角ゴ Pro W3" pitchFamily="84" charset="-128"/>
              </a:rPr>
              <a:t>N</a:t>
            </a:r>
            <a:r>
              <a:rPr lang="en-US" sz="2800">
                <a:ea typeface="ヒラギノ角ゴ Pro W3" pitchFamily="84" charset="-128"/>
              </a:rPr>
              <a:t> is population size</a:t>
            </a:r>
          </a:p>
        </p:txBody>
      </p:sp>
      <p:sp>
        <p:nvSpPr>
          <p:cNvPr id="312324" name="Text Box 14"/>
          <p:cNvSpPr txBox="1">
            <a:spLocks noChangeArrowheads="1"/>
          </p:cNvSpPr>
          <p:nvPr/>
        </p:nvSpPr>
        <p:spPr bwMode="auto">
          <a:xfrm>
            <a:off x="3738563" y="2838450"/>
            <a:ext cx="16081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ctr" eaLnBrk="0" hangingPunct="0"/>
            <a:r>
              <a:rPr kumimoji="1" lang="en-US" sz="2800" i="1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B</a:t>
            </a:r>
            <a:r>
              <a:rPr kumimoji="1" lang="en-US" sz="2800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  </a:t>
            </a:r>
            <a:r>
              <a:rPr kumimoji="1" lang="en-US" sz="2800" i="1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bN</a:t>
            </a:r>
          </a:p>
          <a:p>
            <a:pPr algn="ctr" eaLnBrk="0" hangingPunct="0"/>
            <a:r>
              <a:rPr kumimoji="1" lang="en-US" sz="2800" i="1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D</a:t>
            </a:r>
            <a:r>
              <a:rPr kumimoji="1" lang="en-US" sz="2800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  </a:t>
            </a:r>
            <a:r>
              <a:rPr kumimoji="1" lang="en-US" sz="2800" i="1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mN</a:t>
            </a:r>
            <a:endParaRPr kumimoji="1" lang="en-US" sz="2800">
              <a:latin typeface="Times New Roman" pitchFamily="84" charset="0"/>
              <a:ea typeface="ヒラギノ角ゴ Pro W3" pitchFamily="84" charset="-128"/>
            </a:endParaRPr>
          </a:p>
        </p:txBody>
      </p:sp>
      <p:sp>
        <p:nvSpPr>
          <p:cNvPr id="31232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32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49" y="2662238"/>
            <a:ext cx="6940619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4125"/>
            <a:ext cx="8636000" cy="1755775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population growth equation can be revised</a:t>
            </a:r>
          </a:p>
        </p:txBody>
      </p:sp>
      <p:grpSp>
        <p:nvGrpSpPr>
          <p:cNvPr id="314371" name="Group 13"/>
          <p:cNvGrpSpPr>
            <a:grpSpLocks/>
          </p:cNvGrpSpPr>
          <p:nvPr/>
        </p:nvGrpSpPr>
        <p:grpSpPr bwMode="auto">
          <a:xfrm>
            <a:off x="3276600" y="2030413"/>
            <a:ext cx="2562225" cy="946150"/>
            <a:chOff x="1904" y="1343"/>
            <a:chExt cx="1614" cy="596"/>
          </a:xfrm>
        </p:grpSpPr>
        <p:sp>
          <p:nvSpPr>
            <p:cNvPr id="314374" name="TextBox 8"/>
            <p:cNvSpPr txBox="1">
              <a:spLocks noChangeArrowheads="1"/>
            </p:cNvSpPr>
            <p:nvPr/>
          </p:nvSpPr>
          <p:spPr bwMode="auto">
            <a:xfrm>
              <a:off x="1960" y="1343"/>
              <a:ext cx="40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2800">
                  <a:latin typeface="Times New Roman" pitchFamily="84" charset="0"/>
                  <a:ea typeface="ヒラギノ角ゴ Pro W3" pitchFamily="84" charset="-128"/>
                </a:rPr>
                <a:t>Δ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N</a:t>
              </a:r>
            </a:p>
            <a:p>
              <a:pPr eaLnBrk="0" hangingPunct="0"/>
              <a:r>
                <a:rPr lang="el-GR" sz="2800">
                  <a:latin typeface="Times New Roman" pitchFamily="84" charset="0"/>
                  <a:ea typeface="ヒラギノ角ゴ Pro W3" pitchFamily="84" charset="-128"/>
                </a:rPr>
                <a:t>Δ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t</a:t>
              </a:r>
            </a:p>
          </p:txBody>
        </p:sp>
        <p:cxnSp>
          <p:nvCxnSpPr>
            <p:cNvPr id="314375" name="Straight Connector 9"/>
            <p:cNvCxnSpPr>
              <a:cxnSpLocks noChangeShapeType="1"/>
            </p:cNvCxnSpPr>
            <p:nvPr/>
          </p:nvCxnSpPr>
          <p:spPr bwMode="auto">
            <a:xfrm>
              <a:off x="1904" y="1644"/>
              <a:ext cx="4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4376" name="TextBox 10"/>
            <p:cNvSpPr txBox="1">
              <a:spLocks noChangeArrowheads="1"/>
            </p:cNvSpPr>
            <p:nvPr/>
          </p:nvSpPr>
          <p:spPr bwMode="auto">
            <a:xfrm>
              <a:off x="2448" y="1485"/>
              <a:ext cx="107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 bN −mN</a:t>
              </a:r>
            </a:p>
          </p:txBody>
        </p:sp>
      </p:grpSp>
      <p:sp>
        <p:nvSpPr>
          <p:cNvPr id="31437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37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8" descr="40_02dEcoRsrchCommunity-U"/>
          <p:cNvPicPr>
            <a:picLocks noChangeAspect="1" noChangeArrowheads="1"/>
          </p:cNvPicPr>
          <p:nvPr/>
        </p:nvPicPr>
        <p:blipFill>
          <a:blip r:embed="rId3"/>
          <a:srcRect b="4076"/>
          <a:stretch>
            <a:fillRect/>
          </a:stretch>
        </p:blipFill>
        <p:spPr bwMode="auto">
          <a:xfrm>
            <a:off x="2263775" y="1577975"/>
            <a:ext cx="461486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40.2d</a:t>
            </a:r>
          </a:p>
        </p:txBody>
      </p:sp>
      <p:sp>
        <p:nvSpPr>
          <p:cNvPr id="44036" name="Text Box 31"/>
          <p:cNvSpPr txBox="1">
            <a:spLocks noChangeArrowheads="1"/>
          </p:cNvSpPr>
          <p:nvPr/>
        </p:nvSpPr>
        <p:spPr bwMode="auto">
          <a:xfrm>
            <a:off x="2316163" y="4735513"/>
            <a:ext cx="29718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/>
            <a:r>
              <a:rPr lang="en-US" b="1"/>
              <a:t>Community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7300"/>
            <a:ext cx="8534400" cy="6985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per capita rate of increase (</a:t>
            </a:r>
            <a:r>
              <a:rPr lang="en-US" i="1" smtClean="0"/>
              <a:t>r</a:t>
            </a:r>
            <a:r>
              <a:rPr lang="en-US" smtClean="0"/>
              <a:t>) is given by</a:t>
            </a:r>
          </a:p>
        </p:txBody>
      </p:sp>
      <p:sp>
        <p:nvSpPr>
          <p:cNvPr id="316419" name="Rectangle 14"/>
          <p:cNvSpPr>
            <a:spLocks noChangeArrowheads="1"/>
          </p:cNvSpPr>
          <p:nvPr/>
        </p:nvSpPr>
        <p:spPr bwMode="auto">
          <a:xfrm>
            <a:off x="3352800" y="1955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0838" indent="-350838">
              <a:spcBef>
                <a:spcPct val="20000"/>
              </a:spcBef>
              <a:buClr>
                <a:srgbClr val="D1300D"/>
              </a:buClr>
              <a:buFont typeface="Times" pitchFamily="84" charset="0"/>
              <a:buNone/>
            </a:pPr>
            <a:r>
              <a:rPr lang="en-US" sz="2800" i="1">
                <a:latin typeface="Times New Roman" pitchFamily="84" charset="0"/>
                <a:ea typeface="ヒラギノ角ゴ Pro W3" pitchFamily="84" charset="-128"/>
              </a:rPr>
              <a:t>r</a:t>
            </a:r>
            <a:r>
              <a:rPr lang="en-US" sz="2800">
                <a:latin typeface="Times New Roman" pitchFamily="84" charset="0"/>
                <a:ea typeface="ヒラギノ角ゴ Pro W3" pitchFamily="84" charset="-128"/>
              </a:rPr>
              <a:t> </a:t>
            </a:r>
            <a:r>
              <a:rPr lang="en-US" sz="2800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 </a:t>
            </a:r>
            <a:r>
              <a:rPr lang="en-US" sz="2800" i="1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b</a:t>
            </a:r>
            <a:r>
              <a:rPr lang="en-US" sz="2800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 − </a:t>
            </a:r>
            <a:r>
              <a:rPr lang="en-US" sz="2800" i="1">
                <a:latin typeface="Times New Roman" pitchFamily="84" charset="0"/>
                <a:ea typeface="ヒラギノ角ゴ Pro W3" pitchFamily="84" charset="-128"/>
                <a:sym typeface="Symbol" pitchFamily="84" charset="2"/>
              </a:rPr>
              <a:t>m</a:t>
            </a:r>
            <a:endParaRPr lang="en-US" sz="2800">
              <a:latin typeface="Times New Roman" pitchFamily="84" charset="0"/>
              <a:ea typeface="ヒラギノ角ゴ Pro W3" pitchFamily="84" charset="-128"/>
            </a:endParaRPr>
          </a:p>
        </p:txBody>
      </p:sp>
      <p:sp>
        <p:nvSpPr>
          <p:cNvPr id="316420" name="Rectangle 15"/>
          <p:cNvSpPr>
            <a:spLocks noChangeArrowheads="1"/>
          </p:cNvSpPr>
          <p:nvPr/>
        </p:nvSpPr>
        <p:spPr bwMode="auto">
          <a:xfrm>
            <a:off x="63500" y="2819400"/>
            <a:ext cx="853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>
              <a:spcBef>
                <a:spcPct val="20000"/>
              </a:spcBef>
              <a:buClr>
                <a:schemeClr val="tx2"/>
              </a:buClr>
              <a:buFont typeface="Wingdings" pitchFamily="84" charset="2"/>
              <a:buChar char="§"/>
            </a:pPr>
            <a:r>
              <a:rPr lang="en-US" sz="2800" b="1">
                <a:ea typeface="ヒラギノ角ゴ Pro W3" pitchFamily="84" charset="-128"/>
              </a:rPr>
              <a:t>Zero population growth (ZPG)</a:t>
            </a:r>
            <a:r>
              <a:rPr lang="en-US" sz="2800">
                <a:ea typeface="ヒラギノ角ゴ Pro W3" pitchFamily="84" charset="-128"/>
              </a:rPr>
              <a:t> occurs when the birth rate equals the death rate (</a:t>
            </a:r>
            <a:r>
              <a:rPr lang="en-US" sz="2800" i="1">
                <a:ea typeface="ヒラギノ角ゴ Pro W3" pitchFamily="84" charset="-128"/>
              </a:rPr>
              <a:t>r</a:t>
            </a:r>
            <a:r>
              <a:rPr lang="en-US" sz="2800">
                <a:ea typeface="ヒラギノ角ゴ Pro W3" pitchFamily="84" charset="-128"/>
              </a:rPr>
              <a:t> </a:t>
            </a:r>
            <a:r>
              <a:rPr lang="en-US" sz="2800">
                <a:ea typeface="ヒラギノ角ゴ Pro W3" pitchFamily="84" charset="-128"/>
                <a:sym typeface="Symbol" pitchFamily="84" charset="2"/>
              </a:rPr>
              <a:t></a:t>
            </a:r>
            <a:r>
              <a:rPr lang="en-US" sz="2800">
                <a:ea typeface="ヒラギノ角ゴ Pro W3" pitchFamily="84" charset="-128"/>
              </a:rPr>
              <a:t> 0)</a:t>
            </a:r>
          </a:p>
        </p:txBody>
      </p:sp>
      <p:sp>
        <p:nvSpPr>
          <p:cNvPr id="31642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642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4125"/>
            <a:ext cx="8534400" cy="9144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Change in population size can now be written as</a:t>
            </a:r>
          </a:p>
        </p:txBody>
      </p:sp>
      <p:grpSp>
        <p:nvGrpSpPr>
          <p:cNvPr id="318467" name="Group 13"/>
          <p:cNvGrpSpPr>
            <a:grpSpLocks/>
          </p:cNvGrpSpPr>
          <p:nvPr/>
        </p:nvGrpSpPr>
        <p:grpSpPr bwMode="auto">
          <a:xfrm>
            <a:off x="3733800" y="2005013"/>
            <a:ext cx="1682750" cy="946150"/>
            <a:chOff x="1920" y="1343"/>
            <a:chExt cx="1060" cy="596"/>
          </a:xfrm>
        </p:grpSpPr>
        <p:sp>
          <p:nvSpPr>
            <p:cNvPr id="318470" name="TextBox 13"/>
            <p:cNvSpPr txBox="1">
              <a:spLocks noChangeArrowheads="1"/>
            </p:cNvSpPr>
            <p:nvPr/>
          </p:nvSpPr>
          <p:spPr bwMode="auto">
            <a:xfrm>
              <a:off x="1960" y="1343"/>
              <a:ext cx="40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2800">
                  <a:latin typeface="Times New Roman" pitchFamily="84" charset="0"/>
                  <a:ea typeface="ヒラギノ角ゴ Pro W3" pitchFamily="84" charset="-128"/>
                </a:rPr>
                <a:t>Δ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N</a:t>
              </a:r>
            </a:p>
            <a:p>
              <a:pPr eaLnBrk="0" hangingPunct="0"/>
              <a:r>
                <a:rPr lang="el-GR" sz="2800">
                  <a:latin typeface="Times New Roman" pitchFamily="84" charset="0"/>
                  <a:ea typeface="ヒラギノ角ゴ Pro W3" pitchFamily="84" charset="-128"/>
                </a:rPr>
                <a:t>Δ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t</a:t>
              </a:r>
            </a:p>
          </p:txBody>
        </p:sp>
        <p:cxnSp>
          <p:nvCxnSpPr>
            <p:cNvPr id="318471" name="Straight Connector 14"/>
            <p:cNvCxnSpPr>
              <a:cxnSpLocks noChangeShapeType="1"/>
            </p:cNvCxnSpPr>
            <p:nvPr/>
          </p:nvCxnSpPr>
          <p:spPr bwMode="auto">
            <a:xfrm>
              <a:off x="1920" y="1644"/>
              <a:ext cx="4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8472" name="TextBox 15"/>
            <p:cNvSpPr txBox="1">
              <a:spLocks noChangeArrowheads="1"/>
            </p:cNvSpPr>
            <p:nvPr/>
          </p:nvSpPr>
          <p:spPr bwMode="auto">
            <a:xfrm>
              <a:off x="2448" y="1485"/>
              <a:ext cx="5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 rN</a:t>
              </a:r>
            </a:p>
          </p:txBody>
        </p:sp>
      </p:grpSp>
      <p:sp>
        <p:nvSpPr>
          <p:cNvPr id="318468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469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4125"/>
            <a:ext cx="8534400" cy="9144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Instantaneous growth rate can be expressed as</a:t>
            </a:r>
          </a:p>
        </p:txBody>
      </p:sp>
      <p:sp>
        <p:nvSpPr>
          <p:cNvPr id="320515" name="Rectangle 13"/>
          <p:cNvSpPr>
            <a:spLocks noChangeArrowheads="1"/>
          </p:cNvSpPr>
          <p:nvPr/>
        </p:nvSpPr>
        <p:spPr bwMode="auto">
          <a:xfrm>
            <a:off x="80963" y="3200400"/>
            <a:ext cx="741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Font typeface="Wingdings" pitchFamily="84" charset="2"/>
              <a:buNone/>
            </a:pPr>
            <a:r>
              <a:rPr lang="en-US" sz="2800">
                <a:ea typeface="ヒラギノ角ゴ Pro W3" pitchFamily="84" charset="-128"/>
              </a:rPr>
              <a:t>where </a:t>
            </a:r>
            <a:r>
              <a:rPr lang="en-US" sz="2800" i="1">
                <a:ea typeface="ヒラギノ角ゴ Pro W3" pitchFamily="84" charset="-128"/>
              </a:rPr>
              <a:t>r</a:t>
            </a:r>
            <a:r>
              <a:rPr lang="en-US" sz="2800" baseline="-25000">
                <a:ea typeface="ヒラギノ角ゴ Pro W3" pitchFamily="84" charset="-128"/>
              </a:rPr>
              <a:t>inst</a:t>
            </a:r>
            <a:r>
              <a:rPr lang="en-US" sz="2800">
                <a:ea typeface="ヒラギノ角ゴ Pro W3" pitchFamily="84" charset="-128"/>
              </a:rPr>
              <a:t> is the instantaneous per capita rate </a:t>
            </a:r>
            <a:br>
              <a:rPr lang="en-US" sz="2800">
                <a:ea typeface="ヒラギノ角ゴ Pro W3" pitchFamily="84" charset="-128"/>
              </a:rPr>
            </a:br>
            <a:r>
              <a:rPr lang="en-US" sz="2800">
                <a:ea typeface="ヒラギノ角ゴ Pro W3" pitchFamily="84" charset="-128"/>
              </a:rPr>
              <a:t>of increase</a:t>
            </a:r>
          </a:p>
        </p:txBody>
      </p:sp>
      <p:grpSp>
        <p:nvGrpSpPr>
          <p:cNvPr id="320516" name="Group 14"/>
          <p:cNvGrpSpPr>
            <a:grpSpLocks/>
          </p:cNvGrpSpPr>
          <p:nvPr/>
        </p:nvGrpSpPr>
        <p:grpSpPr bwMode="auto">
          <a:xfrm>
            <a:off x="3619500" y="2032000"/>
            <a:ext cx="1890713" cy="946150"/>
            <a:chOff x="2008" y="1344"/>
            <a:chExt cx="1191" cy="596"/>
          </a:xfrm>
        </p:grpSpPr>
        <p:sp>
          <p:nvSpPr>
            <p:cNvPr id="320519" name="TextBox 14"/>
            <p:cNvSpPr txBox="1">
              <a:spLocks noChangeArrowheads="1"/>
            </p:cNvSpPr>
            <p:nvPr/>
          </p:nvSpPr>
          <p:spPr bwMode="auto">
            <a:xfrm>
              <a:off x="2016" y="1344"/>
              <a:ext cx="37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dN</a:t>
              </a:r>
            </a:p>
            <a:p>
              <a:pPr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dt</a:t>
              </a:r>
            </a:p>
          </p:txBody>
        </p:sp>
        <p:cxnSp>
          <p:nvCxnSpPr>
            <p:cNvPr id="320520" name="Straight Connector 15"/>
            <p:cNvCxnSpPr>
              <a:cxnSpLocks noChangeShapeType="1"/>
              <a:stCxn id="320519" idx="1"/>
              <a:endCxn id="320519" idx="3"/>
            </p:cNvCxnSpPr>
            <p:nvPr/>
          </p:nvCxnSpPr>
          <p:spPr bwMode="auto">
            <a:xfrm>
              <a:off x="2008" y="1645"/>
              <a:ext cx="3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20521" name="TextBox 16"/>
            <p:cNvSpPr txBox="1">
              <a:spLocks noChangeArrowheads="1"/>
            </p:cNvSpPr>
            <p:nvPr/>
          </p:nvSpPr>
          <p:spPr bwMode="auto">
            <a:xfrm>
              <a:off x="2448" y="1462"/>
              <a:ext cx="75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 r</a:t>
              </a:r>
              <a:r>
                <a:rPr lang="en-CA" sz="2800" baseline="-25000">
                  <a:latin typeface="Times New Roman" pitchFamily="84" charset="0"/>
                  <a:ea typeface="ヒラギノ角ゴ Pro W3" pitchFamily="84" charset="-128"/>
                </a:rPr>
                <a:t>inst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N</a:t>
              </a:r>
            </a:p>
          </p:txBody>
        </p:sp>
      </p:grpSp>
      <p:sp>
        <p:nvSpPr>
          <p:cNvPr id="32051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1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Exponential Growth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7300"/>
            <a:ext cx="8775700" cy="43180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Exponential population growth </a:t>
            </a:r>
            <a:r>
              <a:rPr lang="en-US" smtClean="0"/>
              <a:t>is population increase under idealized conditions</a:t>
            </a:r>
          </a:p>
          <a:p>
            <a:pPr marL="292100" indent="-292100" eaLnBrk="1" hangingPunct="1"/>
            <a:r>
              <a:rPr lang="en-US" smtClean="0"/>
              <a:t>Under these conditions, the rate of increase is at its maximum, denoted as </a:t>
            </a:r>
            <a:r>
              <a:rPr lang="en-US" i="1" smtClean="0"/>
              <a:t>r</a:t>
            </a:r>
            <a:r>
              <a:rPr lang="en-US" baseline="-25000" smtClean="0"/>
              <a:t>max</a:t>
            </a:r>
            <a:endParaRPr lang="en-US" i="1" baseline="-25000" smtClean="0"/>
          </a:p>
          <a:p>
            <a:pPr marL="292100" indent="-292100" eaLnBrk="1" hangingPunct="1"/>
            <a:r>
              <a:rPr lang="en-US" smtClean="0"/>
              <a:t>The equation of exponential population growth is</a:t>
            </a:r>
          </a:p>
        </p:txBody>
      </p:sp>
      <p:grpSp>
        <p:nvGrpSpPr>
          <p:cNvPr id="322564" name="Group 14"/>
          <p:cNvGrpSpPr>
            <a:grpSpLocks/>
          </p:cNvGrpSpPr>
          <p:nvPr/>
        </p:nvGrpSpPr>
        <p:grpSpPr bwMode="auto">
          <a:xfrm>
            <a:off x="3594100" y="4038600"/>
            <a:ext cx="1944688" cy="946150"/>
            <a:chOff x="2016" y="2496"/>
            <a:chExt cx="1225" cy="596"/>
          </a:xfrm>
        </p:grpSpPr>
        <p:sp>
          <p:nvSpPr>
            <p:cNvPr id="322567" name="TextBox 14"/>
            <p:cNvSpPr txBox="1">
              <a:spLocks noChangeArrowheads="1"/>
            </p:cNvSpPr>
            <p:nvPr/>
          </p:nvSpPr>
          <p:spPr bwMode="auto">
            <a:xfrm>
              <a:off x="2016" y="2496"/>
              <a:ext cx="37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dN</a:t>
              </a:r>
            </a:p>
            <a:p>
              <a:pPr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dt</a:t>
              </a:r>
            </a:p>
          </p:txBody>
        </p:sp>
        <p:cxnSp>
          <p:nvCxnSpPr>
            <p:cNvPr id="322568" name="Straight Connector 15"/>
            <p:cNvCxnSpPr>
              <a:cxnSpLocks noChangeShapeType="1"/>
              <a:stCxn id="322567" idx="1"/>
              <a:endCxn id="322567" idx="3"/>
            </p:cNvCxnSpPr>
            <p:nvPr/>
          </p:nvCxnSpPr>
          <p:spPr bwMode="auto">
            <a:xfrm>
              <a:off x="2016" y="2797"/>
              <a:ext cx="3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22569" name="TextBox 16"/>
            <p:cNvSpPr txBox="1">
              <a:spLocks noChangeArrowheads="1"/>
            </p:cNvSpPr>
            <p:nvPr/>
          </p:nvSpPr>
          <p:spPr bwMode="auto">
            <a:xfrm>
              <a:off x="2448" y="2614"/>
              <a:ext cx="79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 r</a:t>
              </a:r>
              <a:r>
                <a:rPr lang="en-CA" sz="2800" baseline="-25000">
                  <a:latin typeface="Times New Roman" pitchFamily="84" charset="0"/>
                  <a:ea typeface="ヒラギノ角ゴ Pro W3" pitchFamily="84" charset="-128"/>
                </a:rPr>
                <a:t>max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N</a:t>
              </a:r>
            </a:p>
          </p:txBody>
        </p:sp>
      </p:grpSp>
      <p:sp>
        <p:nvSpPr>
          <p:cNvPr id="32256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256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686800" cy="24701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Exponential population growth results in a </a:t>
            </a:r>
            <a:br>
              <a:rPr lang="en-US" smtClean="0"/>
            </a:br>
            <a:r>
              <a:rPr lang="en-US" smtClean="0"/>
              <a:t>J-shaped curve</a:t>
            </a:r>
          </a:p>
        </p:txBody>
      </p:sp>
      <p:sp>
        <p:nvSpPr>
          <p:cNvPr id="32461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1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62" descr="40_17ExponGrowthPredict-U"/>
          <p:cNvPicPr>
            <a:picLocks noChangeAspect="1" noChangeArrowheads="1"/>
          </p:cNvPicPr>
          <p:nvPr/>
        </p:nvPicPr>
        <p:blipFill>
          <a:blip r:embed="rId3"/>
          <a:srcRect b="2676"/>
          <a:stretch>
            <a:fillRect/>
          </a:stretch>
        </p:blipFill>
        <p:spPr bwMode="auto">
          <a:xfrm>
            <a:off x="508000" y="177800"/>
            <a:ext cx="81280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40.17</a:t>
            </a:r>
          </a:p>
        </p:txBody>
      </p:sp>
      <p:sp>
        <p:nvSpPr>
          <p:cNvPr id="326660" name="Text Box 31"/>
          <p:cNvSpPr txBox="1">
            <a:spLocks noChangeArrowheads="1"/>
          </p:cNvSpPr>
          <p:nvPr/>
        </p:nvSpPr>
        <p:spPr bwMode="auto">
          <a:xfrm>
            <a:off x="1085850" y="2979738"/>
            <a:ext cx="7127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1,000</a:t>
            </a:r>
          </a:p>
        </p:txBody>
      </p:sp>
      <p:sp>
        <p:nvSpPr>
          <p:cNvPr id="326661" name="Text Box 31"/>
          <p:cNvSpPr txBox="1">
            <a:spLocks noChangeArrowheads="1"/>
          </p:cNvSpPr>
          <p:nvPr/>
        </p:nvSpPr>
        <p:spPr bwMode="auto">
          <a:xfrm>
            <a:off x="3498850" y="6116638"/>
            <a:ext cx="29987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Number of generations</a:t>
            </a:r>
          </a:p>
        </p:txBody>
      </p:sp>
      <p:sp>
        <p:nvSpPr>
          <p:cNvPr id="326662" name="Text Box 31"/>
          <p:cNvSpPr txBox="1">
            <a:spLocks noChangeArrowheads="1"/>
          </p:cNvSpPr>
          <p:nvPr/>
        </p:nvSpPr>
        <p:spPr bwMode="auto">
          <a:xfrm rot="-5400000">
            <a:off x="-520700" y="2566988"/>
            <a:ext cx="275748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Population size (</a:t>
            </a:r>
            <a:r>
              <a:rPr lang="en-US" sz="2100" b="1" i="1"/>
              <a:t>N</a:t>
            </a:r>
            <a:r>
              <a:rPr lang="en-US" sz="2100" b="1"/>
              <a:t>)</a:t>
            </a:r>
          </a:p>
        </p:txBody>
      </p:sp>
      <p:sp>
        <p:nvSpPr>
          <p:cNvPr id="326663" name="Text Box 31"/>
          <p:cNvSpPr txBox="1">
            <a:spLocks noChangeArrowheads="1"/>
          </p:cNvSpPr>
          <p:nvPr/>
        </p:nvSpPr>
        <p:spPr bwMode="auto">
          <a:xfrm>
            <a:off x="3933825" y="1096963"/>
            <a:ext cx="8524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>
                <a:sym typeface="Symbol" pitchFamily="84" charset="2"/>
              </a:rPr>
              <a:t></a:t>
            </a:r>
            <a:r>
              <a:rPr lang="en-US" sz="2100" b="1"/>
              <a:t> 1.0</a:t>
            </a:r>
            <a:r>
              <a:rPr lang="en-US" sz="2100" b="1" i="1"/>
              <a:t>N</a:t>
            </a:r>
            <a:endParaRPr lang="en-US" sz="2100" b="1"/>
          </a:p>
        </p:txBody>
      </p:sp>
      <p:sp>
        <p:nvSpPr>
          <p:cNvPr id="326664" name="Text Box 31"/>
          <p:cNvSpPr txBox="1">
            <a:spLocks noChangeArrowheads="1"/>
          </p:cNvSpPr>
          <p:nvPr/>
        </p:nvSpPr>
        <p:spPr bwMode="auto">
          <a:xfrm>
            <a:off x="5594350" y="5722938"/>
            <a:ext cx="2809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10</a:t>
            </a:r>
          </a:p>
        </p:txBody>
      </p:sp>
      <p:sp>
        <p:nvSpPr>
          <p:cNvPr id="326665" name="Text Box 31"/>
          <p:cNvSpPr txBox="1">
            <a:spLocks noChangeArrowheads="1"/>
          </p:cNvSpPr>
          <p:nvPr/>
        </p:nvSpPr>
        <p:spPr bwMode="auto">
          <a:xfrm>
            <a:off x="1603375" y="5405438"/>
            <a:ext cx="230188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0</a:t>
            </a:r>
          </a:p>
        </p:txBody>
      </p:sp>
      <p:sp>
        <p:nvSpPr>
          <p:cNvPr id="326666" name="Text Box 31"/>
          <p:cNvSpPr txBox="1">
            <a:spLocks noChangeArrowheads="1"/>
          </p:cNvSpPr>
          <p:nvPr/>
        </p:nvSpPr>
        <p:spPr bwMode="auto">
          <a:xfrm>
            <a:off x="1847850" y="5722938"/>
            <a:ext cx="21748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0</a:t>
            </a:r>
          </a:p>
        </p:txBody>
      </p:sp>
      <p:sp>
        <p:nvSpPr>
          <p:cNvPr id="326667" name="Text Box 31"/>
          <p:cNvSpPr txBox="1">
            <a:spLocks noChangeArrowheads="1"/>
          </p:cNvSpPr>
          <p:nvPr/>
        </p:nvSpPr>
        <p:spPr bwMode="auto">
          <a:xfrm>
            <a:off x="7524750" y="5722938"/>
            <a:ext cx="3317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15</a:t>
            </a:r>
          </a:p>
        </p:txBody>
      </p:sp>
      <p:sp>
        <p:nvSpPr>
          <p:cNvPr id="326668" name="Text Box 31"/>
          <p:cNvSpPr txBox="1">
            <a:spLocks noChangeArrowheads="1"/>
          </p:cNvSpPr>
          <p:nvPr/>
        </p:nvSpPr>
        <p:spPr bwMode="auto">
          <a:xfrm>
            <a:off x="3765550" y="5722938"/>
            <a:ext cx="2809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5</a:t>
            </a:r>
          </a:p>
        </p:txBody>
      </p:sp>
      <p:sp>
        <p:nvSpPr>
          <p:cNvPr id="326669" name="Text Box 31"/>
          <p:cNvSpPr txBox="1">
            <a:spLocks noChangeArrowheads="1"/>
          </p:cNvSpPr>
          <p:nvPr/>
        </p:nvSpPr>
        <p:spPr bwMode="auto">
          <a:xfrm>
            <a:off x="1085850" y="541338"/>
            <a:ext cx="7254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2,000</a:t>
            </a:r>
          </a:p>
        </p:txBody>
      </p:sp>
      <p:sp>
        <p:nvSpPr>
          <p:cNvPr id="326670" name="Text Box 31"/>
          <p:cNvSpPr txBox="1">
            <a:spLocks noChangeArrowheads="1"/>
          </p:cNvSpPr>
          <p:nvPr/>
        </p:nvSpPr>
        <p:spPr bwMode="auto">
          <a:xfrm>
            <a:off x="1085850" y="1760538"/>
            <a:ext cx="6873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1,500</a:t>
            </a:r>
          </a:p>
        </p:txBody>
      </p:sp>
      <p:sp>
        <p:nvSpPr>
          <p:cNvPr id="326671" name="Text Box 31"/>
          <p:cNvSpPr txBox="1">
            <a:spLocks noChangeArrowheads="1"/>
          </p:cNvSpPr>
          <p:nvPr/>
        </p:nvSpPr>
        <p:spPr bwMode="auto">
          <a:xfrm>
            <a:off x="1308100" y="4198938"/>
            <a:ext cx="5222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/>
              <a:t>500</a:t>
            </a:r>
          </a:p>
        </p:txBody>
      </p:sp>
      <p:sp>
        <p:nvSpPr>
          <p:cNvPr id="326672" name="Text Box 31"/>
          <p:cNvSpPr txBox="1">
            <a:spLocks noChangeArrowheads="1"/>
          </p:cNvSpPr>
          <p:nvPr/>
        </p:nvSpPr>
        <p:spPr bwMode="auto">
          <a:xfrm>
            <a:off x="6578600" y="2119313"/>
            <a:ext cx="91598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100" b="1">
                <a:sym typeface="Symbol" pitchFamily="84" charset="2"/>
              </a:rPr>
              <a:t></a:t>
            </a:r>
            <a:r>
              <a:rPr lang="en-US" sz="2100" b="1"/>
              <a:t> 0.5</a:t>
            </a:r>
            <a:r>
              <a:rPr lang="en-US" sz="2100" b="1" i="1"/>
              <a:t>N </a:t>
            </a:r>
            <a:endParaRPr lang="en-US" sz="2100" b="1"/>
          </a:p>
        </p:txBody>
      </p:sp>
      <p:grpSp>
        <p:nvGrpSpPr>
          <p:cNvPr id="326673" name="Group 17"/>
          <p:cNvGrpSpPr>
            <a:grpSpLocks/>
          </p:cNvGrpSpPr>
          <p:nvPr/>
        </p:nvGrpSpPr>
        <p:grpSpPr bwMode="auto">
          <a:xfrm>
            <a:off x="6102350" y="1973263"/>
            <a:ext cx="484188" cy="681037"/>
            <a:chOff x="3844" y="1283"/>
            <a:chExt cx="305" cy="429"/>
          </a:xfrm>
        </p:grpSpPr>
        <p:sp>
          <p:nvSpPr>
            <p:cNvPr id="326678" name="Text Box 31"/>
            <p:cNvSpPr txBox="1">
              <a:spLocks noChangeArrowheads="1"/>
            </p:cNvSpPr>
            <p:nvPr/>
          </p:nvSpPr>
          <p:spPr bwMode="auto">
            <a:xfrm>
              <a:off x="3876" y="1493"/>
              <a:ext cx="20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100" b="1" i="1">
                  <a:sym typeface="Symbol" pitchFamily="84" charset="2"/>
                </a:rPr>
                <a:t>d</a:t>
              </a:r>
              <a:r>
                <a:rPr lang="en-US" sz="2100" b="1" i="1"/>
                <a:t>t </a:t>
              </a:r>
            </a:p>
          </p:txBody>
        </p:sp>
        <p:sp>
          <p:nvSpPr>
            <p:cNvPr id="326679" name="Text Box 31"/>
            <p:cNvSpPr txBox="1">
              <a:spLocks noChangeArrowheads="1"/>
            </p:cNvSpPr>
            <p:nvPr/>
          </p:nvSpPr>
          <p:spPr bwMode="auto">
            <a:xfrm>
              <a:off x="3844" y="1283"/>
              <a:ext cx="30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100" b="1" i="1">
                  <a:sym typeface="Symbol" pitchFamily="84" charset="2"/>
                </a:rPr>
                <a:t>d</a:t>
              </a:r>
              <a:r>
                <a:rPr lang="en-US" sz="2100" b="1" i="1"/>
                <a:t>N </a:t>
              </a:r>
            </a:p>
          </p:txBody>
        </p:sp>
        <p:sp>
          <p:nvSpPr>
            <p:cNvPr id="326680" name="Line 56"/>
            <p:cNvSpPr>
              <a:spLocks noChangeShapeType="1"/>
            </p:cNvSpPr>
            <p:nvPr/>
          </p:nvSpPr>
          <p:spPr bwMode="auto">
            <a:xfrm>
              <a:off x="3844" y="1478"/>
              <a:ext cx="2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6674" name="Group 21"/>
          <p:cNvGrpSpPr>
            <a:grpSpLocks/>
          </p:cNvGrpSpPr>
          <p:nvPr/>
        </p:nvGrpSpPr>
        <p:grpSpPr bwMode="auto">
          <a:xfrm>
            <a:off x="3460750" y="950913"/>
            <a:ext cx="484188" cy="681037"/>
            <a:chOff x="2180" y="639"/>
            <a:chExt cx="305" cy="429"/>
          </a:xfrm>
        </p:grpSpPr>
        <p:sp>
          <p:nvSpPr>
            <p:cNvPr id="326675" name="Text Box 31"/>
            <p:cNvSpPr txBox="1">
              <a:spLocks noChangeArrowheads="1"/>
            </p:cNvSpPr>
            <p:nvPr/>
          </p:nvSpPr>
          <p:spPr bwMode="auto">
            <a:xfrm>
              <a:off x="2212" y="849"/>
              <a:ext cx="20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100" b="1" i="1">
                  <a:sym typeface="Symbol" pitchFamily="84" charset="2"/>
                </a:rPr>
                <a:t>d</a:t>
              </a:r>
              <a:r>
                <a:rPr lang="en-US" sz="2100" b="1" i="1"/>
                <a:t>t </a:t>
              </a:r>
            </a:p>
          </p:txBody>
        </p:sp>
        <p:sp>
          <p:nvSpPr>
            <p:cNvPr id="326676" name="Text Box 31"/>
            <p:cNvSpPr txBox="1">
              <a:spLocks noChangeArrowheads="1"/>
            </p:cNvSpPr>
            <p:nvPr/>
          </p:nvSpPr>
          <p:spPr bwMode="auto">
            <a:xfrm>
              <a:off x="2180" y="639"/>
              <a:ext cx="30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100" b="1" i="1">
                  <a:sym typeface="Symbol" pitchFamily="84" charset="2"/>
                </a:rPr>
                <a:t>d</a:t>
              </a:r>
              <a:r>
                <a:rPr lang="en-US" sz="2100" b="1" i="1"/>
                <a:t>N </a:t>
              </a:r>
            </a:p>
          </p:txBody>
        </p:sp>
        <p:sp>
          <p:nvSpPr>
            <p:cNvPr id="326677" name="Line 61"/>
            <p:cNvSpPr>
              <a:spLocks noChangeShapeType="1"/>
            </p:cNvSpPr>
            <p:nvPr/>
          </p:nvSpPr>
          <p:spPr bwMode="auto">
            <a:xfrm>
              <a:off x="2180" y="834"/>
              <a:ext cx="2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712200" cy="50990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J-shaped curve of exponential growth characterizes populations in new environments or  rebounding populations </a:t>
            </a:r>
          </a:p>
          <a:p>
            <a:pPr marL="736600" lvl="1" eaLnBrk="1" hangingPunct="1"/>
            <a:r>
              <a:rPr lang="en-US" smtClean="0"/>
              <a:t>For example, the elephant population in Kruger National Park, South Africa, grew exponentially after hunting was banned</a:t>
            </a:r>
          </a:p>
        </p:txBody>
      </p:sp>
      <p:sp>
        <p:nvSpPr>
          <p:cNvPr id="328707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708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40" descr="40_18_ExpGrwthEleph-U"/>
          <p:cNvPicPr>
            <a:picLocks noChangeAspect="1" noChangeArrowheads="1"/>
          </p:cNvPicPr>
          <p:nvPr/>
        </p:nvPicPr>
        <p:blipFill>
          <a:blip r:embed="rId3"/>
          <a:srcRect b="2789"/>
          <a:stretch>
            <a:fillRect/>
          </a:stretch>
        </p:blipFill>
        <p:spPr bwMode="auto">
          <a:xfrm>
            <a:off x="296863" y="527050"/>
            <a:ext cx="8548687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40.18</a:t>
            </a:r>
          </a:p>
        </p:txBody>
      </p:sp>
      <p:sp>
        <p:nvSpPr>
          <p:cNvPr id="330756" name="Text Box 31"/>
          <p:cNvSpPr txBox="1">
            <a:spLocks noChangeArrowheads="1"/>
          </p:cNvSpPr>
          <p:nvPr/>
        </p:nvSpPr>
        <p:spPr bwMode="auto">
          <a:xfrm>
            <a:off x="1039813" y="1836738"/>
            <a:ext cx="7127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6,000</a:t>
            </a:r>
          </a:p>
        </p:txBody>
      </p:sp>
      <p:sp>
        <p:nvSpPr>
          <p:cNvPr id="330757" name="Text Box 31"/>
          <p:cNvSpPr txBox="1">
            <a:spLocks noChangeArrowheads="1"/>
          </p:cNvSpPr>
          <p:nvPr/>
        </p:nvSpPr>
        <p:spPr bwMode="auto">
          <a:xfrm>
            <a:off x="5129213" y="5684838"/>
            <a:ext cx="725487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Year</a:t>
            </a:r>
          </a:p>
        </p:txBody>
      </p:sp>
      <p:sp>
        <p:nvSpPr>
          <p:cNvPr id="330758" name="Text Box 31"/>
          <p:cNvSpPr txBox="1">
            <a:spLocks noChangeArrowheads="1"/>
          </p:cNvSpPr>
          <p:nvPr/>
        </p:nvSpPr>
        <p:spPr bwMode="auto">
          <a:xfrm rot="-5400000">
            <a:off x="-598487" y="2776537"/>
            <a:ext cx="27320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Elephant population</a:t>
            </a:r>
          </a:p>
        </p:txBody>
      </p:sp>
      <p:sp>
        <p:nvSpPr>
          <p:cNvPr id="330759" name="Text Box 31"/>
          <p:cNvSpPr txBox="1">
            <a:spLocks noChangeArrowheads="1"/>
          </p:cNvSpPr>
          <p:nvPr/>
        </p:nvSpPr>
        <p:spPr bwMode="auto">
          <a:xfrm>
            <a:off x="1582738" y="4986338"/>
            <a:ext cx="230187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0</a:t>
            </a:r>
          </a:p>
        </p:txBody>
      </p:sp>
      <p:sp>
        <p:nvSpPr>
          <p:cNvPr id="330760" name="Text Box 31"/>
          <p:cNvSpPr txBox="1">
            <a:spLocks noChangeArrowheads="1"/>
          </p:cNvSpPr>
          <p:nvPr/>
        </p:nvSpPr>
        <p:spPr bwMode="auto">
          <a:xfrm>
            <a:off x="1039813" y="39322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2,000</a:t>
            </a:r>
          </a:p>
        </p:txBody>
      </p:sp>
      <p:sp>
        <p:nvSpPr>
          <p:cNvPr id="330761" name="Text Box 31"/>
          <p:cNvSpPr txBox="1">
            <a:spLocks noChangeArrowheads="1"/>
          </p:cNvSpPr>
          <p:nvPr/>
        </p:nvSpPr>
        <p:spPr bwMode="auto">
          <a:xfrm>
            <a:off x="1039813" y="795338"/>
            <a:ext cx="6873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8,000</a:t>
            </a:r>
          </a:p>
        </p:txBody>
      </p:sp>
      <p:sp>
        <p:nvSpPr>
          <p:cNvPr id="330762" name="Text Box 31"/>
          <p:cNvSpPr txBox="1">
            <a:spLocks noChangeArrowheads="1"/>
          </p:cNvSpPr>
          <p:nvPr/>
        </p:nvSpPr>
        <p:spPr bwMode="auto">
          <a:xfrm>
            <a:off x="1039813" y="2878138"/>
            <a:ext cx="7127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4,000</a:t>
            </a:r>
          </a:p>
        </p:txBody>
      </p:sp>
      <p:sp>
        <p:nvSpPr>
          <p:cNvPr id="330763" name="Text Box 31"/>
          <p:cNvSpPr txBox="1">
            <a:spLocks noChangeArrowheads="1"/>
          </p:cNvSpPr>
          <p:nvPr/>
        </p:nvSpPr>
        <p:spPr bwMode="auto">
          <a:xfrm>
            <a:off x="16748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1900</a:t>
            </a:r>
          </a:p>
        </p:txBody>
      </p:sp>
      <p:sp>
        <p:nvSpPr>
          <p:cNvPr id="330764" name="Text Box 31"/>
          <p:cNvSpPr txBox="1">
            <a:spLocks noChangeArrowheads="1"/>
          </p:cNvSpPr>
          <p:nvPr/>
        </p:nvSpPr>
        <p:spPr bwMode="auto">
          <a:xfrm>
            <a:off x="44307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1930</a:t>
            </a:r>
          </a:p>
        </p:txBody>
      </p:sp>
      <p:sp>
        <p:nvSpPr>
          <p:cNvPr id="330765" name="Text Box 31"/>
          <p:cNvSpPr txBox="1">
            <a:spLocks noChangeArrowheads="1"/>
          </p:cNvSpPr>
          <p:nvPr/>
        </p:nvSpPr>
        <p:spPr bwMode="auto">
          <a:xfrm>
            <a:off x="53070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1940</a:t>
            </a:r>
          </a:p>
        </p:txBody>
      </p:sp>
      <p:sp>
        <p:nvSpPr>
          <p:cNvPr id="330766" name="Text Box 31"/>
          <p:cNvSpPr txBox="1">
            <a:spLocks noChangeArrowheads="1"/>
          </p:cNvSpPr>
          <p:nvPr/>
        </p:nvSpPr>
        <p:spPr bwMode="auto">
          <a:xfrm>
            <a:off x="62468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1950</a:t>
            </a:r>
          </a:p>
        </p:txBody>
      </p:sp>
      <p:sp>
        <p:nvSpPr>
          <p:cNvPr id="330767" name="Text Box 31"/>
          <p:cNvSpPr txBox="1">
            <a:spLocks noChangeArrowheads="1"/>
          </p:cNvSpPr>
          <p:nvPr/>
        </p:nvSpPr>
        <p:spPr bwMode="auto">
          <a:xfrm>
            <a:off x="71612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1960</a:t>
            </a:r>
          </a:p>
        </p:txBody>
      </p:sp>
      <p:sp>
        <p:nvSpPr>
          <p:cNvPr id="330768" name="Text Box 31"/>
          <p:cNvSpPr txBox="1">
            <a:spLocks noChangeArrowheads="1"/>
          </p:cNvSpPr>
          <p:nvPr/>
        </p:nvSpPr>
        <p:spPr bwMode="auto">
          <a:xfrm>
            <a:off x="80883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1970</a:t>
            </a:r>
          </a:p>
        </p:txBody>
      </p:sp>
      <p:sp>
        <p:nvSpPr>
          <p:cNvPr id="330769" name="Text Box 31"/>
          <p:cNvSpPr txBox="1">
            <a:spLocks noChangeArrowheads="1"/>
          </p:cNvSpPr>
          <p:nvPr/>
        </p:nvSpPr>
        <p:spPr bwMode="auto">
          <a:xfrm>
            <a:off x="25511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1910</a:t>
            </a:r>
          </a:p>
        </p:txBody>
      </p:sp>
      <p:sp>
        <p:nvSpPr>
          <p:cNvPr id="330770" name="Text Box 31"/>
          <p:cNvSpPr txBox="1">
            <a:spLocks noChangeArrowheads="1"/>
          </p:cNvSpPr>
          <p:nvPr/>
        </p:nvSpPr>
        <p:spPr bwMode="auto">
          <a:xfrm>
            <a:off x="3503613" y="5291138"/>
            <a:ext cx="7254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200" b="1"/>
              <a:t>1920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40.18a</a:t>
            </a:r>
          </a:p>
        </p:txBody>
      </p:sp>
      <p:pic>
        <p:nvPicPr>
          <p:cNvPr id="332803" name="Picture 3" descr="40_18aExpGrwthElephPhoto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263525"/>
            <a:ext cx="8548687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7788" y="203200"/>
            <a:ext cx="8610600" cy="419100"/>
          </a:xfrm>
          <a:noFill/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Carrying Capacity</a:t>
            </a:r>
            <a:endParaRPr lang="en-US" sz="2800" smtClean="0"/>
          </a:p>
        </p:txBody>
      </p:sp>
      <p:sp>
        <p:nvSpPr>
          <p:cNvPr id="33485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737600" cy="51816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Exponential growth cannot be sustained for long in any population</a:t>
            </a:r>
          </a:p>
          <a:p>
            <a:pPr marL="292100" indent="-292100" eaLnBrk="1" hangingPunct="1"/>
            <a:r>
              <a:rPr lang="en-US" smtClean="0"/>
              <a:t>A more realistic population model limits growth by incorporating carrying capacity</a:t>
            </a:r>
          </a:p>
          <a:p>
            <a:pPr marL="292100" indent="-292100" eaLnBrk="1" hangingPunct="1"/>
            <a:r>
              <a:rPr lang="en-US" b="1" smtClean="0"/>
              <a:t>Carrying capacity </a:t>
            </a:r>
            <a:r>
              <a:rPr lang="en-US" smtClean="0"/>
              <a:t>(</a:t>
            </a:r>
            <a:r>
              <a:rPr lang="en-US" i="1" smtClean="0"/>
              <a:t>K</a:t>
            </a:r>
            <a:r>
              <a:rPr lang="en-US" smtClean="0"/>
              <a:t>) is the maximum population size the environment can support</a:t>
            </a:r>
          </a:p>
          <a:p>
            <a:pPr marL="292100" indent="-292100" eaLnBrk="1" hangingPunct="1"/>
            <a:r>
              <a:rPr lang="en-US" smtClean="0"/>
              <a:t>Carrying capacity varies with the abundance of limiting resources</a:t>
            </a:r>
          </a:p>
        </p:txBody>
      </p:sp>
      <p:sp>
        <p:nvSpPr>
          <p:cNvPr id="33485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485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559800" cy="43180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b="1" smtClean="0"/>
              <a:t>Population ecology</a:t>
            </a:r>
            <a:r>
              <a:rPr lang="en-US" smtClean="0"/>
              <a:t> focuses on factors affecting population size over time</a:t>
            </a:r>
          </a:p>
          <a:p>
            <a:pPr marL="292100" indent="-292100" eaLnBrk="1" hangingPunct="1"/>
            <a:r>
              <a:rPr lang="en-US" smtClean="0"/>
              <a:t>A </a:t>
            </a:r>
            <a:r>
              <a:rPr lang="en-US" b="1" smtClean="0"/>
              <a:t>population</a:t>
            </a:r>
            <a:r>
              <a:rPr lang="en-US" smtClean="0"/>
              <a:t> is a group of individuals of the same species living in an area</a:t>
            </a:r>
          </a:p>
        </p:txBody>
      </p:sp>
      <p:sp>
        <p:nvSpPr>
          <p:cNvPr id="5837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The Logistic Growth Model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4125"/>
            <a:ext cx="8877300" cy="36195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In the </a:t>
            </a:r>
            <a:r>
              <a:rPr lang="en-US" b="1" smtClean="0"/>
              <a:t>logistic population growth </a:t>
            </a:r>
            <a:r>
              <a:rPr lang="en-US" smtClean="0"/>
              <a:t>model, the per capita rate of increase declines as carrying capacity is reached</a:t>
            </a:r>
          </a:p>
          <a:p>
            <a:pPr marL="292100" indent="-292100" eaLnBrk="1" hangingPunct="1"/>
            <a:r>
              <a:rPr lang="en-US" smtClean="0"/>
              <a:t>The logistic model starts with the exponential model and adds an expression that reduces per capita rate of increase as </a:t>
            </a:r>
            <a:r>
              <a:rPr lang="en-US" i="1" smtClean="0"/>
              <a:t>N</a:t>
            </a:r>
            <a:r>
              <a:rPr lang="en-US" smtClean="0"/>
              <a:t> approaches </a:t>
            </a:r>
            <a:r>
              <a:rPr lang="en-US" i="1" smtClean="0"/>
              <a:t>K</a:t>
            </a:r>
          </a:p>
        </p:txBody>
      </p:sp>
      <p:grpSp>
        <p:nvGrpSpPr>
          <p:cNvPr id="336900" name="Group 11"/>
          <p:cNvGrpSpPr>
            <a:grpSpLocks/>
          </p:cNvGrpSpPr>
          <p:nvPr/>
        </p:nvGrpSpPr>
        <p:grpSpPr bwMode="auto">
          <a:xfrm>
            <a:off x="2921000" y="4265613"/>
            <a:ext cx="3298825" cy="984250"/>
            <a:chOff x="2921000" y="4265613"/>
            <a:chExt cx="3298728" cy="984269"/>
          </a:xfrm>
        </p:grpSpPr>
        <p:sp>
          <p:nvSpPr>
            <p:cNvPr id="336903" name="TextBox 18"/>
            <p:cNvSpPr txBox="1">
              <a:spLocks noChangeArrowheads="1"/>
            </p:cNvSpPr>
            <p:nvPr/>
          </p:nvSpPr>
          <p:spPr bwMode="auto">
            <a:xfrm>
              <a:off x="2921000" y="4265613"/>
              <a:ext cx="598488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dN</a:t>
              </a:r>
            </a:p>
            <a:p>
              <a:pPr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dt</a:t>
              </a:r>
            </a:p>
          </p:txBody>
        </p:sp>
        <p:cxnSp>
          <p:nvCxnSpPr>
            <p:cNvPr id="336904" name="Straight Connector 19"/>
            <p:cNvCxnSpPr>
              <a:cxnSpLocks noChangeShapeType="1"/>
              <a:stCxn id="336903" idx="1"/>
              <a:endCxn id="336903" idx="3"/>
            </p:cNvCxnSpPr>
            <p:nvPr/>
          </p:nvCxnSpPr>
          <p:spPr bwMode="auto">
            <a:xfrm>
              <a:off x="2921000" y="4743451"/>
              <a:ext cx="649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6905" name="TextBox 20"/>
            <p:cNvSpPr txBox="1">
              <a:spLocks noChangeArrowheads="1"/>
            </p:cNvSpPr>
            <p:nvPr/>
          </p:nvSpPr>
          <p:spPr bwMode="auto">
            <a:xfrm>
              <a:off x="3659188" y="4491038"/>
              <a:ext cx="1258888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  <a:sym typeface="Symbol" pitchFamily="84" charset="2"/>
                </a:rPr>
                <a:t>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 r</a:t>
              </a:r>
              <a:r>
                <a:rPr lang="en-CA" sz="2800" baseline="-25000">
                  <a:latin typeface="Times New Roman" pitchFamily="84" charset="0"/>
                  <a:ea typeface="ヒラギノ角ゴ Pro W3" pitchFamily="84" charset="-128"/>
                </a:rPr>
                <a:t>max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N</a:t>
              </a:r>
            </a:p>
          </p:txBody>
        </p:sp>
        <p:sp>
          <p:nvSpPr>
            <p:cNvPr id="336906" name="TextBox 21"/>
            <p:cNvSpPr txBox="1">
              <a:spLocks noChangeArrowheads="1"/>
            </p:cNvSpPr>
            <p:nvPr/>
          </p:nvSpPr>
          <p:spPr bwMode="auto">
            <a:xfrm>
              <a:off x="4786257" y="4303714"/>
              <a:ext cx="1433471" cy="946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CA" sz="2800">
                  <a:latin typeface="Times New Roman" pitchFamily="84" charset="0"/>
                  <a:ea typeface="ヒラギノ角ゴ Pro W3" pitchFamily="84" charset="-128"/>
                </a:rPr>
                <a:t>  (</a:t>
              </a:r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K −N</a:t>
              </a:r>
              <a:r>
                <a:rPr lang="en-CA" sz="2800">
                  <a:latin typeface="Times New Roman" pitchFamily="84" charset="0"/>
                  <a:ea typeface="ヒラギノ角ゴ Pro W3" pitchFamily="84" charset="-128"/>
                </a:rPr>
                <a:t>)</a:t>
              </a:r>
              <a:endParaRPr lang="en-CA" sz="2800" i="1">
                <a:latin typeface="Times New Roman" pitchFamily="84" charset="0"/>
                <a:ea typeface="ヒラギノ角ゴ Pro W3" pitchFamily="84" charset="-128"/>
              </a:endParaRPr>
            </a:p>
            <a:p>
              <a:pPr algn="ctr" eaLnBrk="0" hangingPunct="0"/>
              <a:r>
                <a:rPr lang="en-CA" sz="2800" i="1">
                  <a:latin typeface="Times New Roman" pitchFamily="84" charset="0"/>
                  <a:ea typeface="ヒラギノ角ゴ Pro W3" pitchFamily="84" charset="-128"/>
                </a:rPr>
                <a:t>K</a:t>
              </a:r>
            </a:p>
          </p:txBody>
        </p:sp>
        <p:cxnSp>
          <p:nvCxnSpPr>
            <p:cNvPr id="336907" name="Straight Connector 24"/>
            <p:cNvCxnSpPr>
              <a:cxnSpLocks noChangeShapeType="1"/>
            </p:cNvCxnSpPr>
            <p:nvPr/>
          </p:nvCxnSpPr>
          <p:spPr bwMode="auto">
            <a:xfrm flipV="1">
              <a:off x="4975225" y="4819651"/>
              <a:ext cx="1204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36901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6902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Table 40.2</a:t>
            </a:r>
          </a:p>
        </p:txBody>
      </p:sp>
      <p:pic>
        <p:nvPicPr>
          <p:cNvPr id="338947" name="Picture 14" descr="40_T02LogisticGrowth-L"/>
          <p:cNvPicPr>
            <a:picLocks noChangeAspect="1" noChangeArrowheads="1"/>
          </p:cNvPicPr>
          <p:nvPr/>
        </p:nvPicPr>
        <p:blipFill>
          <a:blip r:embed="rId3"/>
          <a:srcRect b="2531"/>
          <a:stretch>
            <a:fillRect/>
          </a:stretch>
        </p:blipFill>
        <p:spPr bwMode="auto">
          <a:xfrm>
            <a:off x="482600" y="200025"/>
            <a:ext cx="8177213" cy="64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1250950"/>
            <a:ext cx="8648700" cy="37655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logistic model of population growth produces a sigmoid (S-shaped) curve</a:t>
            </a:r>
          </a:p>
        </p:txBody>
      </p:sp>
      <p:sp>
        <p:nvSpPr>
          <p:cNvPr id="340995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0996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46" descr="40_19LogisticGrowth-U"/>
          <p:cNvPicPr>
            <a:picLocks noChangeAspect="1" noChangeArrowheads="1"/>
          </p:cNvPicPr>
          <p:nvPr/>
        </p:nvPicPr>
        <p:blipFill>
          <a:blip r:embed="rId3"/>
          <a:srcRect b="2676"/>
          <a:stretch>
            <a:fillRect/>
          </a:stretch>
        </p:blipFill>
        <p:spPr bwMode="auto">
          <a:xfrm>
            <a:off x="754063" y="225425"/>
            <a:ext cx="763428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40.19</a:t>
            </a:r>
          </a:p>
        </p:txBody>
      </p:sp>
      <p:sp>
        <p:nvSpPr>
          <p:cNvPr id="343044" name="Text Box 31"/>
          <p:cNvSpPr txBox="1">
            <a:spLocks noChangeArrowheads="1"/>
          </p:cNvSpPr>
          <p:nvPr/>
        </p:nvSpPr>
        <p:spPr bwMode="auto">
          <a:xfrm>
            <a:off x="1309688" y="3222625"/>
            <a:ext cx="6540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1,000</a:t>
            </a:r>
          </a:p>
        </p:txBody>
      </p:sp>
      <p:sp>
        <p:nvSpPr>
          <p:cNvPr id="343045" name="Text Box 31"/>
          <p:cNvSpPr txBox="1">
            <a:spLocks noChangeArrowheads="1"/>
          </p:cNvSpPr>
          <p:nvPr/>
        </p:nvSpPr>
        <p:spPr bwMode="auto">
          <a:xfrm>
            <a:off x="3562350" y="6167438"/>
            <a:ext cx="29987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Number of generations</a:t>
            </a:r>
          </a:p>
        </p:txBody>
      </p:sp>
      <p:sp>
        <p:nvSpPr>
          <p:cNvPr id="343046" name="Text Box 31"/>
          <p:cNvSpPr txBox="1">
            <a:spLocks noChangeArrowheads="1"/>
          </p:cNvSpPr>
          <p:nvPr/>
        </p:nvSpPr>
        <p:spPr bwMode="auto">
          <a:xfrm rot="-5400000">
            <a:off x="-51593" y="2807493"/>
            <a:ext cx="236855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Population size (</a:t>
            </a:r>
            <a:r>
              <a:rPr lang="en-US" sz="2000" b="1" i="1"/>
              <a:t>N</a:t>
            </a:r>
            <a:r>
              <a:rPr lang="en-US" sz="2000" b="1"/>
              <a:t>)</a:t>
            </a:r>
          </a:p>
        </p:txBody>
      </p:sp>
      <p:sp>
        <p:nvSpPr>
          <p:cNvPr id="343047" name="Text Box 31"/>
          <p:cNvSpPr txBox="1">
            <a:spLocks noChangeArrowheads="1"/>
          </p:cNvSpPr>
          <p:nvPr/>
        </p:nvSpPr>
        <p:spPr bwMode="auto">
          <a:xfrm>
            <a:off x="4000500" y="1193800"/>
            <a:ext cx="85248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>
                <a:sym typeface="Symbol" pitchFamily="84" charset="2"/>
              </a:rPr>
              <a:t></a:t>
            </a:r>
            <a:r>
              <a:rPr lang="en-US" sz="2000" b="1"/>
              <a:t> 1.0</a:t>
            </a:r>
            <a:r>
              <a:rPr lang="en-US" sz="2000" b="1" i="1"/>
              <a:t>N</a:t>
            </a:r>
            <a:endParaRPr lang="en-US" sz="2000" b="1"/>
          </a:p>
        </p:txBody>
      </p:sp>
      <p:sp>
        <p:nvSpPr>
          <p:cNvPr id="343048" name="Text Box 31"/>
          <p:cNvSpPr txBox="1">
            <a:spLocks noChangeArrowheads="1"/>
          </p:cNvSpPr>
          <p:nvPr/>
        </p:nvSpPr>
        <p:spPr bwMode="auto">
          <a:xfrm>
            <a:off x="5557838" y="5803900"/>
            <a:ext cx="2809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10</a:t>
            </a:r>
          </a:p>
        </p:txBody>
      </p:sp>
      <p:sp>
        <p:nvSpPr>
          <p:cNvPr id="343049" name="Text Box 31"/>
          <p:cNvSpPr txBox="1">
            <a:spLocks noChangeArrowheads="1"/>
          </p:cNvSpPr>
          <p:nvPr/>
        </p:nvSpPr>
        <p:spPr bwMode="auto">
          <a:xfrm>
            <a:off x="1801813" y="5505450"/>
            <a:ext cx="2301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0</a:t>
            </a:r>
          </a:p>
        </p:txBody>
      </p:sp>
      <p:sp>
        <p:nvSpPr>
          <p:cNvPr id="343050" name="Text Box 31"/>
          <p:cNvSpPr txBox="1">
            <a:spLocks noChangeArrowheads="1"/>
          </p:cNvSpPr>
          <p:nvPr/>
        </p:nvSpPr>
        <p:spPr bwMode="auto">
          <a:xfrm>
            <a:off x="2043113" y="5803900"/>
            <a:ext cx="217487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0</a:t>
            </a:r>
          </a:p>
        </p:txBody>
      </p:sp>
      <p:sp>
        <p:nvSpPr>
          <p:cNvPr id="343051" name="Text Box 31"/>
          <p:cNvSpPr txBox="1">
            <a:spLocks noChangeArrowheads="1"/>
          </p:cNvSpPr>
          <p:nvPr/>
        </p:nvSpPr>
        <p:spPr bwMode="auto">
          <a:xfrm>
            <a:off x="7361238" y="5805488"/>
            <a:ext cx="331787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15</a:t>
            </a:r>
          </a:p>
        </p:txBody>
      </p:sp>
      <p:sp>
        <p:nvSpPr>
          <p:cNvPr id="343052" name="Text Box 31"/>
          <p:cNvSpPr txBox="1">
            <a:spLocks noChangeArrowheads="1"/>
          </p:cNvSpPr>
          <p:nvPr/>
        </p:nvSpPr>
        <p:spPr bwMode="auto">
          <a:xfrm>
            <a:off x="3846513" y="5805488"/>
            <a:ext cx="28098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5</a:t>
            </a:r>
          </a:p>
        </p:txBody>
      </p:sp>
      <p:sp>
        <p:nvSpPr>
          <p:cNvPr id="343053" name="Text Box 31"/>
          <p:cNvSpPr txBox="1">
            <a:spLocks noChangeArrowheads="1"/>
          </p:cNvSpPr>
          <p:nvPr/>
        </p:nvSpPr>
        <p:spPr bwMode="auto">
          <a:xfrm>
            <a:off x="1311275" y="928688"/>
            <a:ext cx="6492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2,000</a:t>
            </a:r>
          </a:p>
        </p:txBody>
      </p:sp>
      <p:sp>
        <p:nvSpPr>
          <p:cNvPr id="343054" name="Text Box 31"/>
          <p:cNvSpPr txBox="1">
            <a:spLocks noChangeArrowheads="1"/>
          </p:cNvSpPr>
          <p:nvPr/>
        </p:nvSpPr>
        <p:spPr bwMode="auto">
          <a:xfrm>
            <a:off x="1311275" y="2063750"/>
            <a:ext cx="661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1,500</a:t>
            </a:r>
          </a:p>
        </p:txBody>
      </p:sp>
      <p:sp>
        <p:nvSpPr>
          <p:cNvPr id="343055" name="Text Box 31"/>
          <p:cNvSpPr txBox="1">
            <a:spLocks noChangeArrowheads="1"/>
          </p:cNvSpPr>
          <p:nvPr/>
        </p:nvSpPr>
        <p:spPr bwMode="auto">
          <a:xfrm>
            <a:off x="1524000" y="4373563"/>
            <a:ext cx="5222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500</a:t>
            </a:r>
          </a:p>
        </p:txBody>
      </p:sp>
      <p:sp>
        <p:nvSpPr>
          <p:cNvPr id="343056" name="Text Box 31"/>
          <p:cNvSpPr txBox="1">
            <a:spLocks noChangeArrowheads="1"/>
          </p:cNvSpPr>
          <p:nvPr/>
        </p:nvSpPr>
        <p:spPr bwMode="auto">
          <a:xfrm>
            <a:off x="6102350" y="2879725"/>
            <a:ext cx="82232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>
                <a:sym typeface="Symbol" pitchFamily="84" charset="2"/>
              </a:rPr>
              <a:t></a:t>
            </a:r>
            <a:r>
              <a:rPr lang="en-US" sz="2000" b="1"/>
              <a:t> 1.0</a:t>
            </a:r>
            <a:r>
              <a:rPr lang="en-US" sz="2000" b="1" i="1"/>
              <a:t>N </a:t>
            </a:r>
            <a:endParaRPr lang="en-US" sz="2000" b="1"/>
          </a:p>
        </p:txBody>
      </p:sp>
      <p:grpSp>
        <p:nvGrpSpPr>
          <p:cNvPr id="343057" name="Group 17"/>
          <p:cNvGrpSpPr>
            <a:grpSpLocks/>
          </p:cNvGrpSpPr>
          <p:nvPr/>
        </p:nvGrpSpPr>
        <p:grpSpPr bwMode="auto">
          <a:xfrm>
            <a:off x="3582988" y="1057275"/>
            <a:ext cx="484187" cy="652463"/>
            <a:chOff x="2257" y="666"/>
            <a:chExt cx="305" cy="411"/>
          </a:xfrm>
        </p:grpSpPr>
        <p:sp>
          <p:nvSpPr>
            <p:cNvPr id="343071" name="Text Box 31"/>
            <p:cNvSpPr txBox="1">
              <a:spLocks noChangeArrowheads="1"/>
            </p:cNvSpPr>
            <p:nvPr/>
          </p:nvSpPr>
          <p:spPr bwMode="auto">
            <a:xfrm>
              <a:off x="2286" y="858"/>
              <a:ext cx="20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000" b="1" i="1">
                  <a:sym typeface="Symbol" pitchFamily="84" charset="2"/>
                </a:rPr>
                <a:t>d</a:t>
              </a:r>
              <a:r>
                <a:rPr lang="en-US" sz="2000" b="1" i="1"/>
                <a:t>t </a:t>
              </a:r>
            </a:p>
          </p:txBody>
        </p:sp>
        <p:sp>
          <p:nvSpPr>
            <p:cNvPr id="343072" name="Text Box 31"/>
            <p:cNvSpPr txBox="1">
              <a:spLocks noChangeArrowheads="1"/>
            </p:cNvSpPr>
            <p:nvPr/>
          </p:nvSpPr>
          <p:spPr bwMode="auto">
            <a:xfrm>
              <a:off x="2257" y="666"/>
              <a:ext cx="30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000" b="1" i="1">
                  <a:sym typeface="Symbol" pitchFamily="84" charset="2"/>
                </a:rPr>
                <a:t>d</a:t>
              </a:r>
              <a:r>
                <a:rPr lang="en-US" sz="2000" b="1" i="1"/>
                <a:t>N </a:t>
              </a:r>
            </a:p>
          </p:txBody>
        </p:sp>
        <p:sp>
          <p:nvSpPr>
            <p:cNvPr id="343073" name="Line 32"/>
            <p:cNvSpPr>
              <a:spLocks noChangeShapeType="1"/>
            </p:cNvSpPr>
            <p:nvPr/>
          </p:nvSpPr>
          <p:spPr bwMode="auto">
            <a:xfrm>
              <a:off x="2257" y="846"/>
              <a:ext cx="2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3058" name="Text Box 31"/>
          <p:cNvSpPr txBox="1">
            <a:spLocks noChangeArrowheads="1"/>
          </p:cNvSpPr>
          <p:nvPr/>
        </p:nvSpPr>
        <p:spPr bwMode="auto">
          <a:xfrm>
            <a:off x="3349625" y="400050"/>
            <a:ext cx="14779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Exponential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growth</a:t>
            </a:r>
          </a:p>
        </p:txBody>
      </p:sp>
      <p:sp>
        <p:nvSpPr>
          <p:cNvPr id="343059" name="Text Box 31"/>
          <p:cNvSpPr txBox="1">
            <a:spLocks noChangeArrowheads="1"/>
          </p:cNvSpPr>
          <p:nvPr/>
        </p:nvSpPr>
        <p:spPr bwMode="auto">
          <a:xfrm>
            <a:off x="5208588" y="4271963"/>
            <a:ext cx="257016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Population growth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/>
              <a:t>begins slowing here.</a:t>
            </a:r>
          </a:p>
        </p:txBody>
      </p:sp>
      <p:sp>
        <p:nvSpPr>
          <p:cNvPr id="343060" name="Text Box 31"/>
          <p:cNvSpPr txBox="1">
            <a:spLocks noChangeArrowheads="1"/>
          </p:cNvSpPr>
          <p:nvPr/>
        </p:nvSpPr>
        <p:spPr bwMode="auto">
          <a:xfrm>
            <a:off x="2347913" y="2298700"/>
            <a:ext cx="115728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 i="1">
                <a:sym typeface="Symbol" pitchFamily="84" charset="2"/>
              </a:rPr>
              <a:t>K</a:t>
            </a:r>
            <a:r>
              <a:rPr lang="en-US" sz="2000" b="1">
                <a:sym typeface="Symbol" pitchFamily="84" charset="2"/>
              </a:rPr>
              <a:t>  1,500</a:t>
            </a:r>
            <a:endParaRPr lang="en-US" sz="2000" b="1"/>
          </a:p>
        </p:txBody>
      </p:sp>
      <p:grpSp>
        <p:nvGrpSpPr>
          <p:cNvPr id="343061" name="Group 24"/>
          <p:cNvGrpSpPr>
            <a:grpSpLocks/>
          </p:cNvGrpSpPr>
          <p:nvPr/>
        </p:nvGrpSpPr>
        <p:grpSpPr bwMode="auto">
          <a:xfrm>
            <a:off x="5678488" y="2735263"/>
            <a:ext cx="484187" cy="661987"/>
            <a:chOff x="3577" y="1723"/>
            <a:chExt cx="305" cy="417"/>
          </a:xfrm>
        </p:grpSpPr>
        <p:sp>
          <p:nvSpPr>
            <p:cNvPr id="343068" name="Text Box 31"/>
            <p:cNvSpPr txBox="1">
              <a:spLocks noChangeArrowheads="1"/>
            </p:cNvSpPr>
            <p:nvPr/>
          </p:nvSpPr>
          <p:spPr bwMode="auto">
            <a:xfrm>
              <a:off x="3606" y="1921"/>
              <a:ext cx="20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000" b="1" i="1">
                  <a:sym typeface="Symbol" pitchFamily="84" charset="2"/>
                </a:rPr>
                <a:t>d</a:t>
              </a:r>
              <a:r>
                <a:rPr lang="en-US" sz="2000" b="1" i="1"/>
                <a:t>t </a:t>
              </a:r>
            </a:p>
          </p:txBody>
        </p:sp>
        <p:sp>
          <p:nvSpPr>
            <p:cNvPr id="343069" name="Text Box 31"/>
            <p:cNvSpPr txBox="1">
              <a:spLocks noChangeArrowheads="1"/>
            </p:cNvSpPr>
            <p:nvPr/>
          </p:nvSpPr>
          <p:spPr bwMode="auto">
            <a:xfrm>
              <a:off x="3577" y="1723"/>
              <a:ext cx="30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000" b="1" i="1">
                  <a:sym typeface="Symbol" pitchFamily="84" charset="2"/>
                </a:rPr>
                <a:t>d</a:t>
              </a:r>
              <a:r>
                <a:rPr lang="en-US" sz="2000" b="1" i="1"/>
                <a:t>N </a:t>
              </a:r>
            </a:p>
          </p:txBody>
        </p:sp>
        <p:sp>
          <p:nvSpPr>
            <p:cNvPr id="343070" name="Line 40"/>
            <p:cNvSpPr>
              <a:spLocks noChangeShapeType="1"/>
            </p:cNvSpPr>
            <p:nvPr/>
          </p:nvSpPr>
          <p:spPr bwMode="auto">
            <a:xfrm>
              <a:off x="3577" y="1909"/>
              <a:ext cx="2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3062" name="Group 28"/>
          <p:cNvGrpSpPr>
            <a:grpSpLocks/>
          </p:cNvGrpSpPr>
          <p:nvPr/>
        </p:nvGrpSpPr>
        <p:grpSpPr bwMode="auto">
          <a:xfrm>
            <a:off x="6908800" y="2733675"/>
            <a:ext cx="1289050" cy="592138"/>
            <a:chOff x="4352" y="1722"/>
            <a:chExt cx="812" cy="373"/>
          </a:xfrm>
        </p:grpSpPr>
        <p:sp>
          <p:nvSpPr>
            <p:cNvPr id="343065" name="Text Box 31"/>
            <p:cNvSpPr txBox="1">
              <a:spLocks noChangeArrowheads="1"/>
            </p:cNvSpPr>
            <p:nvPr/>
          </p:nvSpPr>
          <p:spPr bwMode="auto">
            <a:xfrm>
              <a:off x="4352" y="1722"/>
              <a:ext cx="81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000" b="1"/>
                <a:t>(1,500 </a:t>
              </a:r>
              <a:r>
                <a:rPr lang="en-US" sz="2000" b="1">
                  <a:sym typeface="Symbol" pitchFamily="84" charset="2"/>
                </a:rPr>
                <a:t></a:t>
              </a:r>
              <a:r>
                <a:rPr lang="en-US" sz="2000" b="1"/>
                <a:t> </a:t>
              </a:r>
              <a:r>
                <a:rPr lang="en-US" sz="2000" b="1" i="1"/>
                <a:t>N</a:t>
              </a:r>
              <a:r>
                <a:rPr lang="en-US" sz="2000" b="1"/>
                <a:t>)</a:t>
              </a:r>
            </a:p>
          </p:txBody>
        </p:sp>
        <p:sp>
          <p:nvSpPr>
            <p:cNvPr id="343066" name="Text Box 31"/>
            <p:cNvSpPr txBox="1">
              <a:spLocks noChangeArrowheads="1"/>
            </p:cNvSpPr>
            <p:nvPr/>
          </p:nvSpPr>
          <p:spPr bwMode="auto">
            <a:xfrm>
              <a:off x="4562" y="1919"/>
              <a:ext cx="40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eaLnBrk="0" hangingPunct="0">
                <a:lnSpc>
                  <a:spcPct val="95000"/>
                </a:lnSpc>
              </a:pPr>
              <a:r>
                <a:rPr lang="en-US" sz="2000" b="1"/>
                <a:t>1,500</a:t>
              </a:r>
            </a:p>
          </p:txBody>
        </p:sp>
        <p:sp>
          <p:nvSpPr>
            <p:cNvPr id="343067" name="Line 43"/>
            <p:cNvSpPr>
              <a:spLocks noChangeShapeType="1"/>
            </p:cNvSpPr>
            <p:nvPr/>
          </p:nvSpPr>
          <p:spPr bwMode="auto">
            <a:xfrm>
              <a:off x="4363" y="1912"/>
              <a:ext cx="7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3063" name="Text Box 31"/>
          <p:cNvSpPr txBox="1">
            <a:spLocks noChangeArrowheads="1"/>
          </p:cNvSpPr>
          <p:nvPr/>
        </p:nvSpPr>
        <p:spPr bwMode="auto">
          <a:xfrm>
            <a:off x="6086475" y="2371725"/>
            <a:ext cx="19097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2000" b="1"/>
              <a:t>Logistic growth</a:t>
            </a:r>
          </a:p>
        </p:txBody>
      </p:sp>
      <p:sp>
        <p:nvSpPr>
          <p:cNvPr id="343064" name="Line 45"/>
          <p:cNvSpPr>
            <a:spLocks noChangeShapeType="1"/>
          </p:cNvSpPr>
          <p:nvPr/>
        </p:nvSpPr>
        <p:spPr bwMode="auto">
          <a:xfrm>
            <a:off x="4803775" y="3970338"/>
            <a:ext cx="369888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7163"/>
            <a:ext cx="8534400" cy="50323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The Logistic Model and Real Populations</a:t>
            </a:r>
            <a:endParaRPr lang="en-US" b="0" smtClean="0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763000" cy="472440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growth of many laboratory populations, including paramecia, fits an S-shaped curve when resources are limited </a:t>
            </a:r>
          </a:p>
          <a:p>
            <a:pPr marL="292100" indent="-292100" eaLnBrk="1" hangingPunct="1"/>
            <a:r>
              <a:rPr lang="en-US" smtClean="0"/>
              <a:t>These organisms are grown in a constant environment lacking predators and competitors</a:t>
            </a:r>
          </a:p>
        </p:txBody>
      </p:sp>
      <p:sp>
        <p:nvSpPr>
          <p:cNvPr id="345092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5093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5094" name="Picture 10" descr="play_button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9350" y="6005513"/>
            <a:ext cx="8905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5" name="Text Box 13"/>
          <p:cNvSpPr txBox="1">
            <a:spLocks noChangeArrowheads="1"/>
          </p:cNvSpPr>
          <p:nvPr/>
        </p:nvSpPr>
        <p:spPr bwMode="auto">
          <a:xfrm>
            <a:off x="3360738" y="6051550"/>
            <a:ext cx="3582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Animation: Population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47" descr="40_20_PopGrowthCurves-U"/>
          <p:cNvPicPr>
            <a:picLocks noChangeAspect="1" noChangeArrowheads="1"/>
          </p:cNvPicPr>
          <p:nvPr/>
        </p:nvPicPr>
        <p:blipFill>
          <a:blip r:embed="rId3"/>
          <a:srcRect b="3606"/>
          <a:stretch>
            <a:fillRect/>
          </a:stretch>
        </p:blipFill>
        <p:spPr bwMode="auto">
          <a:xfrm>
            <a:off x="296863" y="1447800"/>
            <a:ext cx="8548687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40.20</a:t>
            </a:r>
          </a:p>
        </p:txBody>
      </p:sp>
      <p:sp>
        <p:nvSpPr>
          <p:cNvPr id="347140" name="Text Box 31"/>
          <p:cNvSpPr txBox="1">
            <a:spLocks noChangeArrowheads="1"/>
          </p:cNvSpPr>
          <p:nvPr/>
        </p:nvSpPr>
        <p:spPr bwMode="auto">
          <a:xfrm>
            <a:off x="641350" y="1811338"/>
            <a:ext cx="5381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1,000</a:t>
            </a:r>
          </a:p>
        </p:txBody>
      </p:sp>
      <p:sp>
        <p:nvSpPr>
          <p:cNvPr id="347141" name="Text Box 31"/>
          <p:cNvSpPr txBox="1">
            <a:spLocks noChangeArrowheads="1"/>
          </p:cNvSpPr>
          <p:nvPr/>
        </p:nvSpPr>
        <p:spPr bwMode="auto">
          <a:xfrm>
            <a:off x="1860550" y="4357688"/>
            <a:ext cx="10937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Time (days)</a:t>
            </a:r>
          </a:p>
        </p:txBody>
      </p:sp>
      <p:sp>
        <p:nvSpPr>
          <p:cNvPr id="347142" name="Text Box 31"/>
          <p:cNvSpPr txBox="1">
            <a:spLocks noChangeArrowheads="1"/>
          </p:cNvSpPr>
          <p:nvPr/>
        </p:nvSpPr>
        <p:spPr bwMode="auto">
          <a:xfrm rot="-5400000">
            <a:off x="-721518" y="2648744"/>
            <a:ext cx="25082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Number of </a:t>
            </a:r>
            <a:r>
              <a:rPr lang="en-US" sz="1500" b="1" i="1"/>
              <a:t>Paramecium</a:t>
            </a:r>
            <a:r>
              <a:rPr lang="en-US" sz="1500" b="1"/>
              <a:t>/mL</a:t>
            </a:r>
          </a:p>
        </p:txBody>
      </p:sp>
      <p:sp>
        <p:nvSpPr>
          <p:cNvPr id="347143" name="Text Box 31"/>
          <p:cNvSpPr txBox="1">
            <a:spLocks noChangeArrowheads="1"/>
          </p:cNvSpPr>
          <p:nvPr/>
        </p:nvSpPr>
        <p:spPr bwMode="auto">
          <a:xfrm>
            <a:off x="2470150" y="4117975"/>
            <a:ext cx="233363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10</a:t>
            </a:r>
          </a:p>
        </p:txBody>
      </p:sp>
      <p:sp>
        <p:nvSpPr>
          <p:cNvPr id="347144" name="Text Box 31"/>
          <p:cNvSpPr txBox="1">
            <a:spLocks noChangeArrowheads="1"/>
          </p:cNvSpPr>
          <p:nvPr/>
        </p:nvSpPr>
        <p:spPr bwMode="auto">
          <a:xfrm>
            <a:off x="1011238" y="3919538"/>
            <a:ext cx="14446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0</a:t>
            </a:r>
          </a:p>
        </p:txBody>
      </p:sp>
      <p:sp>
        <p:nvSpPr>
          <p:cNvPr id="347145" name="Text Box 31"/>
          <p:cNvSpPr txBox="1">
            <a:spLocks noChangeArrowheads="1"/>
          </p:cNvSpPr>
          <p:nvPr/>
        </p:nvSpPr>
        <p:spPr bwMode="auto">
          <a:xfrm>
            <a:off x="1165225" y="4114800"/>
            <a:ext cx="1365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0</a:t>
            </a:r>
          </a:p>
        </p:txBody>
      </p:sp>
      <p:sp>
        <p:nvSpPr>
          <p:cNvPr id="347146" name="Text Box 31"/>
          <p:cNvSpPr txBox="1">
            <a:spLocks noChangeArrowheads="1"/>
          </p:cNvSpPr>
          <p:nvPr/>
        </p:nvSpPr>
        <p:spPr bwMode="auto">
          <a:xfrm>
            <a:off x="3155950" y="4117975"/>
            <a:ext cx="2460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15</a:t>
            </a:r>
          </a:p>
        </p:txBody>
      </p:sp>
      <p:sp>
        <p:nvSpPr>
          <p:cNvPr id="347147" name="Text Box 31"/>
          <p:cNvSpPr txBox="1">
            <a:spLocks noChangeArrowheads="1"/>
          </p:cNvSpPr>
          <p:nvPr/>
        </p:nvSpPr>
        <p:spPr bwMode="auto">
          <a:xfrm>
            <a:off x="1839913" y="4114800"/>
            <a:ext cx="152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5</a:t>
            </a:r>
          </a:p>
        </p:txBody>
      </p:sp>
      <p:sp>
        <p:nvSpPr>
          <p:cNvPr id="347148" name="Text Box 31"/>
          <p:cNvSpPr txBox="1">
            <a:spLocks noChangeArrowheads="1"/>
          </p:cNvSpPr>
          <p:nvPr/>
        </p:nvSpPr>
        <p:spPr bwMode="auto">
          <a:xfrm>
            <a:off x="342900" y="4833938"/>
            <a:ext cx="2670175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287338" indent="-287338" eaLnBrk="0" hangingPunct="0">
              <a:lnSpc>
                <a:spcPct val="95000"/>
              </a:lnSpc>
              <a:buFont typeface="Arial" charset="0"/>
              <a:buNone/>
            </a:pPr>
            <a:r>
              <a:rPr lang="en-US" sz="1500" b="1"/>
              <a:t>(a) A </a:t>
            </a:r>
            <a:r>
              <a:rPr lang="en-US" sz="1500" b="1" i="1"/>
              <a:t>Paramecium</a:t>
            </a:r>
            <a:r>
              <a:rPr lang="en-US" sz="1500" b="1"/>
              <a:t> population</a:t>
            </a:r>
          </a:p>
          <a:p>
            <a:pPr marL="287338" indent="-287338" eaLnBrk="0" hangingPunct="0">
              <a:lnSpc>
                <a:spcPct val="95000"/>
              </a:lnSpc>
              <a:buFont typeface="Arial" charset="0"/>
              <a:buNone/>
            </a:pPr>
            <a:r>
              <a:rPr lang="en-US" sz="1500" b="1"/>
              <a:t>	in the lab</a:t>
            </a:r>
          </a:p>
        </p:txBody>
      </p:sp>
      <p:sp>
        <p:nvSpPr>
          <p:cNvPr id="347149" name="Text Box 31"/>
          <p:cNvSpPr txBox="1">
            <a:spLocks noChangeArrowheads="1"/>
          </p:cNvSpPr>
          <p:nvPr/>
        </p:nvSpPr>
        <p:spPr bwMode="auto">
          <a:xfrm>
            <a:off x="800100" y="2241550"/>
            <a:ext cx="3429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800</a:t>
            </a:r>
          </a:p>
        </p:txBody>
      </p:sp>
      <p:sp>
        <p:nvSpPr>
          <p:cNvPr id="347150" name="Text Box 31"/>
          <p:cNvSpPr txBox="1">
            <a:spLocks noChangeArrowheads="1"/>
          </p:cNvSpPr>
          <p:nvPr/>
        </p:nvSpPr>
        <p:spPr bwMode="auto">
          <a:xfrm>
            <a:off x="800100" y="3503613"/>
            <a:ext cx="34290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200</a:t>
            </a:r>
          </a:p>
        </p:txBody>
      </p:sp>
      <p:sp>
        <p:nvSpPr>
          <p:cNvPr id="347151" name="Text Box 31"/>
          <p:cNvSpPr txBox="1">
            <a:spLocks noChangeArrowheads="1"/>
          </p:cNvSpPr>
          <p:nvPr/>
        </p:nvSpPr>
        <p:spPr bwMode="auto">
          <a:xfrm>
            <a:off x="800100" y="3097213"/>
            <a:ext cx="34290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400</a:t>
            </a:r>
          </a:p>
        </p:txBody>
      </p:sp>
      <p:sp>
        <p:nvSpPr>
          <p:cNvPr id="347152" name="Text Box 31"/>
          <p:cNvSpPr txBox="1">
            <a:spLocks noChangeArrowheads="1"/>
          </p:cNvSpPr>
          <p:nvPr/>
        </p:nvSpPr>
        <p:spPr bwMode="auto">
          <a:xfrm>
            <a:off x="800100" y="2676525"/>
            <a:ext cx="3429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600</a:t>
            </a:r>
          </a:p>
        </p:txBody>
      </p:sp>
      <p:sp>
        <p:nvSpPr>
          <p:cNvPr id="347153" name="Text Box 31"/>
          <p:cNvSpPr txBox="1">
            <a:spLocks noChangeArrowheads="1"/>
          </p:cNvSpPr>
          <p:nvPr/>
        </p:nvSpPr>
        <p:spPr bwMode="auto">
          <a:xfrm>
            <a:off x="6157913" y="4352925"/>
            <a:ext cx="10937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Time (days)</a:t>
            </a:r>
          </a:p>
        </p:txBody>
      </p:sp>
      <p:sp>
        <p:nvSpPr>
          <p:cNvPr id="347154" name="Text Box 31"/>
          <p:cNvSpPr txBox="1">
            <a:spLocks noChangeArrowheads="1"/>
          </p:cNvSpPr>
          <p:nvPr/>
        </p:nvSpPr>
        <p:spPr bwMode="auto">
          <a:xfrm>
            <a:off x="7700963" y="4114800"/>
            <a:ext cx="3143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140</a:t>
            </a:r>
          </a:p>
        </p:txBody>
      </p:sp>
      <p:sp>
        <p:nvSpPr>
          <p:cNvPr id="347155" name="Text Box 31"/>
          <p:cNvSpPr txBox="1">
            <a:spLocks noChangeArrowheads="1"/>
          </p:cNvSpPr>
          <p:nvPr/>
        </p:nvSpPr>
        <p:spPr bwMode="auto">
          <a:xfrm>
            <a:off x="4522788" y="3924300"/>
            <a:ext cx="144462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0</a:t>
            </a:r>
          </a:p>
        </p:txBody>
      </p:sp>
      <p:sp>
        <p:nvSpPr>
          <p:cNvPr id="347156" name="Text Box 31"/>
          <p:cNvSpPr txBox="1">
            <a:spLocks noChangeArrowheads="1"/>
          </p:cNvSpPr>
          <p:nvPr/>
        </p:nvSpPr>
        <p:spPr bwMode="auto">
          <a:xfrm>
            <a:off x="4676775" y="4114800"/>
            <a:ext cx="1365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0</a:t>
            </a:r>
          </a:p>
        </p:txBody>
      </p:sp>
      <p:sp>
        <p:nvSpPr>
          <p:cNvPr id="347157" name="Text Box 31"/>
          <p:cNvSpPr txBox="1">
            <a:spLocks noChangeArrowheads="1"/>
          </p:cNvSpPr>
          <p:nvPr/>
        </p:nvSpPr>
        <p:spPr bwMode="auto">
          <a:xfrm>
            <a:off x="8148638" y="4116388"/>
            <a:ext cx="312737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160</a:t>
            </a:r>
          </a:p>
        </p:txBody>
      </p:sp>
      <p:sp>
        <p:nvSpPr>
          <p:cNvPr id="347158" name="Text Box 31"/>
          <p:cNvSpPr txBox="1">
            <a:spLocks noChangeArrowheads="1"/>
          </p:cNvSpPr>
          <p:nvPr/>
        </p:nvSpPr>
        <p:spPr bwMode="auto">
          <a:xfrm>
            <a:off x="4414838" y="3571875"/>
            <a:ext cx="2127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30</a:t>
            </a:r>
          </a:p>
        </p:txBody>
      </p:sp>
      <p:sp>
        <p:nvSpPr>
          <p:cNvPr id="347159" name="Text Box 31"/>
          <p:cNvSpPr txBox="1">
            <a:spLocks noChangeArrowheads="1"/>
          </p:cNvSpPr>
          <p:nvPr/>
        </p:nvSpPr>
        <p:spPr bwMode="auto">
          <a:xfrm>
            <a:off x="4014788" y="4838700"/>
            <a:ext cx="4232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287338" indent="-287338" eaLnBrk="0" hangingPunct="0">
              <a:lnSpc>
                <a:spcPct val="95000"/>
              </a:lnSpc>
              <a:buFont typeface="Arial" charset="0"/>
              <a:buNone/>
            </a:pPr>
            <a:r>
              <a:rPr lang="en-US" sz="1500" b="1"/>
              <a:t>(b) A </a:t>
            </a:r>
            <a:r>
              <a:rPr lang="en-US" sz="1500" b="1" i="1"/>
              <a:t>Daphnia</a:t>
            </a:r>
            <a:r>
              <a:rPr lang="en-US" sz="1500" b="1"/>
              <a:t> (water flea) population in the lab</a:t>
            </a:r>
          </a:p>
        </p:txBody>
      </p:sp>
      <p:sp>
        <p:nvSpPr>
          <p:cNvPr id="347160" name="Text Box 31"/>
          <p:cNvSpPr txBox="1">
            <a:spLocks noChangeArrowheads="1"/>
          </p:cNvSpPr>
          <p:nvPr/>
        </p:nvSpPr>
        <p:spPr bwMode="auto">
          <a:xfrm>
            <a:off x="5505450" y="4114800"/>
            <a:ext cx="233363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40</a:t>
            </a:r>
          </a:p>
        </p:txBody>
      </p:sp>
      <p:sp>
        <p:nvSpPr>
          <p:cNvPr id="347161" name="Text Box 31"/>
          <p:cNvSpPr txBox="1">
            <a:spLocks noChangeArrowheads="1"/>
          </p:cNvSpPr>
          <p:nvPr/>
        </p:nvSpPr>
        <p:spPr bwMode="auto">
          <a:xfrm>
            <a:off x="5957888" y="4117975"/>
            <a:ext cx="2460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60</a:t>
            </a:r>
          </a:p>
        </p:txBody>
      </p:sp>
      <p:sp>
        <p:nvSpPr>
          <p:cNvPr id="347162" name="Text Box 31"/>
          <p:cNvSpPr txBox="1">
            <a:spLocks noChangeArrowheads="1"/>
          </p:cNvSpPr>
          <p:nvPr/>
        </p:nvSpPr>
        <p:spPr bwMode="auto">
          <a:xfrm>
            <a:off x="5057775" y="4116388"/>
            <a:ext cx="2127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20</a:t>
            </a:r>
          </a:p>
        </p:txBody>
      </p:sp>
      <p:sp>
        <p:nvSpPr>
          <p:cNvPr id="347163" name="Text Box 31"/>
          <p:cNvSpPr txBox="1">
            <a:spLocks noChangeArrowheads="1"/>
          </p:cNvSpPr>
          <p:nvPr/>
        </p:nvSpPr>
        <p:spPr bwMode="auto">
          <a:xfrm>
            <a:off x="6800850" y="4117975"/>
            <a:ext cx="3143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100</a:t>
            </a:r>
          </a:p>
        </p:txBody>
      </p:sp>
      <p:sp>
        <p:nvSpPr>
          <p:cNvPr id="347164" name="Text Box 31"/>
          <p:cNvSpPr txBox="1">
            <a:spLocks noChangeArrowheads="1"/>
          </p:cNvSpPr>
          <p:nvPr/>
        </p:nvSpPr>
        <p:spPr bwMode="auto">
          <a:xfrm>
            <a:off x="7253288" y="4114800"/>
            <a:ext cx="31273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120</a:t>
            </a:r>
          </a:p>
        </p:txBody>
      </p:sp>
      <p:sp>
        <p:nvSpPr>
          <p:cNvPr id="347165" name="Text Box 31"/>
          <p:cNvSpPr txBox="1">
            <a:spLocks noChangeArrowheads="1"/>
          </p:cNvSpPr>
          <p:nvPr/>
        </p:nvSpPr>
        <p:spPr bwMode="auto">
          <a:xfrm>
            <a:off x="6403975" y="4116388"/>
            <a:ext cx="2127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80</a:t>
            </a:r>
          </a:p>
        </p:txBody>
      </p:sp>
      <p:sp>
        <p:nvSpPr>
          <p:cNvPr id="347166" name="Text Box 31"/>
          <p:cNvSpPr txBox="1">
            <a:spLocks noChangeArrowheads="1"/>
          </p:cNvSpPr>
          <p:nvPr/>
        </p:nvSpPr>
        <p:spPr bwMode="auto">
          <a:xfrm rot="-5400000">
            <a:off x="2936082" y="2585244"/>
            <a:ext cx="25082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Number of </a:t>
            </a:r>
            <a:r>
              <a:rPr lang="en-US" sz="1500" b="1" i="1"/>
              <a:t>Daphnia</a:t>
            </a:r>
            <a:r>
              <a:rPr lang="en-US" sz="1500" b="1"/>
              <a:t>/50 mL</a:t>
            </a:r>
          </a:p>
        </p:txBody>
      </p:sp>
      <p:sp>
        <p:nvSpPr>
          <p:cNvPr id="347167" name="Text Box 31"/>
          <p:cNvSpPr txBox="1">
            <a:spLocks noChangeArrowheads="1"/>
          </p:cNvSpPr>
          <p:nvPr/>
        </p:nvSpPr>
        <p:spPr bwMode="auto">
          <a:xfrm>
            <a:off x="4308475" y="1792288"/>
            <a:ext cx="31432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180</a:t>
            </a:r>
          </a:p>
        </p:txBody>
      </p:sp>
      <p:sp>
        <p:nvSpPr>
          <p:cNvPr id="347168" name="Text Box 31"/>
          <p:cNvSpPr txBox="1">
            <a:spLocks noChangeArrowheads="1"/>
          </p:cNvSpPr>
          <p:nvPr/>
        </p:nvSpPr>
        <p:spPr bwMode="auto">
          <a:xfrm>
            <a:off x="4416425" y="3197225"/>
            <a:ext cx="2460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60</a:t>
            </a:r>
          </a:p>
        </p:txBody>
      </p:sp>
      <p:sp>
        <p:nvSpPr>
          <p:cNvPr id="347169" name="Text Box 31"/>
          <p:cNvSpPr txBox="1">
            <a:spLocks noChangeArrowheads="1"/>
          </p:cNvSpPr>
          <p:nvPr/>
        </p:nvSpPr>
        <p:spPr bwMode="auto">
          <a:xfrm>
            <a:off x="4308475" y="2151063"/>
            <a:ext cx="31432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150</a:t>
            </a:r>
          </a:p>
        </p:txBody>
      </p:sp>
      <p:sp>
        <p:nvSpPr>
          <p:cNvPr id="347170" name="Text Box 31"/>
          <p:cNvSpPr txBox="1">
            <a:spLocks noChangeArrowheads="1"/>
          </p:cNvSpPr>
          <p:nvPr/>
        </p:nvSpPr>
        <p:spPr bwMode="auto">
          <a:xfrm>
            <a:off x="4308475" y="2505075"/>
            <a:ext cx="31273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120</a:t>
            </a:r>
          </a:p>
        </p:txBody>
      </p:sp>
      <p:sp>
        <p:nvSpPr>
          <p:cNvPr id="347171" name="Text Box 31"/>
          <p:cNvSpPr txBox="1">
            <a:spLocks noChangeArrowheads="1"/>
          </p:cNvSpPr>
          <p:nvPr/>
        </p:nvSpPr>
        <p:spPr bwMode="auto">
          <a:xfrm>
            <a:off x="4416425" y="2868613"/>
            <a:ext cx="2127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500" b="1"/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17" descr="40_20aPopCurveParamecium-U"/>
          <p:cNvPicPr>
            <a:picLocks noChangeAspect="1" noChangeArrowheads="1"/>
          </p:cNvPicPr>
          <p:nvPr/>
        </p:nvPicPr>
        <p:blipFill>
          <a:blip r:embed="rId3"/>
          <a:srcRect b="3508"/>
          <a:stretch>
            <a:fillRect/>
          </a:stretch>
        </p:blipFill>
        <p:spPr bwMode="auto">
          <a:xfrm>
            <a:off x="2574925" y="1279525"/>
            <a:ext cx="3992563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87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40.20a</a:t>
            </a:r>
          </a:p>
        </p:txBody>
      </p:sp>
      <p:sp>
        <p:nvSpPr>
          <p:cNvPr id="349188" name="Text Box 31"/>
          <p:cNvSpPr txBox="1">
            <a:spLocks noChangeArrowheads="1"/>
          </p:cNvSpPr>
          <p:nvPr/>
        </p:nvSpPr>
        <p:spPr bwMode="auto">
          <a:xfrm>
            <a:off x="3225800" y="1638300"/>
            <a:ext cx="5429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1,000</a:t>
            </a:r>
          </a:p>
        </p:txBody>
      </p:sp>
      <p:sp>
        <p:nvSpPr>
          <p:cNvPr id="349189" name="Text Box 31"/>
          <p:cNvSpPr txBox="1">
            <a:spLocks noChangeArrowheads="1"/>
          </p:cNvSpPr>
          <p:nvPr/>
        </p:nvSpPr>
        <p:spPr bwMode="auto">
          <a:xfrm>
            <a:off x="4551363" y="4416425"/>
            <a:ext cx="12763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Time (days)</a:t>
            </a:r>
          </a:p>
        </p:txBody>
      </p:sp>
      <p:sp>
        <p:nvSpPr>
          <p:cNvPr id="349190" name="Text Box 31"/>
          <p:cNvSpPr txBox="1">
            <a:spLocks noChangeArrowheads="1"/>
          </p:cNvSpPr>
          <p:nvPr/>
        </p:nvSpPr>
        <p:spPr bwMode="auto">
          <a:xfrm rot="-5400000">
            <a:off x="2055813" y="2493962"/>
            <a:ext cx="17145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Number of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 i="1"/>
              <a:t>Paramecium</a:t>
            </a:r>
            <a:r>
              <a:rPr lang="en-US" sz="1800" b="1"/>
              <a:t>/mL</a:t>
            </a:r>
          </a:p>
        </p:txBody>
      </p:sp>
      <p:sp>
        <p:nvSpPr>
          <p:cNvPr id="349191" name="Text Box 31"/>
          <p:cNvSpPr txBox="1">
            <a:spLocks noChangeArrowheads="1"/>
          </p:cNvSpPr>
          <p:nvPr/>
        </p:nvSpPr>
        <p:spPr bwMode="auto">
          <a:xfrm>
            <a:off x="5262563" y="4159250"/>
            <a:ext cx="233362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10</a:t>
            </a:r>
          </a:p>
        </p:txBody>
      </p:sp>
      <p:sp>
        <p:nvSpPr>
          <p:cNvPr id="349192" name="Text Box 31"/>
          <p:cNvSpPr txBox="1">
            <a:spLocks noChangeArrowheads="1"/>
          </p:cNvSpPr>
          <p:nvPr/>
        </p:nvSpPr>
        <p:spPr bwMode="auto">
          <a:xfrm>
            <a:off x="3670300" y="3946525"/>
            <a:ext cx="14446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0</a:t>
            </a:r>
          </a:p>
        </p:txBody>
      </p:sp>
      <p:sp>
        <p:nvSpPr>
          <p:cNvPr id="349193" name="Text Box 31"/>
          <p:cNvSpPr txBox="1">
            <a:spLocks noChangeArrowheads="1"/>
          </p:cNvSpPr>
          <p:nvPr/>
        </p:nvSpPr>
        <p:spPr bwMode="auto">
          <a:xfrm>
            <a:off x="3838575" y="4156075"/>
            <a:ext cx="1365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0</a:t>
            </a:r>
          </a:p>
        </p:txBody>
      </p:sp>
      <p:sp>
        <p:nvSpPr>
          <p:cNvPr id="349194" name="Text Box 31"/>
          <p:cNvSpPr txBox="1">
            <a:spLocks noChangeArrowheads="1"/>
          </p:cNvSpPr>
          <p:nvPr/>
        </p:nvSpPr>
        <p:spPr bwMode="auto">
          <a:xfrm>
            <a:off x="6000750" y="4159250"/>
            <a:ext cx="2460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15</a:t>
            </a:r>
          </a:p>
        </p:txBody>
      </p:sp>
      <p:sp>
        <p:nvSpPr>
          <p:cNvPr id="349195" name="Text Box 31"/>
          <p:cNvSpPr txBox="1">
            <a:spLocks noChangeArrowheads="1"/>
          </p:cNvSpPr>
          <p:nvPr/>
        </p:nvSpPr>
        <p:spPr bwMode="auto">
          <a:xfrm>
            <a:off x="4575175" y="4156075"/>
            <a:ext cx="152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5</a:t>
            </a:r>
          </a:p>
        </p:txBody>
      </p:sp>
      <p:sp>
        <p:nvSpPr>
          <p:cNvPr id="349196" name="Text Box 31"/>
          <p:cNvSpPr txBox="1">
            <a:spLocks noChangeArrowheads="1"/>
          </p:cNvSpPr>
          <p:nvPr/>
        </p:nvSpPr>
        <p:spPr bwMode="auto">
          <a:xfrm>
            <a:off x="2622550" y="4946650"/>
            <a:ext cx="31686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eaLnBrk="0" hangingPunct="0">
              <a:lnSpc>
                <a:spcPct val="90000"/>
              </a:lnSpc>
              <a:buFont typeface="Arial" charset="0"/>
              <a:buNone/>
            </a:pPr>
            <a:r>
              <a:rPr lang="en-US" sz="1800" b="1"/>
              <a:t>(a) A </a:t>
            </a:r>
            <a:r>
              <a:rPr lang="en-US" sz="1800" b="1" i="1"/>
              <a:t>Paramecium</a:t>
            </a:r>
            <a:r>
              <a:rPr lang="en-US" sz="1800" b="1"/>
              <a:t> population</a:t>
            </a:r>
          </a:p>
          <a:p>
            <a:pPr marL="342900" indent="-342900" eaLnBrk="0" hangingPunct="0">
              <a:lnSpc>
                <a:spcPct val="90000"/>
              </a:lnSpc>
              <a:buFont typeface="Arial" charset="0"/>
              <a:buNone/>
            </a:pPr>
            <a:r>
              <a:rPr lang="en-US" sz="1800" b="1"/>
              <a:t>	in the lab</a:t>
            </a:r>
          </a:p>
        </p:txBody>
      </p:sp>
      <p:sp>
        <p:nvSpPr>
          <p:cNvPr id="349197" name="Text Box 31"/>
          <p:cNvSpPr txBox="1">
            <a:spLocks noChangeArrowheads="1"/>
          </p:cNvSpPr>
          <p:nvPr/>
        </p:nvSpPr>
        <p:spPr bwMode="auto">
          <a:xfrm>
            <a:off x="3419475" y="2111375"/>
            <a:ext cx="4619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800</a:t>
            </a:r>
          </a:p>
        </p:txBody>
      </p:sp>
      <p:sp>
        <p:nvSpPr>
          <p:cNvPr id="349198" name="Text Box 31"/>
          <p:cNvSpPr txBox="1">
            <a:spLocks noChangeArrowheads="1"/>
          </p:cNvSpPr>
          <p:nvPr/>
        </p:nvSpPr>
        <p:spPr bwMode="auto">
          <a:xfrm>
            <a:off x="3419475" y="3478213"/>
            <a:ext cx="46196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200</a:t>
            </a:r>
          </a:p>
        </p:txBody>
      </p:sp>
      <p:sp>
        <p:nvSpPr>
          <p:cNvPr id="349199" name="Text Box 31"/>
          <p:cNvSpPr txBox="1">
            <a:spLocks noChangeArrowheads="1"/>
          </p:cNvSpPr>
          <p:nvPr/>
        </p:nvSpPr>
        <p:spPr bwMode="auto">
          <a:xfrm>
            <a:off x="3419475" y="3043238"/>
            <a:ext cx="46196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400</a:t>
            </a:r>
          </a:p>
        </p:txBody>
      </p:sp>
      <p:sp>
        <p:nvSpPr>
          <p:cNvPr id="349200" name="Text Box 31"/>
          <p:cNvSpPr txBox="1">
            <a:spLocks noChangeArrowheads="1"/>
          </p:cNvSpPr>
          <p:nvPr/>
        </p:nvSpPr>
        <p:spPr bwMode="auto">
          <a:xfrm>
            <a:off x="3419475" y="2584450"/>
            <a:ext cx="4619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600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3" descr="40_20bPopCurveDaphnia-U"/>
          <p:cNvPicPr>
            <a:picLocks noChangeAspect="1" noChangeArrowheads="1"/>
          </p:cNvPicPr>
          <p:nvPr/>
        </p:nvPicPr>
        <p:blipFill>
          <a:blip r:embed="rId3"/>
          <a:srcRect b="3487"/>
          <a:stretch>
            <a:fillRect/>
          </a:stretch>
        </p:blipFill>
        <p:spPr bwMode="auto">
          <a:xfrm>
            <a:off x="1770063" y="1379538"/>
            <a:ext cx="5603875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235" name="Rectangle 3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1200" smtClean="0">
                <a:latin typeface="Arial" charset="0"/>
              </a:rPr>
              <a:t>Figure 40.20b</a:t>
            </a:r>
          </a:p>
        </p:txBody>
      </p:sp>
      <p:sp>
        <p:nvSpPr>
          <p:cNvPr id="351236" name="Text Box 31"/>
          <p:cNvSpPr txBox="1">
            <a:spLocks noChangeArrowheads="1"/>
          </p:cNvSpPr>
          <p:nvPr/>
        </p:nvSpPr>
        <p:spPr bwMode="auto">
          <a:xfrm>
            <a:off x="4400550" y="4505325"/>
            <a:ext cx="1362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Time (days)</a:t>
            </a:r>
          </a:p>
        </p:txBody>
      </p:sp>
      <p:sp>
        <p:nvSpPr>
          <p:cNvPr id="351237" name="Text Box 31"/>
          <p:cNvSpPr txBox="1">
            <a:spLocks noChangeArrowheads="1"/>
          </p:cNvSpPr>
          <p:nvPr/>
        </p:nvSpPr>
        <p:spPr bwMode="auto">
          <a:xfrm>
            <a:off x="6121400" y="4249738"/>
            <a:ext cx="388938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140</a:t>
            </a:r>
          </a:p>
        </p:txBody>
      </p:sp>
      <p:sp>
        <p:nvSpPr>
          <p:cNvPr id="351238" name="Text Box 31"/>
          <p:cNvSpPr txBox="1">
            <a:spLocks noChangeArrowheads="1"/>
          </p:cNvSpPr>
          <p:nvPr/>
        </p:nvSpPr>
        <p:spPr bwMode="auto">
          <a:xfrm>
            <a:off x="2667000" y="4054475"/>
            <a:ext cx="1746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0</a:t>
            </a:r>
          </a:p>
        </p:txBody>
      </p:sp>
      <p:sp>
        <p:nvSpPr>
          <p:cNvPr id="351239" name="Text Box 31"/>
          <p:cNvSpPr txBox="1">
            <a:spLocks noChangeArrowheads="1"/>
          </p:cNvSpPr>
          <p:nvPr/>
        </p:nvSpPr>
        <p:spPr bwMode="auto">
          <a:xfrm>
            <a:off x="2849563" y="4249738"/>
            <a:ext cx="1651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0</a:t>
            </a:r>
          </a:p>
        </p:txBody>
      </p:sp>
      <p:sp>
        <p:nvSpPr>
          <p:cNvPr id="351240" name="Text Box 31"/>
          <p:cNvSpPr txBox="1">
            <a:spLocks noChangeArrowheads="1"/>
          </p:cNvSpPr>
          <p:nvPr/>
        </p:nvSpPr>
        <p:spPr bwMode="auto">
          <a:xfrm>
            <a:off x="6602413" y="4246563"/>
            <a:ext cx="3873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160</a:t>
            </a:r>
          </a:p>
        </p:txBody>
      </p:sp>
      <p:sp>
        <p:nvSpPr>
          <p:cNvPr id="351241" name="Text Box 31"/>
          <p:cNvSpPr txBox="1">
            <a:spLocks noChangeArrowheads="1"/>
          </p:cNvSpPr>
          <p:nvPr/>
        </p:nvSpPr>
        <p:spPr bwMode="auto">
          <a:xfrm>
            <a:off x="2540000" y="3663950"/>
            <a:ext cx="257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30</a:t>
            </a:r>
          </a:p>
        </p:txBody>
      </p:sp>
      <p:sp>
        <p:nvSpPr>
          <p:cNvPr id="351242" name="Text Box 31"/>
          <p:cNvSpPr txBox="1">
            <a:spLocks noChangeArrowheads="1"/>
          </p:cNvSpPr>
          <p:nvPr/>
        </p:nvSpPr>
        <p:spPr bwMode="auto">
          <a:xfrm>
            <a:off x="1833563" y="5027613"/>
            <a:ext cx="51260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287338" indent="-287338" eaLnBrk="0" hangingPunct="0">
              <a:lnSpc>
                <a:spcPct val="95000"/>
              </a:lnSpc>
              <a:buFont typeface="Arial" charset="0"/>
              <a:buNone/>
            </a:pPr>
            <a:r>
              <a:rPr lang="en-US" sz="1800" b="1"/>
              <a:t>(b) A </a:t>
            </a:r>
            <a:r>
              <a:rPr lang="en-US" sz="1800" b="1" i="1"/>
              <a:t>Daphnia</a:t>
            </a:r>
            <a:r>
              <a:rPr lang="en-US" sz="1800" b="1"/>
              <a:t> (water flea) population in the lab</a:t>
            </a:r>
          </a:p>
        </p:txBody>
      </p:sp>
      <p:sp>
        <p:nvSpPr>
          <p:cNvPr id="351243" name="Text Box 31"/>
          <p:cNvSpPr txBox="1">
            <a:spLocks noChangeArrowheads="1"/>
          </p:cNvSpPr>
          <p:nvPr/>
        </p:nvSpPr>
        <p:spPr bwMode="auto">
          <a:xfrm>
            <a:off x="3743325" y="4246563"/>
            <a:ext cx="28892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40</a:t>
            </a:r>
          </a:p>
        </p:txBody>
      </p:sp>
      <p:sp>
        <p:nvSpPr>
          <p:cNvPr id="351244" name="Text Box 31"/>
          <p:cNvSpPr txBox="1">
            <a:spLocks noChangeArrowheads="1"/>
          </p:cNvSpPr>
          <p:nvPr/>
        </p:nvSpPr>
        <p:spPr bwMode="auto">
          <a:xfrm>
            <a:off x="4233863" y="4249738"/>
            <a:ext cx="304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60</a:t>
            </a:r>
          </a:p>
        </p:txBody>
      </p:sp>
      <p:sp>
        <p:nvSpPr>
          <p:cNvPr id="351245" name="Text Box 31"/>
          <p:cNvSpPr txBox="1">
            <a:spLocks noChangeArrowheads="1"/>
          </p:cNvSpPr>
          <p:nvPr/>
        </p:nvSpPr>
        <p:spPr bwMode="auto">
          <a:xfrm>
            <a:off x="3252788" y="4248150"/>
            <a:ext cx="2635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20</a:t>
            </a:r>
          </a:p>
        </p:txBody>
      </p:sp>
      <p:sp>
        <p:nvSpPr>
          <p:cNvPr id="351246" name="Text Box 31"/>
          <p:cNvSpPr txBox="1">
            <a:spLocks noChangeArrowheads="1"/>
          </p:cNvSpPr>
          <p:nvPr/>
        </p:nvSpPr>
        <p:spPr bwMode="auto">
          <a:xfrm>
            <a:off x="5140325" y="4249738"/>
            <a:ext cx="388938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100</a:t>
            </a:r>
          </a:p>
        </p:txBody>
      </p:sp>
      <p:sp>
        <p:nvSpPr>
          <p:cNvPr id="351247" name="Text Box 31"/>
          <p:cNvSpPr txBox="1">
            <a:spLocks noChangeArrowheads="1"/>
          </p:cNvSpPr>
          <p:nvPr/>
        </p:nvSpPr>
        <p:spPr bwMode="auto">
          <a:xfrm>
            <a:off x="5630863" y="4249738"/>
            <a:ext cx="3873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120</a:t>
            </a:r>
          </a:p>
        </p:txBody>
      </p:sp>
      <p:sp>
        <p:nvSpPr>
          <p:cNvPr id="351248" name="Text Box 31"/>
          <p:cNvSpPr txBox="1">
            <a:spLocks noChangeArrowheads="1"/>
          </p:cNvSpPr>
          <p:nvPr/>
        </p:nvSpPr>
        <p:spPr bwMode="auto">
          <a:xfrm>
            <a:off x="4719638" y="4248150"/>
            <a:ext cx="2635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80</a:t>
            </a:r>
          </a:p>
        </p:txBody>
      </p:sp>
      <p:sp>
        <p:nvSpPr>
          <p:cNvPr id="351249" name="Text Box 31"/>
          <p:cNvSpPr txBox="1">
            <a:spLocks noChangeArrowheads="1"/>
          </p:cNvSpPr>
          <p:nvPr/>
        </p:nvSpPr>
        <p:spPr bwMode="auto">
          <a:xfrm rot="-5400000">
            <a:off x="1277938" y="2559050"/>
            <a:ext cx="17208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eaLnBrk="0" hangingPunct="0">
              <a:lnSpc>
                <a:spcPct val="95000"/>
              </a:lnSpc>
            </a:pPr>
            <a:r>
              <a:rPr lang="en-US" sz="1800" b="1"/>
              <a:t>Number of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b="1" i="1"/>
              <a:t>Daphnia</a:t>
            </a:r>
            <a:r>
              <a:rPr lang="en-US" sz="1800" b="1"/>
              <a:t>/50 mL</a:t>
            </a:r>
          </a:p>
        </p:txBody>
      </p:sp>
      <p:sp>
        <p:nvSpPr>
          <p:cNvPr id="351250" name="Text Box 31"/>
          <p:cNvSpPr txBox="1">
            <a:spLocks noChangeArrowheads="1"/>
          </p:cNvSpPr>
          <p:nvPr/>
        </p:nvSpPr>
        <p:spPr bwMode="auto">
          <a:xfrm>
            <a:off x="2414588" y="1722438"/>
            <a:ext cx="381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180</a:t>
            </a:r>
          </a:p>
        </p:txBody>
      </p:sp>
      <p:sp>
        <p:nvSpPr>
          <p:cNvPr id="351251" name="Text Box 31"/>
          <p:cNvSpPr txBox="1">
            <a:spLocks noChangeArrowheads="1"/>
          </p:cNvSpPr>
          <p:nvPr/>
        </p:nvSpPr>
        <p:spPr bwMode="auto">
          <a:xfrm>
            <a:off x="2541588" y="3251200"/>
            <a:ext cx="298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60</a:t>
            </a:r>
          </a:p>
        </p:txBody>
      </p:sp>
      <p:sp>
        <p:nvSpPr>
          <p:cNvPr id="351252" name="Text Box 31"/>
          <p:cNvSpPr txBox="1">
            <a:spLocks noChangeArrowheads="1"/>
          </p:cNvSpPr>
          <p:nvPr/>
        </p:nvSpPr>
        <p:spPr bwMode="auto">
          <a:xfrm>
            <a:off x="2414588" y="2105025"/>
            <a:ext cx="381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150</a:t>
            </a:r>
          </a:p>
        </p:txBody>
      </p:sp>
      <p:sp>
        <p:nvSpPr>
          <p:cNvPr id="351253" name="Text Box 31"/>
          <p:cNvSpPr txBox="1">
            <a:spLocks noChangeArrowheads="1"/>
          </p:cNvSpPr>
          <p:nvPr/>
        </p:nvSpPr>
        <p:spPr bwMode="auto">
          <a:xfrm>
            <a:off x="2414588" y="2506663"/>
            <a:ext cx="37941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120</a:t>
            </a:r>
          </a:p>
        </p:txBody>
      </p:sp>
      <p:sp>
        <p:nvSpPr>
          <p:cNvPr id="351254" name="Text Box 31"/>
          <p:cNvSpPr txBox="1">
            <a:spLocks noChangeArrowheads="1"/>
          </p:cNvSpPr>
          <p:nvPr/>
        </p:nvSpPr>
        <p:spPr bwMode="auto">
          <a:xfrm>
            <a:off x="2541588" y="2889250"/>
            <a:ext cx="257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ct val="95000"/>
              </a:lnSpc>
            </a:pPr>
            <a:r>
              <a:rPr lang="en-US" sz="1800" b="1"/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7300"/>
            <a:ext cx="8636000" cy="32575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Some populations overshoot </a:t>
            </a:r>
            <a:r>
              <a:rPr lang="en-US" i="1" smtClean="0"/>
              <a:t>K</a:t>
            </a:r>
            <a:r>
              <a:rPr lang="en-US" smtClean="0"/>
              <a:t> before settling down to a relatively stable density</a:t>
            </a:r>
          </a:p>
          <a:p>
            <a:pPr marL="292100" indent="-292100" eaLnBrk="1" hangingPunct="1"/>
            <a:r>
              <a:rPr lang="en-US" smtClean="0"/>
              <a:t>Some populations fluctuate greatly and make it difficult to define </a:t>
            </a:r>
            <a:r>
              <a:rPr lang="en-US" i="1" smtClean="0"/>
              <a:t>K</a:t>
            </a:r>
          </a:p>
        </p:txBody>
      </p:sp>
      <p:sp>
        <p:nvSpPr>
          <p:cNvPr id="353283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3284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563" y="1250950"/>
            <a:ext cx="8686800" cy="4718050"/>
          </a:xfrm>
        </p:spPr>
        <p:txBody>
          <a:bodyPr lIns="91440" tIns="45720" rIns="91440" bIns="45720"/>
          <a:lstStyle/>
          <a:p>
            <a:pPr marL="292100" indent="-292100" eaLnBrk="1" hangingPunct="1"/>
            <a:r>
              <a:rPr lang="en-US" smtClean="0"/>
              <a:t>The logistic model fits few real populations but is useful for estimating possible growth</a:t>
            </a:r>
          </a:p>
          <a:p>
            <a:pPr marL="292100" indent="-292100" eaLnBrk="1" hangingPunct="1"/>
            <a:r>
              <a:rPr lang="en-US" smtClean="0"/>
              <a:t>Conservation biologists can use the model to estimate the critical size below which populations may become extinct</a:t>
            </a:r>
          </a:p>
        </p:txBody>
      </p:sp>
      <p:sp>
        <p:nvSpPr>
          <p:cNvPr id="357379" name="Line 6"/>
          <p:cNvSpPr>
            <a:spLocks noChangeShapeType="1"/>
          </p:cNvSpPr>
          <p:nvPr/>
        </p:nvSpPr>
        <p:spPr bwMode="auto">
          <a:xfrm>
            <a:off x="182563" y="1095375"/>
            <a:ext cx="8775700" cy="0"/>
          </a:xfrm>
          <a:prstGeom prst="line">
            <a:avLst/>
          </a:prstGeom>
          <a:noFill/>
          <a:ln w="76200">
            <a:solidFill>
              <a:srgbClr val="9D001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7380" name="Line 7"/>
          <p:cNvSpPr>
            <a:spLocks noChangeShapeType="1"/>
          </p:cNvSpPr>
          <p:nvPr/>
        </p:nvSpPr>
        <p:spPr bwMode="auto">
          <a:xfrm>
            <a:off x="182563" y="6535738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1_CC4eActiveLectureQuestions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ＭＳ Ｐゴシック"/>
      </a:majorFont>
      <a:minorFont>
        <a:latin typeface="Time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3107</TotalTime>
  <Words>4091</Words>
  <Application>Microsoft Office PowerPoint</Application>
  <PresentationFormat>On-screen Show (4:3)</PresentationFormat>
  <Paragraphs>1113</Paragraphs>
  <Slides>132</Slides>
  <Notes>114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132</vt:i4>
      </vt:variant>
    </vt:vector>
  </HeadingPairs>
  <TitlesOfParts>
    <vt:vector size="134" baseType="lpstr">
      <vt:lpstr>1_CC4eActiveLectureQuestions</vt:lpstr>
      <vt:lpstr>Blank</vt:lpstr>
      <vt:lpstr>Overview: Discovering Ecology</vt:lpstr>
      <vt:lpstr>Slide 2</vt:lpstr>
      <vt:lpstr>Figure 40.1</vt:lpstr>
      <vt:lpstr>Figure 40.2</vt:lpstr>
      <vt:lpstr>Figure 40.2b</vt:lpstr>
      <vt:lpstr>Figure 40.2c</vt:lpstr>
      <vt:lpstr>Slide 7</vt:lpstr>
      <vt:lpstr>Figure 40.2d</vt:lpstr>
      <vt:lpstr>Slide 9</vt:lpstr>
      <vt:lpstr>Figure 40.2e</vt:lpstr>
      <vt:lpstr>Concept 40.1: Earth’s climate influences the structure and distribution of terrestrial biomes</vt:lpstr>
      <vt:lpstr>Slide 12</vt:lpstr>
      <vt:lpstr>Global Climate Patterns</vt:lpstr>
      <vt:lpstr>Slide 14</vt:lpstr>
      <vt:lpstr>Figure 40.3a</vt:lpstr>
      <vt:lpstr>Slide 16</vt:lpstr>
      <vt:lpstr>Figure 40.3b</vt:lpstr>
      <vt:lpstr>Seasonality</vt:lpstr>
      <vt:lpstr>Figure 40.4</vt:lpstr>
      <vt:lpstr>Slide 20</vt:lpstr>
      <vt:lpstr>Bodies of Water</vt:lpstr>
      <vt:lpstr>Figure 40.5</vt:lpstr>
      <vt:lpstr>Slide 23</vt:lpstr>
      <vt:lpstr>Figure 40.6</vt:lpstr>
      <vt:lpstr>Mountains</vt:lpstr>
      <vt:lpstr>Slide 26</vt:lpstr>
      <vt:lpstr>Climate and Terrestrial Biomes</vt:lpstr>
      <vt:lpstr>Slide 28</vt:lpstr>
      <vt:lpstr>Concept 40.3: Interactions between organisms and the environment limit the distribution of species</vt:lpstr>
      <vt:lpstr>Slide 30</vt:lpstr>
      <vt:lpstr>Figure 40.12-1</vt:lpstr>
      <vt:lpstr>Figure 40.12-2</vt:lpstr>
      <vt:lpstr>Figure 40.12-3</vt:lpstr>
      <vt:lpstr>Dispersal and Distribution</vt:lpstr>
      <vt:lpstr>Slide 35</vt:lpstr>
      <vt:lpstr>Biotic Factors</vt:lpstr>
      <vt:lpstr>Figure 40.13</vt:lpstr>
      <vt:lpstr>Abiotic Factors</vt:lpstr>
      <vt:lpstr>3/29</vt:lpstr>
      <vt:lpstr>Slide 40</vt:lpstr>
      <vt:lpstr>Slide 41</vt:lpstr>
      <vt:lpstr>Populations</vt:lpstr>
      <vt:lpstr>Density and Dispersion</vt:lpstr>
      <vt:lpstr>Density: A Dynamic Perspective</vt:lpstr>
      <vt:lpstr>Figure 40.14</vt:lpstr>
      <vt:lpstr>Patterns of Dispersion</vt:lpstr>
      <vt:lpstr>Figure 40.15</vt:lpstr>
      <vt:lpstr>Figure 40.15a</vt:lpstr>
      <vt:lpstr>Slide 49</vt:lpstr>
      <vt:lpstr>Figure 40.15b</vt:lpstr>
      <vt:lpstr>Figure 40.15c</vt:lpstr>
      <vt:lpstr>Figure 40.15d</vt:lpstr>
      <vt:lpstr>Slide 53</vt:lpstr>
      <vt:lpstr>Slide 54</vt:lpstr>
      <vt:lpstr>Demographics</vt:lpstr>
      <vt:lpstr>Life Tables</vt:lpstr>
      <vt:lpstr>Slide 57</vt:lpstr>
      <vt:lpstr>Survivorship Curves</vt:lpstr>
      <vt:lpstr>Figure 40.16</vt:lpstr>
      <vt:lpstr>Slide 60</vt:lpstr>
      <vt:lpstr>Reproductive Rates</vt:lpstr>
      <vt:lpstr>Table 40.1</vt:lpstr>
      <vt:lpstr>Concept 40.5: The exponential and logistic models describe the growth of populations</vt:lpstr>
      <vt:lpstr>3/30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3/31</vt:lpstr>
      <vt:lpstr>Per Capita Rate of Increase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Exponential Growth</vt:lpstr>
      <vt:lpstr>Slide 84</vt:lpstr>
      <vt:lpstr>Figure 40.17</vt:lpstr>
      <vt:lpstr>Slide 86</vt:lpstr>
      <vt:lpstr>Figure 40.18</vt:lpstr>
      <vt:lpstr>Figure 40.18a</vt:lpstr>
      <vt:lpstr>Carrying Capacity</vt:lpstr>
      <vt:lpstr>The Logistic Growth Model</vt:lpstr>
      <vt:lpstr>Table 40.2</vt:lpstr>
      <vt:lpstr>Slide 92</vt:lpstr>
      <vt:lpstr>Figure 40.19</vt:lpstr>
      <vt:lpstr>The Logistic Model and Real Populations</vt:lpstr>
      <vt:lpstr>Figure 40.20</vt:lpstr>
      <vt:lpstr>Figure 40.20a</vt:lpstr>
      <vt:lpstr>Figure 40.20b</vt:lpstr>
      <vt:lpstr>Slide 98</vt:lpstr>
      <vt:lpstr>Slide 99</vt:lpstr>
      <vt:lpstr>Concept 40.6: Population dynamics are influenced strongly by life history traits and population density</vt:lpstr>
      <vt:lpstr>“Trade-offs” and Life Histories</vt:lpstr>
      <vt:lpstr>Figure 40.21</vt:lpstr>
      <vt:lpstr>Figure 40.21a</vt:lpstr>
      <vt:lpstr>Figure 40.21ba</vt:lpstr>
      <vt:lpstr>Figure 40.21bb</vt:lpstr>
      <vt:lpstr>Slide 106</vt:lpstr>
      <vt:lpstr>Slide 107</vt:lpstr>
      <vt:lpstr>Population Change and Population Density</vt:lpstr>
      <vt:lpstr>Figure 40.22</vt:lpstr>
      <vt:lpstr>Mechanisms of Density-Dependent Population Regulation</vt:lpstr>
      <vt:lpstr>Slide 111</vt:lpstr>
      <vt:lpstr>Figure 40.23a</vt:lpstr>
      <vt:lpstr>Slide 113</vt:lpstr>
      <vt:lpstr>Figure 40.23d</vt:lpstr>
      <vt:lpstr>Slide 115</vt:lpstr>
      <vt:lpstr>Figure 40.23b</vt:lpstr>
      <vt:lpstr>Slide 117</vt:lpstr>
      <vt:lpstr>Figure 40.23e</vt:lpstr>
      <vt:lpstr>Slide 119</vt:lpstr>
      <vt:lpstr>Figure 40.23c</vt:lpstr>
      <vt:lpstr>Slide 121</vt:lpstr>
      <vt:lpstr>Figure 40.23f</vt:lpstr>
      <vt:lpstr>Population Dynamics</vt:lpstr>
      <vt:lpstr>Stability and Fluctuation</vt:lpstr>
      <vt:lpstr>Figure 40.24</vt:lpstr>
      <vt:lpstr>Immigration, Emigration, and Metapopulations</vt:lpstr>
      <vt:lpstr>Figure 40.25</vt:lpstr>
      <vt:lpstr>Figure 40.25a</vt:lpstr>
      <vt:lpstr>Figure 40.UN01a</vt:lpstr>
      <vt:lpstr>Figure 40.UN01b</vt:lpstr>
      <vt:lpstr>Figure 40.UN02</vt:lpstr>
      <vt:lpstr>Figure 40.UN03</vt:lpstr>
    </vt:vector>
  </TitlesOfParts>
  <Company>Pearson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mfcsd</cp:lastModifiedBy>
  <cp:revision>354</cp:revision>
  <cp:lastPrinted>2005-03-24T12:52:04Z</cp:lastPrinted>
  <dcterms:created xsi:type="dcterms:W3CDTF">2010-10-31T21:38:30Z</dcterms:created>
  <dcterms:modified xsi:type="dcterms:W3CDTF">2016-03-30T16:40:59Z</dcterms:modified>
</cp:coreProperties>
</file>