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87" r:id="rId2"/>
  </p:sldMasterIdLst>
  <p:notesMasterIdLst>
    <p:notesMasterId r:id="rId82"/>
  </p:notesMasterIdLst>
  <p:handoutMasterIdLst>
    <p:handoutMasterId r:id="rId83"/>
  </p:handoutMasterIdLst>
  <p:sldIdLst>
    <p:sldId id="298" r:id="rId3"/>
    <p:sldId id="353" r:id="rId4"/>
    <p:sldId id="300" r:id="rId5"/>
    <p:sldId id="394" r:id="rId6"/>
    <p:sldId id="354" r:id="rId7"/>
    <p:sldId id="355" r:id="rId8"/>
    <p:sldId id="356" r:id="rId9"/>
    <p:sldId id="357" r:id="rId10"/>
    <p:sldId id="302" r:id="rId11"/>
    <p:sldId id="358" r:id="rId12"/>
    <p:sldId id="359" r:id="rId13"/>
    <p:sldId id="360" r:id="rId14"/>
    <p:sldId id="305" r:id="rId15"/>
    <p:sldId id="306" r:id="rId16"/>
    <p:sldId id="361" r:id="rId17"/>
    <p:sldId id="362" r:id="rId18"/>
    <p:sldId id="363" r:id="rId19"/>
    <p:sldId id="308" r:id="rId20"/>
    <p:sldId id="309" r:id="rId21"/>
    <p:sldId id="364" r:id="rId22"/>
    <p:sldId id="311" r:id="rId23"/>
    <p:sldId id="365" r:id="rId24"/>
    <p:sldId id="313" r:id="rId25"/>
    <p:sldId id="314" r:id="rId26"/>
    <p:sldId id="315" r:id="rId27"/>
    <p:sldId id="366" r:id="rId28"/>
    <p:sldId id="317" r:id="rId29"/>
    <p:sldId id="318" r:id="rId30"/>
    <p:sldId id="367" r:id="rId31"/>
    <p:sldId id="368" r:id="rId32"/>
    <p:sldId id="320" r:id="rId33"/>
    <p:sldId id="321" r:id="rId34"/>
    <p:sldId id="322" r:id="rId35"/>
    <p:sldId id="388" r:id="rId36"/>
    <p:sldId id="369" r:id="rId37"/>
    <p:sldId id="370" r:id="rId38"/>
    <p:sldId id="371" r:id="rId39"/>
    <p:sldId id="324" r:id="rId40"/>
    <p:sldId id="325" r:id="rId41"/>
    <p:sldId id="326" r:id="rId42"/>
    <p:sldId id="389" r:id="rId43"/>
    <p:sldId id="328" r:id="rId44"/>
    <p:sldId id="372" r:id="rId45"/>
    <p:sldId id="373" r:id="rId46"/>
    <p:sldId id="374" r:id="rId47"/>
    <p:sldId id="375" r:id="rId48"/>
    <p:sldId id="330" r:id="rId49"/>
    <p:sldId id="331" r:id="rId50"/>
    <p:sldId id="332" r:id="rId51"/>
    <p:sldId id="376" r:id="rId52"/>
    <p:sldId id="334" r:id="rId53"/>
    <p:sldId id="335" r:id="rId54"/>
    <p:sldId id="377" r:id="rId55"/>
    <p:sldId id="337" r:id="rId56"/>
    <p:sldId id="338" r:id="rId57"/>
    <p:sldId id="378" r:id="rId58"/>
    <p:sldId id="379" r:id="rId59"/>
    <p:sldId id="380" r:id="rId60"/>
    <p:sldId id="340" r:id="rId61"/>
    <p:sldId id="341" r:id="rId62"/>
    <p:sldId id="342" r:id="rId63"/>
    <p:sldId id="343" r:id="rId64"/>
    <p:sldId id="381" r:id="rId65"/>
    <p:sldId id="382" r:id="rId66"/>
    <p:sldId id="383" r:id="rId67"/>
    <p:sldId id="345" r:id="rId68"/>
    <p:sldId id="346" r:id="rId69"/>
    <p:sldId id="347" r:id="rId70"/>
    <p:sldId id="384" r:id="rId71"/>
    <p:sldId id="385" r:id="rId72"/>
    <p:sldId id="386" r:id="rId73"/>
    <p:sldId id="349" r:id="rId74"/>
    <p:sldId id="350" r:id="rId75"/>
    <p:sldId id="351" r:id="rId76"/>
    <p:sldId id="387" r:id="rId77"/>
    <p:sldId id="390" r:id="rId78"/>
    <p:sldId id="391" r:id="rId79"/>
    <p:sldId id="392" r:id="rId80"/>
    <p:sldId id="393" r:id="rId81"/>
  </p:sldIdLst>
  <p:sldSz cx="9144000" cy="6858000" type="screen4x3"/>
  <p:notesSz cx="6858000" cy="9144000"/>
  <p:custDataLst>
    <p:tags r:id="rId8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09"/>
    <a:srgbClr val="990066"/>
    <a:srgbClr val="0051A2"/>
    <a:srgbClr val="9D0016"/>
    <a:srgbClr val="F9E33B"/>
    <a:srgbClr val="ABA49A"/>
    <a:srgbClr val="F6C932"/>
    <a:srgbClr val="4747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90929"/>
  </p:normalViewPr>
  <p:slideViewPr>
    <p:cSldViewPr snapToGrid="0">
      <p:cViewPr varScale="1">
        <p:scale>
          <a:sx n="66" d="100"/>
          <a:sy n="66" d="100"/>
        </p:scale>
        <p:origin x="-738" y="-102"/>
      </p:cViewPr>
      <p:guideLst>
        <p:guide orient="horz" pos="1358"/>
        <p:guide orient="horz" pos="334"/>
        <p:guide orient="horz" pos="1030"/>
        <p:guide pos="107"/>
        <p:guide pos="2880"/>
        <p:guide pos="275"/>
        <p:guide pos="387"/>
        <p:guide pos="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313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fld id="{D5CF66A2-D909-4998-885F-0F85AA5A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84" charset="0"/>
              </a:defRPr>
            </a:lvl1pPr>
          </a:lstStyle>
          <a:p>
            <a:pPr>
              <a:defRPr/>
            </a:pPr>
            <a:fld id="{D6C4651F-95E8-4408-B003-BFAC3D6F9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FDF77F0-7583-4756-8148-609ED58A9876}" type="slidenum">
              <a:rPr lang="en-US" sz="1200">
                <a:ea typeface="ヒラギノ角ゴ Pro W3" pitchFamily="84" charset="-128"/>
              </a:rPr>
              <a:pPr algn="r" eaLnBrk="0" hangingPunct="0"/>
              <a:t>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C3312FC-95A8-4484-9692-FB912DDF85D1}" type="slidenum">
              <a:rPr lang="en-US" sz="1200">
                <a:latin typeface="Times" pitchFamily="84" charset="0"/>
              </a:rPr>
              <a:pPr algn="r" eaLnBrk="0" hangingPunct="0"/>
              <a:t>11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84" charset="0"/>
                <a:ea typeface="ＭＳ Ｐゴシック" pitchFamily="84" charset="-128"/>
              </a:rPr>
              <a:t>Figure 12.3a Morgan’s first mutant (part 1: wild-type)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3450EB5-923B-4F9C-ADBA-AE8C0DC6FD4E}" type="slidenum">
              <a:rPr lang="en-US" sz="1200">
                <a:latin typeface="Times" pitchFamily="84" charset="0"/>
              </a:rPr>
              <a:pPr algn="r" eaLnBrk="0" hangingPunct="0"/>
              <a:t>12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84" charset="0"/>
                <a:ea typeface="ＭＳ Ｐゴシック" pitchFamily="84" charset="-128"/>
              </a:rPr>
              <a:t>Figure 12.3b Morgan’s first mutant (part 2: mutant)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F150314-0719-4686-B5C3-D3E698C9797A}" type="slidenum">
              <a:rPr lang="en-US" sz="1200">
                <a:ea typeface="ヒラギノ角ゴ Pro W3" pitchFamily="84" charset="-128"/>
              </a:rPr>
              <a:pPr algn="r" eaLnBrk="0" hangingPunct="0"/>
              <a:t>13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FB537FF-B9A1-40D0-9582-77ED9BFA4CDE}" type="slidenum">
              <a:rPr lang="en-US" sz="1200">
                <a:ea typeface="ヒラギノ角ゴ Pro W3" pitchFamily="84" charset="-128"/>
              </a:rPr>
              <a:pPr algn="r" eaLnBrk="0" hangingPunct="0"/>
              <a:t>14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036465E-7FD6-41CA-934E-13204A051EEC}" type="slidenum">
              <a:rPr lang="en-US" sz="1200">
                <a:latin typeface="Times" pitchFamily="84" charset="0"/>
              </a:rPr>
              <a:pPr algn="r" eaLnBrk="0" hangingPunct="0"/>
              <a:t>15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12.4 Inquiry: In a cross between a wild-type female fruit fly and a mutant white-eyed male, what color eyes will the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and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offspring have?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548E2FC-C0CB-4296-9EAB-7B8C27E3F053}" type="slidenum">
              <a:rPr lang="en-US" sz="1200">
                <a:latin typeface="Times" pitchFamily="84" charset="0"/>
              </a:rPr>
              <a:pPr algn="r" eaLnBrk="0" hangingPunct="0"/>
              <a:t>16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12.4a Inquiry: In a cross between a wild-type female fruit fly and a mutant white-eyed male, what color eyes will the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and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offspring have? (part 1: experiment and results)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F2FEAE8-0531-4EB6-B1EA-146892BA6D0B}" type="slidenum">
              <a:rPr lang="en-US" sz="1200">
                <a:latin typeface="Times" pitchFamily="84" charset="0"/>
              </a:rPr>
              <a:pPr algn="r" eaLnBrk="0" hangingPunct="0"/>
              <a:t>17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12.4b Inquiry: In a cross between a wild-type female fruit fly and a mutant white-eyed male, what color eyes will the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and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offspring have? (part 2: conclusion)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2327637-3A5B-4939-8D51-9CC9AA1EA012}" type="slidenum">
              <a:rPr lang="en-US" sz="1200">
                <a:ea typeface="ヒラギノ角ゴ Pro W3" pitchFamily="84" charset="-128"/>
              </a:rPr>
              <a:pPr algn="r" eaLnBrk="0" hangingPunct="0"/>
              <a:t>18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5769623-575A-45A2-9232-EC9F47E4B425}" type="slidenum">
              <a:rPr lang="en-US" sz="1200">
                <a:ea typeface="ヒラギノ角ゴ Pro W3" pitchFamily="84" charset="-128"/>
              </a:rPr>
              <a:pPr algn="r" eaLnBrk="0" hangingPunct="0"/>
              <a:t>19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363B46F-5876-4562-A7C2-A2BD3818A6E4}" type="slidenum">
              <a:rPr lang="en-US" sz="1200">
                <a:latin typeface="Times" pitchFamily="84" charset="0"/>
              </a:rPr>
              <a:pPr algn="r" eaLnBrk="0" hangingPunct="0"/>
              <a:t>20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12.5 Human sex chromosomes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5D9B1DF-282E-49DA-A444-299B0ED01BDA}" type="slidenum">
              <a:rPr lang="en-US" sz="1200">
                <a:latin typeface="Times" pitchFamily="84" charset="0"/>
              </a:rPr>
              <a:pPr algn="r" eaLnBrk="0" hangingPunct="0"/>
              <a:t>2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 Where are Mendel's hereditary factors located in the cell?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2C0DEB1-8EC7-4743-89CF-0CFB5D3A8328}" type="slidenum">
              <a:rPr lang="en-US" sz="1200">
                <a:ea typeface="ヒラギノ角ゴ Pro W3" pitchFamily="84" charset="-128"/>
              </a:rPr>
              <a:pPr algn="r" eaLnBrk="0" hangingPunct="0"/>
              <a:t>21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CF8854E-136A-473A-A8BF-C472DA713F02}" type="slidenum">
              <a:rPr lang="en-US" sz="1200">
                <a:latin typeface="Times" pitchFamily="84" charset="0"/>
              </a:rPr>
              <a:pPr algn="r" eaLnBrk="0" hangingPunct="0"/>
              <a:t>22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12.6 The mammalian X-Y chromosomal system of sex determination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DCAD9D0-BDC0-44CF-B5E6-9046650F66EC}" type="slidenum">
              <a:rPr lang="en-US" sz="1200">
                <a:ea typeface="ヒラギノ角ゴ Pro W3" pitchFamily="84" charset="-128"/>
              </a:rPr>
              <a:pPr algn="r" eaLnBrk="0" hangingPunct="0"/>
              <a:t>23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466B257-BA0D-4ADB-89AD-C6F6D9A82755}" type="slidenum">
              <a:rPr lang="en-US" sz="1200">
                <a:ea typeface="ヒラギノ角ゴ Pro W3" pitchFamily="84" charset="-128"/>
              </a:rPr>
              <a:pPr algn="r" eaLnBrk="0" hangingPunct="0"/>
              <a:t>24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CF79B0-30A5-4634-9714-F743A363751F}" type="slidenum">
              <a:rPr lang="en-US" sz="1200">
                <a:ea typeface="ヒラギノ角ゴ Pro W3" pitchFamily="84" charset="-128"/>
              </a:rPr>
              <a:pPr algn="r" eaLnBrk="0" hangingPunct="0"/>
              <a:t>25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3155F13-0D8E-47A3-B12F-7547E311120B}" type="slidenum">
              <a:rPr lang="en-US" sz="1200">
                <a:latin typeface="Times" pitchFamily="84" charset="0"/>
              </a:rPr>
              <a:pPr algn="r" eaLnBrk="0" hangingPunct="0"/>
              <a:t>26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12.7 The transmission of X-linked recessive traits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53BABA0-E739-40AE-8520-C43C0AA2A324}" type="slidenum">
              <a:rPr lang="en-US" sz="1200">
                <a:ea typeface="ヒラギノ角ゴ Pro W3" pitchFamily="84" charset="-128"/>
              </a:rPr>
              <a:pPr algn="r" eaLnBrk="0" hangingPunct="0"/>
              <a:t>27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7BC6E0-9F95-4F5D-ACB4-85BACAF63CDD}" type="slidenum">
              <a:rPr lang="en-US" sz="1200">
                <a:ea typeface="ヒラギノ角ゴ Pro W3" pitchFamily="84" charset="-128"/>
              </a:rPr>
              <a:pPr algn="r" eaLnBrk="0" hangingPunct="0"/>
              <a:t>28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B0F90D2-3C75-4AA4-9BD0-163F9313B71C}" type="slidenum">
              <a:rPr lang="en-US" sz="1200">
                <a:latin typeface="Times" pitchFamily="84" charset="0"/>
              </a:rPr>
              <a:pPr algn="r" eaLnBrk="0" hangingPunct="0"/>
              <a:t>29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12.8 X inactivation and the tortoiseshell cat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DA9CB6B-7E21-4E3D-8B46-58EB6E326105}" type="slidenum">
              <a:rPr lang="en-US" sz="1200">
                <a:latin typeface="Times" pitchFamily="84" charset="0"/>
              </a:rPr>
              <a:pPr algn="r" eaLnBrk="0" hangingPunct="0"/>
              <a:t>30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12.8a X inactivation and the tortoiseshell cat (photo)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7276FA7-0770-49CE-BB6D-EBA1765584AB}" type="slidenum">
              <a:rPr lang="en-US" sz="1200">
                <a:ea typeface="ヒラギノ角ゴ Pro W3" pitchFamily="84" charset="-128"/>
              </a:rPr>
              <a:pPr algn="r" eaLnBrk="0" hangingPunct="0"/>
              <a:t>3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5947FDF-461D-47DA-86A7-E6AC8F626128}" type="slidenum">
              <a:rPr lang="en-US" sz="1200">
                <a:ea typeface="ヒラギノ角ゴ Pro W3" pitchFamily="84" charset="-128"/>
              </a:rPr>
              <a:pPr algn="r" eaLnBrk="0" hangingPunct="0"/>
              <a:t>31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ACC3A5A-4723-4158-81BE-15585870A23E}" type="slidenum">
              <a:rPr lang="en-US" sz="1200">
                <a:ea typeface="ヒラギノ角ゴ Pro W3" pitchFamily="84" charset="-128"/>
              </a:rPr>
              <a:pPr algn="r" eaLnBrk="0" hangingPunct="0"/>
              <a:t>32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32FE236-31BD-4DF3-8A6F-DBC313957D3B}" type="slidenum">
              <a:rPr lang="en-US" sz="1200">
                <a:ea typeface="ヒラギノ角ゴ Pro W3" pitchFamily="84" charset="-128"/>
              </a:rPr>
              <a:pPr algn="r" eaLnBrk="0" hangingPunct="0"/>
              <a:t>33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D681B34-CE3C-4BE4-8A68-D605D4BAC06A}" type="slidenum">
              <a:rPr lang="en-US" sz="1200">
                <a:latin typeface="Times" pitchFamily="84" charset="0"/>
              </a:rPr>
              <a:pPr algn="r" eaLnBrk="0" hangingPunct="0"/>
              <a:t>34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12.UN01 In-text figure, testcross, p. 234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E24A463-B743-45AE-A9D8-83060DD5E39B}" type="slidenum">
              <a:rPr lang="en-US" sz="1200">
                <a:latin typeface="Times" pitchFamily="84" charset="0"/>
              </a:rPr>
              <a:pPr algn="r" eaLnBrk="0" hangingPunct="0"/>
              <a:t>35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12.9 Inquiry: How does linkage between two genes affect inheritance of characters?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18DAF3C-EEBA-4136-9B55-985E9781F6A2}" type="slidenum">
              <a:rPr lang="en-US" sz="1200">
                <a:latin typeface="Times" pitchFamily="84" charset="0"/>
              </a:rPr>
              <a:pPr algn="r" eaLnBrk="0" hangingPunct="0"/>
              <a:t>36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12.9a Inquiry: How does linkage between two genes affect inheritance of characters? (part 1: experiment)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A54DB8F-05B8-481A-BCFE-D531757DA939}" type="slidenum">
              <a:rPr lang="en-US" sz="1200">
                <a:latin typeface="Times" pitchFamily="84" charset="0"/>
              </a:rPr>
              <a:pPr algn="r" eaLnBrk="0" hangingPunct="0"/>
              <a:t>37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12.9b Inquiry: How does linkage between two genes affect inheritance of characters? (part 2: results)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FF2C834-F37D-4CFB-B350-74CF3D7F8631}" type="slidenum">
              <a:rPr lang="en-US" sz="1200">
                <a:ea typeface="ヒラギノ角ゴ Pro W3" pitchFamily="84" charset="-128"/>
              </a:rPr>
              <a:pPr algn="r" eaLnBrk="0" hangingPunct="0"/>
              <a:t>38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65DC8AF-6BD6-4A26-9306-6985A0A73FEC}" type="slidenum">
              <a:rPr lang="en-US" sz="1200">
                <a:ea typeface="ヒラギノ角ゴ Pro W3" pitchFamily="84" charset="-128"/>
              </a:rPr>
              <a:pPr algn="r" eaLnBrk="0" hangingPunct="0"/>
              <a:t>39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46B9A0F-F077-4C20-9279-93686B85DEE4}" type="slidenum">
              <a:rPr lang="en-US" sz="1200">
                <a:ea typeface="ヒラギノ角ゴ Pro W3" pitchFamily="84" charset="-128"/>
              </a:rPr>
              <a:pPr algn="r" eaLnBrk="0" hangingPunct="0"/>
              <a:t>40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9F64D8D-ED9D-4C15-A128-9155D0D021C6}" type="slidenum">
              <a:rPr lang="en-US" sz="1200">
                <a:latin typeface="Times" pitchFamily="84" charset="0"/>
              </a:rPr>
              <a:pPr algn="r" eaLnBrk="0" hangingPunct="0"/>
              <a:t>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12.2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chromosomal basis of Mendel’s laws</a:t>
            </a:r>
            <a:endParaRPr lang="en-US" sz="1000" smtClean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971E97B-B5C1-4B7D-9E3D-57798AA8FF72}" type="slidenum">
              <a:rPr lang="en-US" sz="1200">
                <a:latin typeface="Times" pitchFamily="84" charset="0"/>
              </a:rPr>
              <a:pPr algn="r" eaLnBrk="0" hangingPunct="0"/>
              <a:t>41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12.UN02 In-text figure, Punnett square, p. 236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BFDE0A2-F4FF-478E-ADF0-F7BDDCAB0C7F}" type="slidenum">
              <a:rPr lang="en-US" sz="1200">
                <a:ea typeface="ヒラギノ角ゴ Pro W3" pitchFamily="84" charset="-128"/>
              </a:rPr>
              <a:pPr algn="r" eaLnBrk="0" hangingPunct="0"/>
              <a:t>42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86C4A98-F6BB-428D-AEB6-D47AEFB141D8}" type="slidenum">
              <a:rPr lang="en-US" sz="1200">
                <a:latin typeface="Times" pitchFamily="84" charset="0"/>
              </a:rPr>
              <a:pPr algn="r" eaLnBrk="0" hangingPunct="0"/>
              <a:t>43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12.10 Chromosomal basis for recombination of linked genes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40DFBBA-D7BF-4454-AA21-3E336CCAFCD1}" type="slidenum">
              <a:rPr lang="en-US" sz="1200">
                <a:latin typeface="Times" pitchFamily="84" charset="0"/>
              </a:rPr>
              <a:pPr algn="r" eaLnBrk="0" hangingPunct="0"/>
              <a:t>44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12.10a Chromosomal basis for recombination of linked genes (part 1: F</a:t>
            </a:r>
            <a:r>
              <a:rPr lang="en-US" baseline="-25000" smtClean="0"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dihybrid)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D00D6A7-CCB6-46F9-BFE2-AD2D3CCF191C}" type="slidenum">
              <a:rPr lang="en-US" sz="1200">
                <a:latin typeface="Times" pitchFamily="84" charset="0"/>
              </a:rPr>
              <a:pPr algn="r" eaLnBrk="0" hangingPunct="0"/>
              <a:t>45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12.10b Chromosomal basis for recombination of linked genes (part 2: testcross)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9BA7B9E-1FFD-48FE-89B6-70FF0BF9531A}" type="slidenum">
              <a:rPr lang="en-US" sz="1200">
                <a:latin typeface="Times" pitchFamily="84" charset="0"/>
              </a:rPr>
              <a:pPr algn="r" eaLnBrk="0" hangingPunct="0"/>
              <a:t>46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12.10c Chromosomal basis for recombination of linked genes (part 3: testcross offspring)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8FC995A-79CD-4C00-80D5-2FCFEB463B7D}" type="slidenum">
              <a:rPr lang="en-US" sz="1200">
                <a:ea typeface="ヒラギノ角ゴ Pro W3" pitchFamily="84" charset="-128"/>
              </a:rPr>
              <a:pPr algn="r" eaLnBrk="0" hangingPunct="0"/>
              <a:t>47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D181787-1ED8-45A7-A640-3C2547AFAFC6}" type="slidenum">
              <a:rPr lang="en-US" sz="1200">
                <a:ea typeface="ヒラギノ角ゴ Pro W3" pitchFamily="84" charset="-128"/>
              </a:rPr>
              <a:pPr algn="r" eaLnBrk="0" hangingPunct="0"/>
              <a:t>48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D6ED1C7-14E3-4F21-8012-AABEA031A1A3}" type="slidenum">
              <a:rPr lang="en-US" sz="1200">
                <a:ea typeface="ヒラギノ角ゴ Pro W3" pitchFamily="84" charset="-128"/>
              </a:rPr>
              <a:pPr algn="r" eaLnBrk="0" hangingPunct="0"/>
              <a:t>49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D92E72D-72AD-4972-98C4-27A66F5AFD62}" type="slidenum">
              <a:rPr lang="en-US" sz="1200">
                <a:latin typeface="Times" pitchFamily="84" charset="0"/>
              </a:rPr>
              <a:pPr algn="r" eaLnBrk="0" hangingPunct="0"/>
              <a:t>50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12.11 Research method: constructing a linkage map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894F77F-32AC-4531-B68C-2721D04422CA}" type="slidenum">
              <a:rPr lang="en-US" sz="1200">
                <a:latin typeface="Times" pitchFamily="84" charset="0"/>
              </a:rPr>
              <a:pPr algn="r" eaLnBrk="0" hangingPunct="0"/>
              <a:t>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12.2a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chromosomal basis of Mendel’s laws (part 1)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9235745-BB21-40A7-ADE4-DE0750E3F198}" type="slidenum">
              <a:rPr lang="en-US" sz="1200">
                <a:ea typeface="ヒラギノ角ゴ Pro W3" pitchFamily="84" charset="-128"/>
              </a:rPr>
              <a:pPr algn="r" eaLnBrk="0" hangingPunct="0"/>
              <a:t>51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11F25A-BA41-4EF5-B8E8-810ADE7DCE5B}" type="slidenum">
              <a:rPr lang="en-US" sz="1200">
                <a:ea typeface="ヒラギノ角ゴ Pro W3" pitchFamily="84" charset="-128"/>
              </a:rPr>
              <a:pPr algn="r" eaLnBrk="0" hangingPunct="0"/>
              <a:t>52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D148C41-4BF8-4A0B-AEED-F5D78FD588C4}" type="slidenum">
              <a:rPr lang="en-US" sz="1200">
                <a:latin typeface="Times" pitchFamily="84" charset="0"/>
              </a:rPr>
              <a:pPr algn="r" eaLnBrk="0" hangingPunct="0"/>
              <a:t>53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12.12 A partial genetic (linkage) map of a </a:t>
            </a:r>
            <a:r>
              <a:rPr lang="en-US" i="1" smtClean="0">
                <a:latin typeface="Times New Roman" pitchFamily="84" charset="0"/>
                <a:ea typeface="ＭＳ Ｐゴシック" pitchFamily="84" charset="-128"/>
              </a:rPr>
              <a:t>Drosophila</a:t>
            </a:r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 chromosome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D88E43A-24C4-4BCA-A972-4D663E0DF414}" type="slidenum">
              <a:rPr lang="en-US" sz="1200">
                <a:ea typeface="ヒラギノ角ゴ Pro W3" pitchFamily="84" charset="-128"/>
              </a:rPr>
              <a:pPr algn="r" eaLnBrk="0" hangingPunct="0"/>
              <a:t>54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1246652-8E83-4ECF-94BA-57FF8CD2F2A9}" type="slidenum">
              <a:rPr lang="en-US" sz="1200">
                <a:ea typeface="ヒラギノ角ゴ Pro W3" pitchFamily="84" charset="-128"/>
              </a:rPr>
              <a:pPr algn="r" eaLnBrk="0" hangingPunct="0"/>
              <a:t>55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61C2132-DBAA-4409-BF28-56B5CE318FEB}" type="slidenum">
              <a:rPr lang="en-US" sz="1200">
                <a:latin typeface="Times" pitchFamily="84" charset="0"/>
              </a:rPr>
              <a:pPr algn="r" eaLnBrk="0" hangingPunct="0"/>
              <a:t>56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12.13-1 Meiotic nondisjunction (step 1)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426A49E-7AF6-48A1-BF9A-B287550C68C3}" type="slidenum">
              <a:rPr lang="en-US" sz="1200">
                <a:latin typeface="Times" pitchFamily="84" charset="0"/>
              </a:rPr>
              <a:pPr algn="r" eaLnBrk="0" hangingPunct="0"/>
              <a:t>57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12.13-2 Meiotic nondisjunction (step 2)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E4271CA-0E0C-47C0-BFA4-B6B83BE9130A}" type="slidenum">
              <a:rPr lang="en-US" sz="1200">
                <a:latin typeface="Times" pitchFamily="84" charset="0"/>
              </a:rPr>
              <a:pPr algn="r" eaLnBrk="0" hangingPunct="0"/>
              <a:t>58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12.13-3 Meiotic nondisjunction (step 3)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3CACA2A-AF64-41B9-8FAA-3F8D10BCD875}" type="slidenum">
              <a:rPr lang="en-US" sz="1200">
                <a:ea typeface="ヒラギノ角ゴ Pro W3" pitchFamily="84" charset="-128"/>
              </a:rPr>
              <a:pPr algn="r" eaLnBrk="0" hangingPunct="0"/>
              <a:t>59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CD12DC7-0BC2-4712-831C-8301118334A5}" type="slidenum">
              <a:rPr lang="en-US" sz="1200">
                <a:ea typeface="ヒラギノ角ゴ Pro W3" pitchFamily="84" charset="-128"/>
              </a:rPr>
              <a:pPr algn="r" eaLnBrk="0" hangingPunct="0"/>
              <a:t>60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03E3540-9EDA-48EB-94A3-B159874C68AA}" type="slidenum">
              <a:rPr lang="en-US" sz="1200">
                <a:latin typeface="Times" pitchFamily="84" charset="0"/>
              </a:rPr>
              <a:pPr algn="r" eaLnBrk="0" hangingPunct="0"/>
              <a:t>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12.2b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chromosomal basis of Mendel’s laws (part 2)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AF513AD-CCEC-44E2-9205-F917FE4CA50C}" type="slidenum">
              <a:rPr lang="en-US" sz="1200">
                <a:ea typeface="ヒラギノ角ゴ Pro W3" pitchFamily="84" charset="-128"/>
              </a:rPr>
              <a:pPr algn="r" eaLnBrk="0" hangingPunct="0"/>
              <a:t>61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86EA014-35FA-4947-BC3C-B4ABAABCDE00}" type="slidenum">
              <a:rPr lang="en-US" sz="1200">
                <a:ea typeface="ヒラギノ角ゴ Pro W3" pitchFamily="84" charset="-128"/>
              </a:rPr>
              <a:pPr algn="r" eaLnBrk="0" hangingPunct="0"/>
              <a:t>62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5EA9A45-AC25-4B15-94DB-3BDE7613FAEF}" type="slidenum">
              <a:rPr lang="en-US" sz="1200">
                <a:latin typeface="Times" pitchFamily="84" charset="0"/>
              </a:rPr>
              <a:pPr algn="r" eaLnBrk="0" hangingPunct="0"/>
              <a:t>63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12.14 Alterations of chromosome structure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3D9E78D-9430-47AC-BC79-E1E3B49C5959}" type="slidenum">
              <a:rPr lang="en-US" sz="1200">
                <a:latin typeface="Times" pitchFamily="84" charset="0"/>
              </a:rPr>
              <a:pPr algn="r" eaLnBrk="0" hangingPunct="0"/>
              <a:t>64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12.14a Alterations of chromosome structure (part 1: deletion and duplication)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AA86FFF-CF2D-45CE-907D-8C395C6AF365}" type="slidenum">
              <a:rPr lang="en-US" sz="1200">
                <a:latin typeface="Times" pitchFamily="84" charset="0"/>
              </a:rPr>
              <a:pPr algn="r" eaLnBrk="0" hangingPunct="0"/>
              <a:t>65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12.14b Alterations of chromosome structure (part 2: inversion and translocation)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B3522F8-2949-4021-BBAB-D549F9C60560}" type="slidenum">
              <a:rPr lang="en-US" sz="1200">
                <a:ea typeface="ヒラギノ角ゴ Pro W3" pitchFamily="84" charset="-128"/>
              </a:rPr>
              <a:pPr algn="r" eaLnBrk="0" hangingPunct="0"/>
              <a:t>66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321431F-7C42-4B9E-984F-42C034735B72}" type="slidenum">
              <a:rPr lang="en-US" sz="1200">
                <a:ea typeface="ヒラギノ角ゴ Pro W3" pitchFamily="84" charset="-128"/>
              </a:rPr>
              <a:pPr algn="r" eaLnBrk="0" hangingPunct="0"/>
              <a:t>67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F4101D2-F166-4CE7-A6A6-CCD9A1454557}" type="slidenum">
              <a:rPr lang="en-US" sz="1200">
                <a:ea typeface="ヒラギノ角ゴ Pro W3" pitchFamily="84" charset="-128"/>
              </a:rPr>
              <a:pPr algn="r" eaLnBrk="0" hangingPunct="0"/>
              <a:t>68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F6DC192-49D3-4659-874E-15AA7A1B939C}" type="slidenum">
              <a:rPr lang="en-US" sz="1200">
                <a:latin typeface="Times" pitchFamily="84" charset="0"/>
              </a:rPr>
              <a:pPr algn="r" eaLnBrk="0" hangingPunct="0"/>
              <a:t>69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12.15 Down syndrome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2A9A49E-C761-4F13-A0D9-616341957EFF}" type="slidenum">
              <a:rPr lang="en-US" sz="1200">
                <a:latin typeface="Times" pitchFamily="84" charset="0"/>
              </a:rPr>
              <a:pPr algn="r" eaLnBrk="0" hangingPunct="0"/>
              <a:t>70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12.15a Down syndrome (part 1: karotype)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37DD0B4-ACFD-4DAC-AA08-C7E0449215B5}" type="slidenum">
              <a:rPr lang="en-US" sz="1200">
                <a:latin typeface="Times" pitchFamily="84" charset="0"/>
              </a:rPr>
              <a:pPr algn="r" eaLnBrk="0" hangingPunct="0"/>
              <a:t>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12.2c </a:t>
            </a:r>
            <a:r>
              <a:rPr lang="en-US" smtClean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chromosomal basis of Mendel’s laws (part 3)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47BF4E5-5EFB-47D9-ACBD-DB828FD020E7}" type="slidenum">
              <a:rPr lang="en-US" sz="1200">
                <a:latin typeface="Times" pitchFamily="84" charset="0"/>
              </a:rPr>
              <a:pPr algn="r" eaLnBrk="0" hangingPunct="0"/>
              <a:t>71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12.15b Down syndrome (part 2: photo)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4E5D6E6-CD14-4009-851B-6D34EB834EDA}" type="slidenum">
              <a:rPr lang="en-US" sz="1200">
                <a:ea typeface="ヒラギノ角ゴ Pro W3" pitchFamily="84" charset="-128"/>
              </a:rPr>
              <a:pPr algn="r" eaLnBrk="0" hangingPunct="0"/>
              <a:t>72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20C2B28-AD29-42F6-B0A2-0BCB8B05E4EA}" type="slidenum">
              <a:rPr lang="en-US" sz="1200">
                <a:ea typeface="ヒラギノ角ゴ Pro W3" pitchFamily="84" charset="-128"/>
              </a:rPr>
              <a:pPr algn="r" eaLnBrk="0" hangingPunct="0"/>
              <a:t>73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A803B0B-07A1-4892-88EF-AD0085708F1D}" type="slidenum">
              <a:rPr lang="en-US" sz="1200">
                <a:ea typeface="ヒラギノ角ゴ Pro W3" pitchFamily="84" charset="-128"/>
              </a:rPr>
              <a:pPr algn="r" eaLnBrk="0" hangingPunct="0"/>
              <a:t>74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1081FB8-A823-480E-820D-997BA0CEA89C}" type="slidenum">
              <a:rPr lang="en-US" sz="1200">
                <a:latin typeface="Times" pitchFamily="84" charset="0"/>
              </a:rPr>
              <a:pPr algn="r" eaLnBrk="0" hangingPunct="0"/>
              <a:t>75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12.16 Translocation associated with chronic myelogenous leukemia (CML)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6656C28-F60D-4473-9A24-A7007FC22A4C}" type="slidenum">
              <a:rPr lang="en-US" sz="1200">
                <a:latin typeface="Times" pitchFamily="84" charset="0"/>
              </a:rPr>
              <a:pPr algn="r" eaLnBrk="0" hangingPunct="0"/>
              <a:t>76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12.UN03a Skills exercise: using the chi-square test (part 1)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8BEA3B9-AAD0-4DA5-A87C-14C340E8F34A}" type="slidenum">
              <a:rPr lang="en-US" sz="1200">
                <a:latin typeface="Times" pitchFamily="84" charset="0"/>
              </a:rPr>
              <a:pPr algn="r" eaLnBrk="0" hangingPunct="0"/>
              <a:t>77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12.UN03b Skills exercise: using the chi-square test (part 2)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B744D1B-8665-46E7-B688-BA20E11F58EE}" type="slidenum">
              <a:rPr lang="en-US" sz="1200">
                <a:latin typeface="Times" pitchFamily="84" charset="0"/>
              </a:rPr>
              <a:pPr algn="r" eaLnBrk="0" hangingPunct="0"/>
              <a:t>78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12.UN04 Summary of key concepts: linkage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D01F3CA-22A4-401C-9129-F0889456019B}" type="slidenum">
              <a:rPr lang="en-US" sz="1200">
                <a:latin typeface="Times" pitchFamily="84" charset="0"/>
              </a:rPr>
              <a:pPr algn="r" eaLnBrk="0" hangingPunct="0"/>
              <a:t>79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12.UN05 Test your understanding, question 10 (tiger swallowtail gynandromorph)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28CF000-3C41-4ECA-810E-80A2D5363DCB}" type="slidenum">
              <a:rPr lang="en-US" sz="1200">
                <a:ea typeface="ヒラギノ角ゴ Pro W3" pitchFamily="84" charset="-128"/>
              </a:rPr>
              <a:pPr algn="r" eaLnBrk="0" hangingPunct="0"/>
              <a:t>9</a:t>
            </a:fld>
            <a:endParaRPr lang="en-US" sz="1200">
              <a:ea typeface="ヒラギノ角ゴ Pro W3" pitchFamily="84" charset="-128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F44CB28-4547-43D1-BC57-2792CBCD2577}" type="slidenum">
              <a:rPr lang="en-US" sz="1200">
                <a:latin typeface="Times" pitchFamily="84" charset="0"/>
              </a:rPr>
              <a:pPr algn="r" eaLnBrk="0" hangingPunct="0"/>
              <a:t>10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12.3 Morgan’s first mutant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URRY3800_01"/>
          <p:cNvPicPr>
            <a:picLocks noChangeAspect="1" noChangeArrowheads="1"/>
          </p:cNvPicPr>
          <p:nvPr userDrawn="1"/>
        </p:nvPicPr>
        <p:blipFill>
          <a:blip r:embed="rId2"/>
          <a:srcRect t="25082" b="26897"/>
          <a:stretch>
            <a:fillRect/>
          </a:stretch>
        </p:blipFill>
        <p:spPr bwMode="auto">
          <a:xfrm>
            <a:off x="0" y="1025525"/>
            <a:ext cx="9144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7127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1">
                <a:solidFill>
                  <a:srgbClr val="F6C932"/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>
              <a:solidFill>
                <a:srgbClr val="F6C932"/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>
                <a:solidFill>
                  <a:schemeClr val="bg1"/>
                </a:solidFill>
              </a:rPr>
              <a:t>     © 2014 Pearson Education, Inc.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 userDrawn="1"/>
        </p:nvSpPr>
        <p:spPr bwMode="auto">
          <a:xfrm>
            <a:off x="0" y="614363"/>
            <a:ext cx="9144000" cy="422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80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  •  Cain  •  Wasserman  •  Minorsky  •  Jackson  •  Reece</a:t>
            </a:r>
            <a:endParaRPr lang="en-US" sz="2000">
              <a:solidFill>
                <a:srgbClr val="ABA49A"/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60338" y="5711825"/>
            <a:ext cx="441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400" b="1">
                <a:solidFill>
                  <a:schemeClr val="bg1"/>
                </a:solidFill>
              </a:rPr>
              <a:t>Lecture Presentations by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Kathleen Fitzpatrick and Nicole Tunbridge</a:t>
            </a:r>
          </a:p>
        </p:txBody>
      </p:sp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400425" y="190500"/>
            <a:ext cx="5667375" cy="1096963"/>
          </a:xfrm>
        </p:spPr>
        <p:txBody>
          <a:bodyPr rIns="0" anchor="ctr"/>
          <a:lstStyle>
            <a:lvl1pPr>
              <a:buFont typeface="Wingdings" charset="2"/>
              <a:buNone/>
              <a:defRPr sz="5100">
                <a:solidFill>
                  <a:srgbClr val="0060AF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279525"/>
            <a:ext cx="87757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/>
              <a:t>© 2014 Pearson Education, Inc.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98513" indent="-34131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485900" indent="-339725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2176463" indent="-3476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859088" indent="-3476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/>
              <a:t>© 2014 Pearson Education, Inc.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pigeons/geneticlinkage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12_10CrossingOver_A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12_13Nondisjunction.mp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34925"/>
            <a:ext cx="8994775" cy="7524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Overview: Locating Genes Along Chromosomes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763000" cy="50609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Mendel’s</a:t>
            </a:r>
            <a:r>
              <a:rPr lang="en-US" altLang="ja-JP" smtClean="0">
                <a:ea typeface="ＭＳ Ｐゴシック" pitchFamily="84" charset="-128"/>
              </a:rPr>
              <a:t> </a:t>
            </a:r>
            <a:r>
              <a:rPr lang="ja-JP" altLang="en-US" smtClean="0">
                <a:ea typeface="ＭＳ Ｐゴシック" pitchFamily="84" charset="-128"/>
              </a:rPr>
              <a:t>“</a:t>
            </a:r>
            <a:r>
              <a:rPr lang="en-US" altLang="ja-JP" smtClean="0">
                <a:ea typeface="ＭＳ Ｐゴシック" pitchFamily="84" charset="-128"/>
              </a:rPr>
              <a:t>hereditary factors</a:t>
            </a:r>
            <a:r>
              <a:rPr lang="ja-JP" altLang="en-US" smtClean="0">
                <a:ea typeface="ＭＳ Ｐゴシック" pitchFamily="84" charset="-128"/>
              </a:rPr>
              <a:t>”</a:t>
            </a:r>
            <a:r>
              <a:rPr lang="en-US" altLang="ja-JP" smtClean="0">
                <a:ea typeface="ＭＳ Ｐゴシック" pitchFamily="84" charset="-128"/>
              </a:rPr>
              <a:t> were genes</a:t>
            </a:r>
          </a:p>
          <a:p>
            <a:pPr marL="292100" indent="-292100" eaLnBrk="1" hangingPunct="1"/>
            <a:r>
              <a:rPr lang="en-US" smtClean="0"/>
              <a:t>Today we know that genes are located on chromosomes</a:t>
            </a:r>
          </a:p>
          <a:p>
            <a:pPr marL="292100" indent="-292100" eaLnBrk="1" hangingPunct="1"/>
            <a:r>
              <a:rPr lang="en-US" smtClean="0"/>
              <a:t>The location of a particular gene can be seen by tagging isolated chromosomes with a fluorescent dye that highlights the gene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12.3</a:t>
            </a:r>
          </a:p>
        </p:txBody>
      </p:sp>
      <p:pic>
        <p:nvPicPr>
          <p:cNvPr id="13315" name="Picture 26" descr="12_03_DrosophilaEyes-L"/>
          <p:cNvPicPr>
            <a:picLocks noChangeAspect="1" noChangeArrowheads="1"/>
          </p:cNvPicPr>
          <p:nvPr/>
        </p:nvPicPr>
        <p:blipFill>
          <a:blip r:embed="rId3"/>
          <a:srcRect b="4312"/>
          <a:stretch>
            <a:fillRect/>
          </a:stretch>
        </p:blipFill>
        <p:spPr bwMode="auto">
          <a:xfrm>
            <a:off x="1763713" y="1514475"/>
            <a:ext cx="56149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12.3a</a:t>
            </a:r>
          </a:p>
        </p:txBody>
      </p:sp>
      <p:pic>
        <p:nvPicPr>
          <p:cNvPr id="14339" name="Picture 3" descr="12_03aDrosophilaWT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2011363"/>
            <a:ext cx="27193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84685" y="1340339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84" charset="0"/>
                <a:ea typeface="ＭＳ Ｐゴシック" pitchFamily="84" charset="-128"/>
              </a:rPr>
              <a:t>mutant (part 1: wild-type)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12.3b</a:t>
            </a:r>
          </a:p>
        </p:txBody>
      </p:sp>
      <p:pic>
        <p:nvPicPr>
          <p:cNvPr id="15363" name="Picture 3" descr="12_03bDrosophilaMutant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2011363"/>
            <a:ext cx="27193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76988" y="1630625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84" charset="0"/>
                <a:ea typeface="ＭＳ Ｐゴシック" pitchFamily="84" charset="-128"/>
              </a:rPr>
              <a:t> (part 2: mutant)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279400"/>
            <a:ext cx="8775700" cy="1133475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i="1" smtClean="0"/>
              <a:t>Correlating Behavior of a Gene’s</a:t>
            </a:r>
            <a:r>
              <a:rPr lang="en-US" altLang="ja-JP" i="1" smtClean="0">
                <a:ea typeface="ＭＳ Ｐゴシック" pitchFamily="84" charset="-128"/>
              </a:rPr>
              <a:t> Alleles with Behavior of a Chromosome Pair</a:t>
            </a:r>
            <a:br>
              <a:rPr lang="en-US" altLang="ja-JP" i="1" smtClean="0">
                <a:ea typeface="ＭＳ Ｐゴシック" pitchFamily="84" charset="-128"/>
              </a:rPr>
            </a:br>
            <a:endParaRPr lang="en-US" i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38263"/>
            <a:ext cx="8801100" cy="5176837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In one experiment, Morgan mated male flies with white eyes (mutant) with female flies with red eyes (wild type)</a:t>
            </a:r>
          </a:p>
          <a:p>
            <a:pPr marL="723900" lvl="1" indent="-266700" eaLnBrk="1" hangingPunct="1"/>
            <a:r>
              <a:rPr lang="en-US" smtClean="0"/>
              <a:t>The F</a:t>
            </a:r>
            <a:r>
              <a:rPr lang="en-US" baseline="-25000" smtClean="0"/>
              <a:t>1</a:t>
            </a:r>
            <a:r>
              <a:rPr lang="en-US" smtClean="0"/>
              <a:t> generation all had red eyes</a:t>
            </a:r>
          </a:p>
          <a:p>
            <a:pPr marL="723900" lvl="1" indent="-266700" eaLnBrk="1" hangingPunct="1"/>
            <a:r>
              <a:rPr lang="en-US" smtClean="0"/>
              <a:t>The F</a:t>
            </a:r>
            <a:r>
              <a:rPr lang="en-US" baseline="-25000" smtClean="0"/>
              <a:t>2</a:t>
            </a:r>
            <a:r>
              <a:rPr lang="en-US" smtClean="0"/>
              <a:t> generation showed the classical 3:1 red:white ratio, but only males had white eyes</a:t>
            </a:r>
          </a:p>
          <a:p>
            <a:pPr marL="292100" indent="-292100" eaLnBrk="1" hangingPunct="1"/>
            <a:r>
              <a:rPr lang="en-US" smtClean="0"/>
              <a:t>Morgan </a:t>
            </a:r>
            <a:r>
              <a:rPr lang="en-CA" smtClean="0"/>
              <a:t>concluded that the eye color was related to the sex of the fly</a:t>
            </a:r>
            <a:endParaRPr lang="en-US" smtClean="0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686800" cy="4999038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Morgan determined that the white-eyed mutant allele must be located on the X chromosome</a:t>
            </a:r>
          </a:p>
          <a:p>
            <a:pPr marL="292100" indent="-292100" eaLnBrk="1" hangingPunct="1"/>
            <a:r>
              <a:rPr lang="en-US" smtClean="0"/>
              <a:t>Morgan’s</a:t>
            </a:r>
            <a:r>
              <a:rPr lang="en-US" altLang="ja-JP" smtClean="0">
                <a:ea typeface="ＭＳ Ｐゴシック" pitchFamily="84" charset="-128"/>
              </a:rPr>
              <a:t> finding supported the chromosome theory of inheritance</a:t>
            </a:r>
            <a:endParaRPr lang="en-US" smtClean="0"/>
          </a:p>
        </p:txBody>
      </p:sp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4" descr="12_04_WTMutantCross-U"/>
          <p:cNvPicPr>
            <a:picLocks noChangeAspect="1" noChangeArrowheads="1"/>
          </p:cNvPicPr>
          <p:nvPr/>
        </p:nvPicPr>
        <p:blipFill>
          <a:blip r:embed="rId3"/>
          <a:srcRect b="3531"/>
          <a:stretch>
            <a:fillRect/>
          </a:stretch>
        </p:blipFill>
        <p:spPr bwMode="auto">
          <a:xfrm>
            <a:off x="296863" y="1090613"/>
            <a:ext cx="8548687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12.4</a:t>
            </a:r>
          </a:p>
        </p:txBody>
      </p:sp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320675" y="1103313"/>
            <a:ext cx="10080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>
                <a:solidFill>
                  <a:srgbClr val="C82C31"/>
                </a:solidFill>
              </a:rPr>
              <a:t>Experiment</a:t>
            </a: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301625" y="1338263"/>
            <a:ext cx="10144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400" b="1"/>
              <a:t>P</a:t>
            </a:r>
          </a:p>
          <a:p>
            <a:pPr algn="ctr" eaLnBrk="0" hangingPunct="0"/>
            <a:r>
              <a:rPr lang="en-US" sz="1400" b="1"/>
              <a:t>Generation</a:t>
            </a:r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409575" y="3078163"/>
            <a:ext cx="7096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>
                <a:solidFill>
                  <a:srgbClr val="C82C31"/>
                </a:solidFill>
              </a:rPr>
              <a:t>Results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301625" y="1998663"/>
            <a:ext cx="10144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F</a:t>
            </a:r>
            <a:r>
              <a:rPr lang="en-US" sz="1400" b="1" baseline="-25000"/>
              <a:t>1</a:t>
            </a:r>
            <a:endParaRPr lang="en-US" sz="1400" b="1"/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Generation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301625" y="3344863"/>
            <a:ext cx="10144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F</a:t>
            </a:r>
            <a:r>
              <a:rPr lang="en-US" sz="1400" b="1" baseline="-25000"/>
              <a:t>2</a:t>
            </a:r>
            <a:endParaRPr lang="en-US" sz="1400" b="1"/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Generation</a:t>
            </a:r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3140075" y="2062163"/>
            <a:ext cx="11858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All offspring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had red eyes.</a:t>
            </a:r>
          </a:p>
        </p:txBody>
      </p: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5699125" y="2690813"/>
            <a:ext cx="4492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Eggs</a:t>
            </a: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5699125" y="4195763"/>
            <a:ext cx="4492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Eggs</a:t>
            </a:r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6207125" y="297656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7153275" y="28559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7172325" y="3236913"/>
            <a:ext cx="1825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endParaRPr lang="en-US" sz="1300" b="1"/>
          </a:p>
        </p:txBody>
      </p:sp>
      <p:sp>
        <p:nvSpPr>
          <p:cNvPr id="18447" name="Text Box 31"/>
          <p:cNvSpPr txBox="1">
            <a:spLocks noChangeArrowheads="1"/>
          </p:cNvSpPr>
          <p:nvPr/>
        </p:nvSpPr>
        <p:spPr bwMode="auto">
          <a:xfrm>
            <a:off x="7019925" y="2322513"/>
            <a:ext cx="1825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endParaRPr lang="en-US" sz="1300" b="1"/>
          </a:p>
        </p:txBody>
      </p:sp>
      <p:sp>
        <p:nvSpPr>
          <p:cNvPr id="18448" name="Text Box 31"/>
          <p:cNvSpPr txBox="1">
            <a:spLocks noChangeArrowheads="1"/>
          </p:cNvSpPr>
          <p:nvPr/>
        </p:nvSpPr>
        <p:spPr bwMode="auto">
          <a:xfrm>
            <a:off x="7997825" y="28559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6969125" y="386556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6340475" y="177006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51" name="Text Box 31"/>
          <p:cNvSpPr txBox="1">
            <a:spLocks noChangeArrowheads="1"/>
          </p:cNvSpPr>
          <p:nvPr/>
        </p:nvSpPr>
        <p:spPr bwMode="auto">
          <a:xfrm>
            <a:off x="6340475" y="13573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8404225" y="13573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endParaRPr lang="en-US" sz="1300" b="1"/>
          </a:p>
        </p:txBody>
      </p:sp>
      <p:sp>
        <p:nvSpPr>
          <p:cNvPr id="18453" name="Text Box 31"/>
          <p:cNvSpPr txBox="1">
            <a:spLocks noChangeArrowheads="1"/>
          </p:cNvSpPr>
          <p:nvPr/>
        </p:nvSpPr>
        <p:spPr bwMode="auto">
          <a:xfrm>
            <a:off x="8258175" y="2424113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Sperm</a:t>
            </a:r>
          </a:p>
        </p:txBody>
      </p:sp>
      <p:sp>
        <p:nvSpPr>
          <p:cNvPr id="18454" name="Text Box 31"/>
          <p:cNvSpPr txBox="1">
            <a:spLocks noChangeArrowheads="1"/>
          </p:cNvSpPr>
          <p:nvPr/>
        </p:nvSpPr>
        <p:spPr bwMode="auto">
          <a:xfrm>
            <a:off x="8258175" y="3954463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Sperm</a:t>
            </a:r>
          </a:p>
        </p:txBody>
      </p: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7972425" y="1458913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X</a:t>
            </a:r>
          </a:p>
        </p:txBody>
      </p:sp>
      <p:sp>
        <p:nvSpPr>
          <p:cNvPr id="18456" name="Text Box 31"/>
          <p:cNvSpPr txBox="1">
            <a:spLocks noChangeArrowheads="1"/>
          </p:cNvSpPr>
          <p:nvPr/>
        </p:nvSpPr>
        <p:spPr bwMode="auto">
          <a:xfrm>
            <a:off x="7972425" y="1636713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Y</a:t>
            </a:r>
          </a:p>
        </p:txBody>
      </p:sp>
      <p:sp>
        <p:nvSpPr>
          <p:cNvPr id="18457" name="Text Box 31"/>
          <p:cNvSpPr txBox="1">
            <a:spLocks noChangeArrowheads="1"/>
          </p:cNvSpPr>
          <p:nvPr/>
        </p:nvSpPr>
        <p:spPr bwMode="auto">
          <a:xfrm>
            <a:off x="5946775" y="1458913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X</a:t>
            </a:r>
          </a:p>
        </p:txBody>
      </p:sp>
      <p:sp>
        <p:nvSpPr>
          <p:cNvPr id="18458" name="Text Box 31"/>
          <p:cNvSpPr txBox="1">
            <a:spLocks noChangeArrowheads="1"/>
          </p:cNvSpPr>
          <p:nvPr/>
        </p:nvSpPr>
        <p:spPr bwMode="auto">
          <a:xfrm>
            <a:off x="5946775" y="1636713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X</a:t>
            </a:r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6200775" y="44815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60" name="Text Box 31"/>
          <p:cNvSpPr txBox="1">
            <a:spLocks noChangeArrowheads="1"/>
          </p:cNvSpPr>
          <p:nvPr/>
        </p:nvSpPr>
        <p:spPr bwMode="auto">
          <a:xfrm>
            <a:off x="7153275" y="43545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61" name="Text Box 31"/>
          <p:cNvSpPr txBox="1">
            <a:spLocks noChangeArrowheads="1"/>
          </p:cNvSpPr>
          <p:nvPr/>
        </p:nvSpPr>
        <p:spPr bwMode="auto">
          <a:xfrm>
            <a:off x="7997825" y="43545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7153275" y="474186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134225" y="5357813"/>
            <a:ext cx="2587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r>
              <a:rPr lang="en-US" sz="1300" b="1" baseline="30000">
                <a:sym typeface="Symbol" pitchFamily="84" charset="2"/>
              </a:rPr>
              <a:t></a:t>
            </a:r>
            <a:endParaRPr lang="en-US" sz="1300" b="1"/>
          </a:p>
        </p:txBody>
      </p:sp>
      <p:sp>
        <p:nvSpPr>
          <p:cNvPr id="18464" name="Text Box 31"/>
          <p:cNvSpPr txBox="1">
            <a:spLocks noChangeArrowheads="1"/>
          </p:cNvSpPr>
          <p:nvPr/>
        </p:nvSpPr>
        <p:spPr bwMode="auto">
          <a:xfrm>
            <a:off x="7197725" y="4964113"/>
            <a:ext cx="1825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endParaRPr lang="en-US" sz="1300" b="1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8042275" y="4964113"/>
            <a:ext cx="1825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endParaRPr lang="en-US" sz="1300" b="1"/>
          </a:p>
        </p:txBody>
      </p:sp>
      <p:sp>
        <p:nvSpPr>
          <p:cNvPr id="18466" name="Text Box 31"/>
          <p:cNvSpPr txBox="1">
            <a:spLocks noChangeArrowheads="1"/>
          </p:cNvSpPr>
          <p:nvPr/>
        </p:nvSpPr>
        <p:spPr bwMode="auto">
          <a:xfrm>
            <a:off x="6245225" y="5097463"/>
            <a:ext cx="1825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 i="1"/>
              <a:t>w</a:t>
            </a:r>
            <a:endParaRPr lang="en-US" sz="1300" b="1"/>
          </a:p>
        </p:txBody>
      </p:sp>
      <p:sp>
        <p:nvSpPr>
          <p:cNvPr id="18467" name="Text Box 31"/>
          <p:cNvSpPr txBox="1">
            <a:spLocks noChangeArrowheads="1"/>
          </p:cNvSpPr>
          <p:nvPr/>
        </p:nvSpPr>
        <p:spPr bwMode="auto">
          <a:xfrm>
            <a:off x="4778375" y="1103313"/>
            <a:ext cx="10080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>
                <a:solidFill>
                  <a:srgbClr val="C82C31"/>
                </a:solidFill>
              </a:rPr>
              <a:t>Conclusion</a:t>
            </a:r>
          </a:p>
        </p:txBody>
      </p:sp>
      <p:sp>
        <p:nvSpPr>
          <p:cNvPr id="18468" name="Text Box 31"/>
          <p:cNvSpPr txBox="1">
            <a:spLocks noChangeArrowheads="1"/>
          </p:cNvSpPr>
          <p:nvPr/>
        </p:nvSpPr>
        <p:spPr bwMode="auto">
          <a:xfrm>
            <a:off x="4746625" y="2887663"/>
            <a:ext cx="10144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F</a:t>
            </a:r>
            <a:r>
              <a:rPr lang="en-US" sz="1400" b="1" baseline="-25000"/>
              <a:t>1</a:t>
            </a:r>
            <a:endParaRPr lang="en-US" sz="1400" b="1"/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Generation</a:t>
            </a:r>
          </a:p>
        </p:txBody>
      </p:sp>
      <p:sp>
        <p:nvSpPr>
          <p:cNvPr id="18469" name="Text Box 31"/>
          <p:cNvSpPr txBox="1">
            <a:spLocks noChangeArrowheads="1"/>
          </p:cNvSpPr>
          <p:nvPr/>
        </p:nvSpPr>
        <p:spPr bwMode="auto">
          <a:xfrm>
            <a:off x="4746625" y="4564063"/>
            <a:ext cx="10144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F</a:t>
            </a:r>
            <a:r>
              <a:rPr lang="en-US" sz="1400" b="1" baseline="-25000"/>
              <a:t>2</a:t>
            </a:r>
            <a:endParaRPr lang="en-US" sz="1400" b="1"/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Generation</a:t>
            </a:r>
          </a:p>
        </p:txBody>
      </p:sp>
      <p:sp>
        <p:nvSpPr>
          <p:cNvPr id="18470" name="Text Box 31"/>
          <p:cNvSpPr txBox="1">
            <a:spLocks noChangeArrowheads="1"/>
          </p:cNvSpPr>
          <p:nvPr/>
        </p:nvSpPr>
        <p:spPr bwMode="auto">
          <a:xfrm>
            <a:off x="4746625" y="1401763"/>
            <a:ext cx="10144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400" b="1"/>
              <a:t>P</a:t>
            </a:r>
          </a:p>
          <a:p>
            <a:pPr algn="ctr" eaLnBrk="0" hangingPunct="0"/>
            <a:r>
              <a:rPr lang="en-US" sz="1400" b="1"/>
              <a:t>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2_04aCrossExpAndResult-U"/>
          <p:cNvPicPr>
            <a:picLocks noChangeAspect="1" noChangeArrowheads="1"/>
          </p:cNvPicPr>
          <p:nvPr/>
        </p:nvPicPr>
        <p:blipFill>
          <a:blip r:embed="rId3"/>
          <a:srcRect b="4556"/>
          <a:stretch>
            <a:fillRect/>
          </a:stretch>
        </p:blipFill>
        <p:spPr bwMode="auto">
          <a:xfrm>
            <a:off x="1714500" y="1477963"/>
            <a:ext cx="57134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12.4a</a:t>
            </a:r>
          </a:p>
        </p:txBody>
      </p:sp>
      <p:sp>
        <p:nvSpPr>
          <p:cNvPr id="19460" name="Text Box 31"/>
          <p:cNvSpPr txBox="1">
            <a:spLocks noChangeArrowheads="1"/>
          </p:cNvSpPr>
          <p:nvPr/>
        </p:nvSpPr>
        <p:spPr bwMode="auto">
          <a:xfrm>
            <a:off x="1730375" y="1471613"/>
            <a:ext cx="1439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000" b="1">
                <a:solidFill>
                  <a:srgbClr val="C82C31"/>
                </a:solidFill>
              </a:rPr>
              <a:t>Experiment</a:t>
            </a:r>
          </a:p>
        </p:txBody>
      </p:sp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1685925" y="1820863"/>
            <a:ext cx="14843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2000" b="1"/>
              <a:t>P</a:t>
            </a:r>
          </a:p>
          <a:p>
            <a:pPr algn="ctr" eaLnBrk="0" hangingPunct="0"/>
            <a:r>
              <a:rPr lang="en-US" sz="2000" b="1"/>
              <a:t>Generation</a:t>
            </a:r>
          </a:p>
        </p:txBody>
      </p:sp>
      <p:sp>
        <p:nvSpPr>
          <p:cNvPr id="19462" name="Text Box 31"/>
          <p:cNvSpPr txBox="1">
            <a:spLocks noChangeArrowheads="1"/>
          </p:cNvSpPr>
          <p:nvPr/>
        </p:nvSpPr>
        <p:spPr bwMode="auto">
          <a:xfrm>
            <a:off x="1870075" y="4297363"/>
            <a:ext cx="976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000" b="1">
                <a:solidFill>
                  <a:srgbClr val="C82C31"/>
                </a:solidFill>
              </a:rPr>
              <a:t>Results</a:t>
            </a:r>
          </a:p>
        </p:txBody>
      </p:sp>
      <p:sp>
        <p:nvSpPr>
          <p:cNvPr id="19463" name="Text Box 31"/>
          <p:cNvSpPr txBox="1">
            <a:spLocks noChangeArrowheads="1"/>
          </p:cNvSpPr>
          <p:nvPr/>
        </p:nvSpPr>
        <p:spPr bwMode="auto">
          <a:xfrm>
            <a:off x="1711325" y="2760663"/>
            <a:ext cx="14462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F</a:t>
            </a:r>
            <a:r>
              <a:rPr lang="en-US" sz="2000" b="1" baseline="-25000"/>
              <a:t>1</a:t>
            </a:r>
            <a:endParaRPr lang="en-US" sz="2000" b="1"/>
          </a:p>
          <a:p>
            <a:pPr algn="ctr" eaLnBrk="0" hangingPunct="0">
              <a:lnSpc>
                <a:spcPct val="90000"/>
              </a:lnSpc>
            </a:pPr>
            <a:r>
              <a:rPr lang="en-US" sz="2000" b="1"/>
              <a:t>Generation</a:t>
            </a:r>
          </a:p>
        </p:txBody>
      </p:sp>
      <p:sp>
        <p:nvSpPr>
          <p:cNvPr id="19464" name="Text Box 31"/>
          <p:cNvSpPr txBox="1">
            <a:spLocks noChangeArrowheads="1"/>
          </p:cNvSpPr>
          <p:nvPr/>
        </p:nvSpPr>
        <p:spPr bwMode="auto">
          <a:xfrm>
            <a:off x="1698625" y="4691063"/>
            <a:ext cx="14589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F</a:t>
            </a:r>
            <a:r>
              <a:rPr lang="en-US" sz="2000" b="1" baseline="-25000"/>
              <a:t>2</a:t>
            </a:r>
            <a:endParaRPr lang="en-US" sz="2000" b="1"/>
          </a:p>
          <a:p>
            <a:pPr algn="ctr" eaLnBrk="0" hangingPunct="0">
              <a:lnSpc>
                <a:spcPct val="90000"/>
              </a:lnSpc>
            </a:pPr>
            <a:r>
              <a:rPr lang="en-US" sz="2000" b="1"/>
              <a:t>Generation</a:t>
            </a:r>
          </a:p>
        </p:txBody>
      </p:sp>
      <p:sp>
        <p:nvSpPr>
          <p:cNvPr id="19465" name="Text Box 31"/>
          <p:cNvSpPr txBox="1">
            <a:spLocks noChangeArrowheads="1"/>
          </p:cNvSpPr>
          <p:nvPr/>
        </p:nvSpPr>
        <p:spPr bwMode="auto">
          <a:xfrm>
            <a:off x="5768975" y="2862263"/>
            <a:ext cx="17319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All offspring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had red 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5" descr="12_04bCrossConclusion-U"/>
          <p:cNvPicPr>
            <a:picLocks noChangeAspect="1" noChangeArrowheads="1"/>
          </p:cNvPicPr>
          <p:nvPr/>
        </p:nvPicPr>
        <p:blipFill>
          <a:blip r:embed="rId3"/>
          <a:srcRect b="2507"/>
          <a:stretch>
            <a:fillRect/>
          </a:stretch>
        </p:blipFill>
        <p:spPr bwMode="auto">
          <a:xfrm>
            <a:off x="1660525" y="136525"/>
            <a:ext cx="58229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12.4b</a:t>
            </a:r>
          </a:p>
        </p:txBody>
      </p:sp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3006725" y="2424113"/>
            <a:ext cx="665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Eggs</a:t>
            </a: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2994025" y="4564063"/>
            <a:ext cx="665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Eggs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3922713" y="5191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6645275" y="2030413"/>
            <a:ext cx="8810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Sperm</a:t>
            </a:r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6645275" y="4221163"/>
            <a:ext cx="893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Sperm</a:t>
            </a:r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3368675" y="661988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/>
              <a:t>X</a:t>
            </a:r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1692275" y="139700"/>
            <a:ext cx="1477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000" b="1">
                <a:solidFill>
                  <a:srgbClr val="C82C31"/>
                </a:solidFill>
              </a:rPr>
              <a:t>Conclusion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1673225" y="2697163"/>
            <a:ext cx="14208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F</a:t>
            </a:r>
            <a:r>
              <a:rPr lang="en-US" sz="2000" b="1" baseline="-25000"/>
              <a:t>1</a:t>
            </a:r>
            <a:endParaRPr lang="en-US" sz="2000" b="1"/>
          </a:p>
          <a:p>
            <a:pPr algn="ctr" eaLnBrk="0" hangingPunct="0">
              <a:lnSpc>
                <a:spcPct val="90000"/>
              </a:lnSpc>
            </a:pPr>
            <a:r>
              <a:rPr lang="en-US" sz="2000" b="1"/>
              <a:t>Generation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1711325" y="5097463"/>
            <a:ext cx="13065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F</a:t>
            </a:r>
            <a:r>
              <a:rPr lang="en-US" sz="2000" b="1" baseline="-25000"/>
              <a:t>2</a:t>
            </a:r>
            <a:endParaRPr lang="en-US" sz="2000" b="1"/>
          </a:p>
          <a:p>
            <a:pPr algn="ctr" eaLnBrk="0" hangingPunct="0">
              <a:lnSpc>
                <a:spcPct val="90000"/>
              </a:lnSpc>
            </a:pPr>
            <a:r>
              <a:rPr lang="en-US" sz="2000" b="1"/>
              <a:t>Generation</a:t>
            </a:r>
          </a:p>
        </p:txBody>
      </p: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1635125" y="563563"/>
            <a:ext cx="1484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2000" b="1"/>
              <a:t>P</a:t>
            </a:r>
          </a:p>
          <a:p>
            <a:pPr algn="ctr" eaLnBrk="0" hangingPunct="0"/>
            <a:r>
              <a:rPr lang="en-US" sz="2000" b="1"/>
              <a:t>Generation</a:t>
            </a:r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3368675" y="914400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/>
              <a:t>X</a:t>
            </a:r>
          </a:p>
        </p:txBody>
      </p:sp>
      <p:sp>
        <p:nvSpPr>
          <p:cNvPr id="20495" name="Text Box 31"/>
          <p:cNvSpPr txBox="1">
            <a:spLocks noChangeArrowheads="1"/>
          </p:cNvSpPr>
          <p:nvPr/>
        </p:nvSpPr>
        <p:spPr bwMode="auto">
          <a:xfrm>
            <a:off x="3922713" y="1106488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4906963" y="18907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endParaRPr lang="en-US" sz="1700" b="1"/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6259513" y="660400"/>
            <a:ext cx="161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/>
              <a:t>X</a:t>
            </a:r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6259513" y="909638"/>
            <a:ext cx="161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/>
              <a:t>Y</a:t>
            </a:r>
          </a:p>
        </p:txBody>
      </p:sp>
      <p:sp>
        <p:nvSpPr>
          <p:cNvPr id="20499" name="Text Box 31"/>
          <p:cNvSpPr txBox="1">
            <a:spLocks noChangeArrowheads="1"/>
          </p:cNvSpPr>
          <p:nvPr/>
        </p:nvSpPr>
        <p:spPr bwMode="auto">
          <a:xfrm>
            <a:off x="6873875" y="520700"/>
            <a:ext cx="1873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</a:p>
        </p:txBody>
      </p:sp>
      <p:sp>
        <p:nvSpPr>
          <p:cNvPr id="20500" name="Text Box 31"/>
          <p:cNvSpPr txBox="1">
            <a:spLocks noChangeArrowheads="1"/>
          </p:cNvSpPr>
          <p:nvPr/>
        </p:nvSpPr>
        <p:spPr bwMode="auto">
          <a:xfrm>
            <a:off x="3748088" y="28305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5092700" y="2660650"/>
            <a:ext cx="2587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2" name="Text Box 31"/>
          <p:cNvSpPr txBox="1">
            <a:spLocks noChangeArrowheads="1"/>
          </p:cNvSpPr>
          <p:nvPr/>
        </p:nvSpPr>
        <p:spPr bwMode="auto">
          <a:xfrm>
            <a:off x="5118100" y="3198813"/>
            <a:ext cx="258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endParaRPr lang="en-US" sz="1700" b="1"/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6303963" y="2660650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4821238" y="4110038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5094288" y="4802188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6302375" y="4802188"/>
            <a:ext cx="258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5094288" y="5362575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6357938" y="56753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endParaRPr lang="en-US" sz="1700" b="1"/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5151438" y="5676900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endParaRPr lang="en-US" sz="1700" b="1"/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5060950" y="6240463"/>
            <a:ext cx="258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3789363" y="5864225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endParaRPr lang="en-US" sz="1700" b="1"/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3735388" y="498316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 i="1"/>
              <a:t>w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5344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smtClean="0"/>
              <a:t>Concept 12.2: Sex-linked genes exhibit unique patterns of inheritance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39850"/>
            <a:ext cx="8636000" cy="3575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In humans and some other animals, there is a chromosomal basis of sex determination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The Chromosomal Basis of Sex</a:t>
            </a:r>
            <a:endParaRPr lang="en-US" b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" y="1257300"/>
            <a:ext cx="8712200" cy="5327650"/>
          </a:xfrm>
        </p:spPr>
        <p:txBody>
          <a:bodyPr lIns="91440" tIns="45720" rIns="91440" bIns="45720"/>
          <a:lstStyle/>
          <a:p>
            <a:pPr marL="304800" indent="-304800" eaLnBrk="1" hangingPunct="1"/>
            <a:r>
              <a:rPr lang="en-US" smtClean="0"/>
              <a:t>In humans and other mammals, there are two varieties of sex chromosomes: a larger X chromosome and a smaller Y chromosome</a:t>
            </a:r>
          </a:p>
          <a:p>
            <a:pPr marL="304800" indent="-304800" eaLnBrk="1" hangingPunct="1"/>
            <a:r>
              <a:rPr lang="en-US" smtClean="0"/>
              <a:t>Only the ends of the Y chromosome have regions that are homologous with corresponding regions of the X chromosome</a:t>
            </a:r>
          </a:p>
          <a:p>
            <a:pPr marL="304800" indent="-304800" eaLnBrk="1" hangingPunct="1"/>
            <a:r>
              <a:rPr lang="en-US" smtClean="0"/>
              <a:t>The </a:t>
            </a:r>
            <a:r>
              <a:rPr lang="en-US" i="1" smtClean="0"/>
              <a:t>SRY </a:t>
            </a:r>
            <a:r>
              <a:rPr lang="en-US" smtClean="0"/>
              <a:t>gene on the Y chromosome is required for the developments of testes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2_01TaggedGene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441325"/>
            <a:ext cx="854868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2" descr="12_05HumanSexChromosomes-U"/>
          <p:cNvPicPr>
            <a:picLocks noChangeAspect="1" noChangeArrowheads="1"/>
          </p:cNvPicPr>
          <p:nvPr/>
        </p:nvPicPr>
        <p:blipFill>
          <a:blip r:embed="rId3"/>
          <a:srcRect b="4781"/>
          <a:stretch>
            <a:fillRect/>
          </a:stretch>
        </p:blipFill>
        <p:spPr bwMode="auto">
          <a:xfrm>
            <a:off x="2495550" y="1568450"/>
            <a:ext cx="41513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12.5</a:t>
            </a:r>
          </a:p>
        </p:txBody>
      </p:sp>
      <p:sp>
        <p:nvSpPr>
          <p:cNvPr id="23556" name="Text Box 31"/>
          <p:cNvSpPr txBox="1">
            <a:spLocks noChangeArrowheads="1"/>
          </p:cNvSpPr>
          <p:nvPr/>
        </p:nvSpPr>
        <p:spPr bwMode="auto">
          <a:xfrm>
            <a:off x="4062413" y="2311400"/>
            <a:ext cx="161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5434013" y="3278188"/>
            <a:ext cx="161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23558" name="Line 18"/>
          <p:cNvSpPr>
            <a:spLocks noChangeShapeType="1"/>
          </p:cNvSpPr>
          <p:nvPr/>
        </p:nvSpPr>
        <p:spPr bwMode="auto">
          <a:xfrm flipV="1">
            <a:off x="5392738" y="3543300"/>
            <a:ext cx="109537" cy="2968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19"/>
          <p:cNvSpPr>
            <a:spLocks noChangeShapeType="1"/>
          </p:cNvSpPr>
          <p:nvPr/>
        </p:nvSpPr>
        <p:spPr bwMode="auto">
          <a:xfrm>
            <a:off x="4237038" y="2441575"/>
            <a:ext cx="388937" cy="11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13800" cy="48641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Females are XX, and males are XY</a:t>
            </a:r>
          </a:p>
          <a:p>
            <a:pPr marL="292100" indent="-292100" eaLnBrk="1" hangingPunct="1"/>
            <a:r>
              <a:rPr lang="en-US" smtClean="0"/>
              <a:t>Each ovum contains an X chromosome, while a sperm may contain either an X or a Y chromosome</a:t>
            </a:r>
          </a:p>
          <a:p>
            <a:pPr marL="292100" indent="-292100" eaLnBrk="1" hangingPunct="1"/>
            <a:r>
              <a:rPr lang="en-US" smtClean="0"/>
              <a:t>Other animals have different methods of sex determination</a:t>
            </a:r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12_06SexDetermination-U"/>
          <p:cNvPicPr>
            <a:picLocks noChangeAspect="1" noChangeArrowheads="1"/>
          </p:cNvPicPr>
          <p:nvPr/>
        </p:nvPicPr>
        <p:blipFill>
          <a:blip r:embed="rId3"/>
          <a:srcRect b="2824"/>
          <a:stretch>
            <a:fillRect/>
          </a:stretch>
        </p:blipFill>
        <p:spPr bwMode="auto">
          <a:xfrm>
            <a:off x="296863" y="504825"/>
            <a:ext cx="8548687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12.6</a:t>
            </a:r>
          </a:p>
        </p:txBody>
      </p:sp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4232275" y="1077913"/>
            <a:ext cx="1033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100" b="1"/>
              <a:t>Parents</a:t>
            </a:r>
          </a:p>
        </p:txBody>
      </p:sp>
      <p:sp>
        <p:nvSpPr>
          <p:cNvPr id="25605" name="Text Box 31"/>
          <p:cNvSpPr txBox="1">
            <a:spLocks noChangeArrowheads="1"/>
          </p:cNvSpPr>
          <p:nvPr/>
        </p:nvSpPr>
        <p:spPr bwMode="auto">
          <a:xfrm>
            <a:off x="3584575" y="5853113"/>
            <a:ext cx="257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100" b="1"/>
              <a:t>Zygotes (offspring)</a:t>
            </a:r>
          </a:p>
        </p:txBody>
      </p:sp>
      <p:sp>
        <p:nvSpPr>
          <p:cNvPr id="25606" name="Text Box 31"/>
          <p:cNvSpPr txBox="1">
            <a:spLocks noChangeArrowheads="1"/>
          </p:cNvSpPr>
          <p:nvPr/>
        </p:nvSpPr>
        <p:spPr bwMode="auto">
          <a:xfrm>
            <a:off x="2517775" y="3287713"/>
            <a:ext cx="1033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100" b="1"/>
              <a:t>Sperm</a:t>
            </a:r>
          </a:p>
        </p:txBody>
      </p: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5934075" y="3287713"/>
            <a:ext cx="550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100" b="1"/>
              <a:t>Egg</a:t>
            </a:r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2886075" y="963613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44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XY</a:t>
            </a:r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5857875" y="963613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44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XX</a:t>
            </a:r>
          </a:p>
        </p:txBody>
      </p:sp>
      <p:sp>
        <p:nvSpPr>
          <p:cNvPr id="25610" name="Text Box 31"/>
          <p:cNvSpPr txBox="1">
            <a:spLocks noChangeArrowheads="1"/>
          </p:cNvSpPr>
          <p:nvPr/>
        </p:nvSpPr>
        <p:spPr bwMode="auto">
          <a:xfrm>
            <a:off x="3305175" y="4926013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44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XX</a:t>
            </a:r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5553075" y="4926013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44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XY</a:t>
            </a:r>
          </a:p>
        </p:txBody>
      </p:sp>
      <p:sp>
        <p:nvSpPr>
          <p:cNvPr id="25612" name="Text Box 31"/>
          <p:cNvSpPr txBox="1">
            <a:spLocks noChangeArrowheads="1"/>
          </p:cNvSpPr>
          <p:nvPr/>
        </p:nvSpPr>
        <p:spPr bwMode="auto">
          <a:xfrm>
            <a:off x="4587875" y="5103813"/>
            <a:ext cx="398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or</a:t>
            </a:r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2733675" y="2881313"/>
            <a:ext cx="398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or</a:t>
            </a:r>
          </a:p>
        </p:txBody>
      </p:sp>
      <p:sp>
        <p:nvSpPr>
          <p:cNvPr id="25614" name="Text Box 31"/>
          <p:cNvSpPr txBox="1">
            <a:spLocks noChangeArrowheads="1"/>
          </p:cNvSpPr>
          <p:nvPr/>
        </p:nvSpPr>
        <p:spPr bwMode="auto">
          <a:xfrm>
            <a:off x="5946775" y="2627313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22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X</a:t>
            </a:r>
          </a:p>
        </p:txBody>
      </p:sp>
      <p:sp>
        <p:nvSpPr>
          <p:cNvPr id="25615" name="Text Box 31"/>
          <p:cNvSpPr txBox="1">
            <a:spLocks noChangeArrowheads="1"/>
          </p:cNvSpPr>
          <p:nvPr/>
        </p:nvSpPr>
        <p:spPr bwMode="auto">
          <a:xfrm>
            <a:off x="2149475" y="2754313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2100" b="1"/>
              <a:t>22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eaLnBrk="0" hangingPunct="0">
              <a:lnSpc>
                <a:spcPct val="80000"/>
              </a:lnSpc>
            </a:pPr>
            <a:r>
              <a:rPr lang="en-US" sz="2100" b="1"/>
              <a:t>X</a:t>
            </a:r>
          </a:p>
        </p:txBody>
      </p:sp>
      <p:sp>
        <p:nvSpPr>
          <p:cNvPr id="25616" name="Text Box 31"/>
          <p:cNvSpPr txBox="1">
            <a:spLocks noChangeArrowheads="1"/>
          </p:cNvSpPr>
          <p:nvPr/>
        </p:nvSpPr>
        <p:spPr bwMode="auto">
          <a:xfrm>
            <a:off x="3330575" y="2703513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22 </a:t>
            </a:r>
            <a:r>
              <a:rPr lang="en-US" sz="2100" b="1">
                <a:sym typeface="Symbol" pitchFamily="84" charset="2"/>
              </a:rPr>
              <a:t></a:t>
            </a:r>
            <a:endParaRPr lang="en-US" sz="2100" b="1"/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26500" cy="51054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A gene that is located on either sex chromosome is called a </a:t>
            </a:r>
            <a:r>
              <a:rPr lang="en-US" b="1" smtClean="0"/>
              <a:t>sex-linked gene</a:t>
            </a:r>
          </a:p>
          <a:p>
            <a:pPr marL="292100" indent="-292100" eaLnBrk="1" hangingPunct="1"/>
            <a:r>
              <a:rPr lang="en-US" smtClean="0"/>
              <a:t>Genes on the Y chromosome are called Y-linked genes; there are few of these</a:t>
            </a:r>
          </a:p>
          <a:p>
            <a:pPr marL="292100" indent="-292100" eaLnBrk="1" hangingPunct="1"/>
            <a:r>
              <a:rPr lang="en-US" smtClean="0"/>
              <a:t>Genes on the X chromosome are called </a:t>
            </a:r>
            <a:r>
              <a:rPr lang="en-US" b="1" smtClean="0"/>
              <a:t>X-linked genes</a:t>
            </a:r>
            <a:endParaRPr lang="en-US" smtClean="0"/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Inheritance of X-Linked Genes</a:t>
            </a:r>
            <a:endParaRPr lang="en-US" b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737600" cy="42735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X chromosomes have genes for many characters unrelated to sex, whereas the Y chromosome mainly encodes genes related to sex determination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26500" cy="5226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X-linked genes follow specific patterns of inheritance</a:t>
            </a:r>
          </a:p>
          <a:p>
            <a:pPr marL="292100" indent="-292100" eaLnBrk="1" hangingPunct="1"/>
            <a:r>
              <a:rPr lang="en-US" smtClean="0"/>
              <a:t>For a recessive X-linked trait to be expressed</a:t>
            </a:r>
          </a:p>
          <a:p>
            <a:pPr marL="723900" lvl="1" indent="-266700" eaLnBrk="1" hangingPunct="1"/>
            <a:r>
              <a:rPr lang="en-US" smtClean="0"/>
              <a:t>A female needs two copies of the allele (homozygous)</a:t>
            </a:r>
          </a:p>
          <a:p>
            <a:pPr marL="723900" lvl="1" indent="-266700" eaLnBrk="1" hangingPunct="1"/>
            <a:r>
              <a:rPr lang="en-US" smtClean="0"/>
              <a:t>A male needs only one copy of the allele (hemizygous)</a:t>
            </a:r>
          </a:p>
          <a:p>
            <a:pPr marL="292100" indent="-292100" eaLnBrk="1" hangingPunct="1"/>
            <a:r>
              <a:rPr lang="en-US" smtClean="0"/>
              <a:t>X-linked recessive disorders are much more common in males than in females</a:t>
            </a:r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3" descr="12_07XLinkedRecessive-U"/>
          <p:cNvPicPr>
            <a:picLocks noChangeAspect="1" noChangeArrowheads="1"/>
          </p:cNvPicPr>
          <p:nvPr/>
        </p:nvPicPr>
        <p:blipFill>
          <a:blip r:embed="rId3"/>
          <a:srcRect b="2701"/>
          <a:stretch>
            <a:fillRect/>
          </a:stretch>
        </p:blipFill>
        <p:spPr bwMode="auto">
          <a:xfrm>
            <a:off x="550863" y="136525"/>
            <a:ext cx="8042275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12.7</a:t>
            </a:r>
          </a:p>
        </p:txBody>
      </p:sp>
      <p:sp>
        <p:nvSpPr>
          <p:cNvPr id="29700" name="Text Box 31"/>
          <p:cNvSpPr txBox="1">
            <a:spLocks noChangeArrowheads="1"/>
          </p:cNvSpPr>
          <p:nvPr/>
        </p:nvSpPr>
        <p:spPr bwMode="auto">
          <a:xfrm>
            <a:off x="3871913" y="387350"/>
            <a:ext cx="5762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01" name="Text Box 31"/>
          <p:cNvSpPr txBox="1">
            <a:spLocks noChangeArrowheads="1"/>
          </p:cNvSpPr>
          <p:nvPr/>
        </p:nvSpPr>
        <p:spPr bwMode="auto">
          <a:xfrm>
            <a:off x="5051425" y="381000"/>
            <a:ext cx="4143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4949825" y="1527175"/>
            <a:ext cx="1635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03" name="Text Box 31"/>
          <p:cNvSpPr txBox="1">
            <a:spLocks noChangeArrowheads="1"/>
          </p:cNvSpPr>
          <p:nvPr/>
        </p:nvSpPr>
        <p:spPr bwMode="auto">
          <a:xfrm>
            <a:off x="4294188" y="1530350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04" name="Text Box 31"/>
          <p:cNvSpPr txBox="1">
            <a:spLocks noChangeArrowheads="1"/>
          </p:cNvSpPr>
          <p:nvPr/>
        </p:nvSpPr>
        <p:spPr bwMode="auto">
          <a:xfrm>
            <a:off x="3646488" y="2093913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05" name="Text Box 31"/>
          <p:cNvSpPr txBox="1">
            <a:spLocks noChangeArrowheads="1"/>
          </p:cNvSpPr>
          <p:nvPr/>
        </p:nvSpPr>
        <p:spPr bwMode="auto">
          <a:xfrm>
            <a:off x="3646488" y="2708275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06" name="Text Box 31"/>
          <p:cNvSpPr txBox="1">
            <a:spLocks noChangeArrowheads="1"/>
          </p:cNvSpPr>
          <p:nvPr/>
        </p:nvSpPr>
        <p:spPr bwMode="auto">
          <a:xfrm>
            <a:off x="4141788" y="2692400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07" name="Text Box 31"/>
          <p:cNvSpPr txBox="1">
            <a:spLocks noChangeArrowheads="1"/>
          </p:cNvSpPr>
          <p:nvPr/>
        </p:nvSpPr>
        <p:spPr bwMode="auto">
          <a:xfrm>
            <a:off x="4149725" y="2085975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08" name="Text Box 31"/>
          <p:cNvSpPr txBox="1">
            <a:spLocks noChangeArrowheads="1"/>
          </p:cNvSpPr>
          <p:nvPr/>
        </p:nvSpPr>
        <p:spPr bwMode="auto">
          <a:xfrm>
            <a:off x="4800600" y="2090738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09" name="Text Box 31"/>
          <p:cNvSpPr txBox="1">
            <a:spLocks noChangeArrowheads="1"/>
          </p:cNvSpPr>
          <p:nvPr/>
        </p:nvSpPr>
        <p:spPr bwMode="auto">
          <a:xfrm>
            <a:off x="4789488" y="2695575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10" name="Text Box 31"/>
          <p:cNvSpPr txBox="1">
            <a:spLocks noChangeArrowheads="1"/>
          </p:cNvSpPr>
          <p:nvPr/>
        </p:nvSpPr>
        <p:spPr bwMode="auto">
          <a:xfrm>
            <a:off x="2932113" y="2092325"/>
            <a:ext cx="5556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Eggs</a:t>
            </a:r>
            <a:endParaRPr lang="en-US" sz="1800" b="1" i="1" baseline="30000"/>
          </a:p>
        </p:txBody>
      </p:sp>
      <p:sp>
        <p:nvSpPr>
          <p:cNvPr id="29711" name="Text Box 31"/>
          <p:cNvSpPr txBox="1">
            <a:spLocks noChangeArrowheads="1"/>
          </p:cNvSpPr>
          <p:nvPr/>
        </p:nvSpPr>
        <p:spPr bwMode="auto">
          <a:xfrm>
            <a:off x="2925763" y="2871788"/>
            <a:ext cx="5556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(a)</a:t>
            </a:r>
            <a:endParaRPr lang="en-US" sz="1800" b="1" i="1" baseline="30000"/>
          </a:p>
        </p:txBody>
      </p:sp>
      <p:sp>
        <p:nvSpPr>
          <p:cNvPr id="29712" name="Text Box 31"/>
          <p:cNvSpPr txBox="1">
            <a:spLocks noChangeArrowheads="1"/>
          </p:cNvSpPr>
          <p:nvPr/>
        </p:nvSpPr>
        <p:spPr bwMode="auto">
          <a:xfrm>
            <a:off x="5538788" y="1519238"/>
            <a:ext cx="7953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Sperm</a:t>
            </a:r>
            <a:endParaRPr lang="en-US" sz="1800" b="1" i="1" baseline="30000"/>
          </a:p>
        </p:txBody>
      </p:sp>
      <p:sp>
        <p:nvSpPr>
          <p:cNvPr id="29713" name="Text Box 31"/>
          <p:cNvSpPr txBox="1">
            <a:spLocks noChangeArrowheads="1"/>
          </p:cNvSpPr>
          <p:nvPr/>
        </p:nvSpPr>
        <p:spPr bwMode="auto">
          <a:xfrm>
            <a:off x="7850188" y="4910138"/>
            <a:ext cx="7953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Sperm</a:t>
            </a:r>
            <a:endParaRPr lang="en-US" sz="1800" b="1" i="1" baseline="30000"/>
          </a:p>
        </p:txBody>
      </p:sp>
      <p:sp>
        <p:nvSpPr>
          <p:cNvPr id="29714" name="Text Box 31"/>
          <p:cNvSpPr txBox="1">
            <a:spLocks noChangeArrowheads="1"/>
          </p:cNvSpPr>
          <p:nvPr/>
        </p:nvSpPr>
        <p:spPr bwMode="auto">
          <a:xfrm>
            <a:off x="3189288" y="4910138"/>
            <a:ext cx="7953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Sperm</a:t>
            </a:r>
            <a:endParaRPr lang="en-US" sz="1800" b="1" i="1" baseline="30000"/>
          </a:p>
        </p:txBody>
      </p:sp>
      <p:sp>
        <p:nvSpPr>
          <p:cNvPr id="29715" name="Text Box 31"/>
          <p:cNvSpPr txBox="1">
            <a:spLocks noChangeArrowheads="1"/>
          </p:cNvSpPr>
          <p:nvPr/>
        </p:nvSpPr>
        <p:spPr bwMode="auto">
          <a:xfrm>
            <a:off x="5243513" y="5483225"/>
            <a:ext cx="5556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Eggs</a:t>
            </a:r>
            <a:endParaRPr lang="en-US" sz="1800" b="1" i="1" baseline="30000"/>
          </a:p>
        </p:txBody>
      </p:sp>
      <p:sp>
        <p:nvSpPr>
          <p:cNvPr id="29716" name="Text Box 31"/>
          <p:cNvSpPr txBox="1">
            <a:spLocks noChangeArrowheads="1"/>
          </p:cNvSpPr>
          <p:nvPr/>
        </p:nvSpPr>
        <p:spPr bwMode="auto">
          <a:xfrm>
            <a:off x="595313" y="5483225"/>
            <a:ext cx="5556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Eggs</a:t>
            </a:r>
            <a:endParaRPr lang="en-US" sz="1800" b="1" i="1" baseline="30000"/>
          </a:p>
        </p:txBody>
      </p:sp>
      <p:sp>
        <p:nvSpPr>
          <p:cNvPr id="29717" name="Text Box 31"/>
          <p:cNvSpPr txBox="1">
            <a:spLocks noChangeArrowheads="1"/>
          </p:cNvSpPr>
          <p:nvPr/>
        </p:nvSpPr>
        <p:spPr bwMode="auto">
          <a:xfrm>
            <a:off x="5237163" y="6275388"/>
            <a:ext cx="36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(c)</a:t>
            </a:r>
            <a:endParaRPr lang="en-US" sz="1800" b="1" i="1" baseline="30000"/>
          </a:p>
        </p:txBody>
      </p:sp>
      <p:sp>
        <p:nvSpPr>
          <p:cNvPr id="29718" name="Text Box 31"/>
          <p:cNvSpPr txBox="1">
            <a:spLocks noChangeArrowheads="1"/>
          </p:cNvSpPr>
          <p:nvPr/>
        </p:nvSpPr>
        <p:spPr bwMode="auto">
          <a:xfrm>
            <a:off x="601663" y="6275388"/>
            <a:ext cx="36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(b)</a:t>
            </a:r>
            <a:endParaRPr lang="en-US" sz="1800" b="1" i="1" baseline="30000"/>
          </a:p>
        </p:txBody>
      </p:sp>
      <p:sp>
        <p:nvSpPr>
          <p:cNvPr id="29719" name="Text Box 31"/>
          <p:cNvSpPr txBox="1">
            <a:spLocks noChangeArrowheads="1"/>
          </p:cNvSpPr>
          <p:nvPr/>
        </p:nvSpPr>
        <p:spPr bwMode="auto">
          <a:xfrm>
            <a:off x="2708275" y="3787775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20" name="Text Box 31"/>
          <p:cNvSpPr txBox="1">
            <a:spLocks noChangeArrowheads="1"/>
          </p:cNvSpPr>
          <p:nvPr/>
        </p:nvSpPr>
        <p:spPr bwMode="auto">
          <a:xfrm>
            <a:off x="1550988" y="3792538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1" name="Text Box 31"/>
          <p:cNvSpPr txBox="1">
            <a:spLocks noChangeArrowheads="1"/>
          </p:cNvSpPr>
          <p:nvPr/>
        </p:nvSpPr>
        <p:spPr bwMode="auto">
          <a:xfrm>
            <a:off x="6208713" y="3784600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7377113" y="3787775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6600825" y="4930775"/>
            <a:ext cx="2714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4" name="Text Box 31"/>
          <p:cNvSpPr txBox="1">
            <a:spLocks noChangeArrowheads="1"/>
          </p:cNvSpPr>
          <p:nvPr/>
        </p:nvSpPr>
        <p:spPr bwMode="auto">
          <a:xfrm>
            <a:off x="7261225" y="4930775"/>
            <a:ext cx="2714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25" name="Text Box 31"/>
          <p:cNvSpPr txBox="1">
            <a:spLocks noChangeArrowheads="1"/>
          </p:cNvSpPr>
          <p:nvPr/>
        </p:nvSpPr>
        <p:spPr bwMode="auto">
          <a:xfrm>
            <a:off x="5957888" y="5499100"/>
            <a:ext cx="271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5957888" y="6102350"/>
            <a:ext cx="271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462713" y="5486400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8" name="Text Box 31"/>
          <p:cNvSpPr txBox="1">
            <a:spLocks noChangeArrowheads="1"/>
          </p:cNvSpPr>
          <p:nvPr/>
        </p:nvSpPr>
        <p:spPr bwMode="auto">
          <a:xfrm>
            <a:off x="6465888" y="6096000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29" name="Text Box 31"/>
          <p:cNvSpPr txBox="1">
            <a:spLocks noChangeArrowheads="1"/>
          </p:cNvSpPr>
          <p:nvPr/>
        </p:nvSpPr>
        <p:spPr bwMode="auto">
          <a:xfrm>
            <a:off x="7115175" y="6102350"/>
            <a:ext cx="4397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</a:p>
        </p:txBody>
      </p:sp>
      <p:sp>
        <p:nvSpPr>
          <p:cNvPr id="29730" name="Text Box 31"/>
          <p:cNvSpPr txBox="1">
            <a:spLocks noChangeArrowheads="1"/>
          </p:cNvSpPr>
          <p:nvPr/>
        </p:nvSpPr>
        <p:spPr bwMode="auto">
          <a:xfrm>
            <a:off x="7091363" y="5492750"/>
            <a:ext cx="4397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</a:p>
        </p:txBody>
      </p:sp>
      <p:sp>
        <p:nvSpPr>
          <p:cNvPr id="29731" name="Text Box 31"/>
          <p:cNvSpPr txBox="1">
            <a:spLocks noChangeArrowheads="1"/>
          </p:cNvSpPr>
          <p:nvPr/>
        </p:nvSpPr>
        <p:spPr bwMode="auto">
          <a:xfrm>
            <a:off x="1306513" y="5499100"/>
            <a:ext cx="271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32" name="Text Box 31"/>
          <p:cNvSpPr txBox="1">
            <a:spLocks noChangeArrowheads="1"/>
          </p:cNvSpPr>
          <p:nvPr/>
        </p:nvSpPr>
        <p:spPr bwMode="auto">
          <a:xfrm>
            <a:off x="1314450" y="6102350"/>
            <a:ext cx="2714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33" name="Text Box 31"/>
          <p:cNvSpPr txBox="1">
            <a:spLocks noChangeArrowheads="1"/>
          </p:cNvSpPr>
          <p:nvPr/>
        </p:nvSpPr>
        <p:spPr bwMode="auto">
          <a:xfrm>
            <a:off x="1943100" y="4930775"/>
            <a:ext cx="2714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34" name="Text Box 31"/>
          <p:cNvSpPr txBox="1">
            <a:spLocks noChangeArrowheads="1"/>
          </p:cNvSpPr>
          <p:nvPr/>
        </p:nvSpPr>
        <p:spPr bwMode="auto">
          <a:xfrm>
            <a:off x="2595563" y="4930775"/>
            <a:ext cx="271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35" name="Text Box 31"/>
          <p:cNvSpPr txBox="1">
            <a:spLocks noChangeArrowheads="1"/>
          </p:cNvSpPr>
          <p:nvPr/>
        </p:nvSpPr>
        <p:spPr bwMode="auto">
          <a:xfrm>
            <a:off x="1797050" y="5486400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36" name="Text Box 31"/>
          <p:cNvSpPr txBox="1">
            <a:spLocks noChangeArrowheads="1"/>
          </p:cNvSpPr>
          <p:nvPr/>
        </p:nvSpPr>
        <p:spPr bwMode="auto">
          <a:xfrm>
            <a:off x="2451100" y="6103938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  <p:sp>
        <p:nvSpPr>
          <p:cNvPr id="29737" name="Text Box 31"/>
          <p:cNvSpPr txBox="1">
            <a:spLocks noChangeArrowheads="1"/>
          </p:cNvSpPr>
          <p:nvPr/>
        </p:nvSpPr>
        <p:spPr bwMode="auto">
          <a:xfrm>
            <a:off x="1798638" y="6094413"/>
            <a:ext cx="53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X</a:t>
            </a:r>
            <a:r>
              <a:rPr lang="en-US" sz="1700" b="1" i="1" baseline="30000"/>
              <a:t>n</a:t>
            </a:r>
          </a:p>
        </p:txBody>
      </p:sp>
      <p:sp>
        <p:nvSpPr>
          <p:cNvPr id="29738" name="Text Box 31"/>
          <p:cNvSpPr txBox="1">
            <a:spLocks noChangeArrowheads="1"/>
          </p:cNvSpPr>
          <p:nvPr/>
        </p:nvSpPr>
        <p:spPr bwMode="auto">
          <a:xfrm>
            <a:off x="2457450" y="5486400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X</a:t>
            </a:r>
            <a:r>
              <a:rPr lang="en-US" sz="1700" b="1" i="1" baseline="30000"/>
              <a:t>N</a:t>
            </a:r>
            <a:r>
              <a:rPr lang="en-US" sz="1700" b="1"/>
              <a:t>Y</a:t>
            </a:r>
            <a:endParaRPr lang="en-US" sz="1700" b="1" i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623300" cy="45974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Some disorders caused by recessive alleles on the X chromosome in humans</a:t>
            </a:r>
            <a:endParaRPr lang="en-US" sz="3000" smtClean="0"/>
          </a:p>
          <a:p>
            <a:pPr marL="723900" lvl="1" indent="-266700" eaLnBrk="1" hangingPunct="1"/>
            <a:r>
              <a:rPr lang="en-US" smtClean="0"/>
              <a:t>Color blindness (mostly X-linked)</a:t>
            </a:r>
          </a:p>
          <a:p>
            <a:pPr marL="723900" lvl="1" indent="-266700" eaLnBrk="1" hangingPunct="1"/>
            <a:r>
              <a:rPr lang="en-US" b="1" smtClean="0"/>
              <a:t>Duchenne muscular dystrophy</a:t>
            </a:r>
          </a:p>
          <a:p>
            <a:pPr marL="723900" lvl="1" indent="-266700" eaLnBrk="1" hangingPunct="1"/>
            <a:r>
              <a:rPr lang="en-US" b="1" smtClean="0"/>
              <a:t>Hemophilia</a:t>
            </a:r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X Inactivation in Female Mammals</a:t>
            </a:r>
            <a:endParaRPr lang="en-US" b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897937" cy="48323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In mammalian females, one of the two X chromosomes in each cell is randomly inactivated during embryonic development </a:t>
            </a:r>
          </a:p>
          <a:p>
            <a:pPr marL="292100" indent="-292100" eaLnBrk="1" hangingPunct="1"/>
            <a:r>
              <a:rPr lang="en-US" smtClean="0"/>
              <a:t>The inactive X condenses into a </a:t>
            </a:r>
            <a:r>
              <a:rPr lang="en-US" b="1" smtClean="0"/>
              <a:t>Barr body</a:t>
            </a:r>
          </a:p>
          <a:p>
            <a:pPr marL="292100" indent="-292100" eaLnBrk="1" hangingPunct="1"/>
            <a:r>
              <a:rPr lang="en-US" smtClean="0"/>
              <a:t>If a female is heterozygous for a particular gene located on the X chromosome, she will be a mosaic for that character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9" descr="12_08_XInactivation-U"/>
          <p:cNvPicPr>
            <a:picLocks noChangeAspect="1" noChangeArrowheads="1"/>
          </p:cNvPicPr>
          <p:nvPr/>
        </p:nvPicPr>
        <p:blipFill>
          <a:blip r:embed="rId3"/>
          <a:srcRect b="2701"/>
          <a:stretch>
            <a:fillRect/>
          </a:stretch>
        </p:blipFill>
        <p:spPr bwMode="auto">
          <a:xfrm>
            <a:off x="1312863" y="136525"/>
            <a:ext cx="6518275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12.8</a:t>
            </a:r>
          </a:p>
        </p:txBody>
      </p:sp>
      <p:sp>
        <p:nvSpPr>
          <p:cNvPr id="32772" name="Text Box 31"/>
          <p:cNvSpPr txBox="1">
            <a:spLocks noChangeArrowheads="1"/>
          </p:cNvSpPr>
          <p:nvPr/>
        </p:nvSpPr>
        <p:spPr bwMode="auto">
          <a:xfrm>
            <a:off x="1362075" y="855663"/>
            <a:ext cx="15541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Early embryo:</a:t>
            </a:r>
          </a:p>
        </p:txBody>
      </p:sp>
      <p:sp>
        <p:nvSpPr>
          <p:cNvPr id="32773" name="Text Box 31"/>
          <p:cNvSpPr txBox="1">
            <a:spLocks noChangeArrowheads="1"/>
          </p:cNvSpPr>
          <p:nvPr/>
        </p:nvSpPr>
        <p:spPr bwMode="auto">
          <a:xfrm>
            <a:off x="1362075" y="2513013"/>
            <a:ext cx="13827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Two cell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populations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in adult cat:</a:t>
            </a:r>
          </a:p>
        </p:txBody>
      </p:sp>
      <p:sp>
        <p:nvSpPr>
          <p:cNvPr id="32774" name="Text Box 31"/>
          <p:cNvSpPr txBox="1">
            <a:spLocks noChangeArrowheads="1"/>
          </p:cNvSpPr>
          <p:nvPr/>
        </p:nvSpPr>
        <p:spPr bwMode="auto">
          <a:xfrm>
            <a:off x="4098925" y="144463"/>
            <a:ext cx="1820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X chromosomes</a:t>
            </a:r>
          </a:p>
        </p:txBody>
      </p:sp>
      <p:sp>
        <p:nvSpPr>
          <p:cNvPr id="32775" name="Text Box 31"/>
          <p:cNvSpPr txBox="1">
            <a:spLocks noChangeArrowheads="1"/>
          </p:cNvSpPr>
          <p:nvPr/>
        </p:nvSpPr>
        <p:spPr bwMode="auto">
          <a:xfrm>
            <a:off x="4098925" y="1998663"/>
            <a:ext cx="18843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Cell division and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X chromosome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inactivation</a:t>
            </a:r>
          </a:p>
        </p:txBody>
      </p:sp>
      <p:sp>
        <p:nvSpPr>
          <p:cNvPr id="32776" name="Text Box 31"/>
          <p:cNvSpPr txBox="1">
            <a:spLocks noChangeArrowheads="1"/>
          </p:cNvSpPr>
          <p:nvPr/>
        </p:nvSpPr>
        <p:spPr bwMode="auto">
          <a:xfrm>
            <a:off x="6016625" y="373063"/>
            <a:ext cx="11922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Allele for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orange fur</a:t>
            </a:r>
          </a:p>
        </p:txBody>
      </p:sp>
      <p:sp>
        <p:nvSpPr>
          <p:cNvPr id="32777" name="Text Box 31"/>
          <p:cNvSpPr txBox="1">
            <a:spLocks noChangeArrowheads="1"/>
          </p:cNvSpPr>
          <p:nvPr/>
        </p:nvSpPr>
        <p:spPr bwMode="auto">
          <a:xfrm>
            <a:off x="6016625" y="1077913"/>
            <a:ext cx="11922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Allele for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black fur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5162550" y="495300"/>
            <a:ext cx="8128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5156200" y="1085850"/>
            <a:ext cx="81915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31"/>
          <p:cNvSpPr txBox="1">
            <a:spLocks noChangeArrowheads="1"/>
          </p:cNvSpPr>
          <p:nvPr/>
        </p:nvSpPr>
        <p:spPr bwMode="auto">
          <a:xfrm>
            <a:off x="6886575" y="3065463"/>
            <a:ext cx="9826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Active X</a:t>
            </a:r>
          </a:p>
        </p:txBody>
      </p:sp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5565775" y="3833813"/>
            <a:ext cx="12557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Orange fur</a:t>
            </a:r>
          </a:p>
        </p:txBody>
      </p:sp>
      <p:sp>
        <p:nvSpPr>
          <p:cNvPr id="32782" name="Text Box 31"/>
          <p:cNvSpPr txBox="1">
            <a:spLocks noChangeArrowheads="1"/>
          </p:cNvSpPr>
          <p:nvPr/>
        </p:nvSpPr>
        <p:spPr bwMode="auto">
          <a:xfrm>
            <a:off x="3444875" y="3833813"/>
            <a:ext cx="12557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Black fur</a:t>
            </a:r>
          </a:p>
        </p:txBody>
      </p:sp>
      <p:sp>
        <p:nvSpPr>
          <p:cNvPr id="32783" name="Text Box 31"/>
          <p:cNvSpPr txBox="1">
            <a:spLocks noChangeArrowheads="1"/>
          </p:cNvSpPr>
          <p:nvPr/>
        </p:nvSpPr>
        <p:spPr bwMode="auto">
          <a:xfrm>
            <a:off x="4498975" y="3224213"/>
            <a:ext cx="96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/>
              <a:t>Inactive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X</a:t>
            </a:r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3130550" y="3479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4025900" y="3181350"/>
            <a:ext cx="4953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>
            <a:off x="5467350" y="3359150"/>
            <a:ext cx="5080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>
            <a:off x="6375400" y="3194050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1"/>
          <p:cNvSpPr>
            <a:spLocks noChangeArrowheads="1"/>
          </p:cNvSpPr>
          <p:nvPr/>
        </p:nvSpPr>
        <p:spPr bwMode="auto">
          <a:xfrm>
            <a:off x="4578350" y="6153150"/>
            <a:ext cx="203200" cy="203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32789" name="Oval 22"/>
          <p:cNvSpPr>
            <a:spLocks noChangeArrowheads="1"/>
          </p:cNvSpPr>
          <p:nvPr/>
        </p:nvSpPr>
        <p:spPr bwMode="auto">
          <a:xfrm>
            <a:off x="5118100" y="5810250"/>
            <a:ext cx="203200" cy="203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 flipV="1">
            <a:off x="3949700" y="4121150"/>
            <a:ext cx="698500" cy="2044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V="1">
            <a:off x="5251450" y="4146550"/>
            <a:ext cx="869950" cy="1676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2187575" y="3357563"/>
            <a:ext cx="9826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Active X</a:t>
            </a:r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>
            <a:off x="3943350" y="4095750"/>
            <a:ext cx="698500" cy="205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8"/>
          <p:cNvSpPr>
            <a:spLocks noChangeShapeType="1"/>
          </p:cNvSpPr>
          <p:nvPr/>
        </p:nvSpPr>
        <p:spPr bwMode="auto">
          <a:xfrm flipH="1">
            <a:off x="5251450" y="4140200"/>
            <a:ext cx="857250" cy="168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04300" cy="9398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sz="3000" smtClean="0"/>
              <a:t>Concept 12.1: Mendelian inheritance has its physical basis in the behavior of chromosomes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902700" cy="5168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Mitosis and meiosis were first described in the late 1800s</a:t>
            </a:r>
          </a:p>
          <a:p>
            <a:pPr marL="292100" indent="-292100" eaLnBrk="1" hangingPunct="1"/>
            <a:r>
              <a:rPr lang="en-US" smtClean="0"/>
              <a:t>The </a:t>
            </a:r>
            <a:r>
              <a:rPr lang="en-US" b="1" smtClean="0"/>
              <a:t>chromosome theory of inheritance </a:t>
            </a:r>
            <a:r>
              <a:rPr lang="en-US" smtClean="0"/>
              <a:t>states</a:t>
            </a:r>
          </a:p>
          <a:p>
            <a:pPr marL="723900" lvl="1" indent="-266700" eaLnBrk="1" hangingPunct="1"/>
            <a:r>
              <a:rPr lang="en-US" smtClean="0"/>
              <a:t>Mendelian genes have specific loci (positions) on chromosomes</a:t>
            </a:r>
          </a:p>
          <a:p>
            <a:pPr marL="723900" lvl="1" indent="-266700" eaLnBrk="1" hangingPunct="1"/>
            <a:r>
              <a:rPr lang="en-US" smtClean="0"/>
              <a:t>Chromosomes undergo segregation and independent assortment</a:t>
            </a:r>
          </a:p>
          <a:p>
            <a:pPr marL="292100" indent="-292100" eaLnBrk="1" hangingPunct="1"/>
            <a:r>
              <a:rPr lang="en-US" smtClean="0"/>
              <a:t>The behavior of chromosomes during meiosis can account for Mendel’s</a:t>
            </a:r>
            <a:r>
              <a:rPr lang="en-US" altLang="ja-JP" smtClean="0">
                <a:ea typeface="ＭＳ Ｐゴシック" pitchFamily="84" charset="-128"/>
              </a:rPr>
              <a:t> laws of segregation and independent assortment</a:t>
            </a:r>
            <a:endParaRPr lang="en-US" smtClean="0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12.8a</a:t>
            </a:r>
          </a:p>
        </p:txBody>
      </p:sp>
      <p:pic>
        <p:nvPicPr>
          <p:cNvPr id="33795" name="Picture 3" descr="12_08aXInactivationCat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338" y="2144713"/>
            <a:ext cx="221932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771650"/>
            <a:ext cx="8623300" cy="42862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Each chromosome has hundreds or thousands of genes (except the Y chromosome)</a:t>
            </a:r>
          </a:p>
          <a:p>
            <a:pPr marL="292100" indent="-292100" eaLnBrk="1" hangingPunct="1"/>
            <a:r>
              <a:rPr lang="en-US" smtClean="0"/>
              <a:t>Genes located on the same chromosome that tend to be inherited together are called </a:t>
            </a:r>
            <a:r>
              <a:rPr lang="en-US" b="1" smtClean="0"/>
              <a:t>linked genes</a:t>
            </a:r>
          </a:p>
          <a:p>
            <a:pPr marL="292100" indent="-292100" eaLnBrk="1" hangingPunct="1"/>
            <a:endParaRPr lang="en-US" smtClean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04800" y="381000"/>
            <a:ext cx="184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ea typeface="ヒラギノ角ゴ Pro W3" pitchFamily="84" charset="-128"/>
            </a:endParaRP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5738"/>
            <a:ext cx="8839200" cy="1325562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smtClean="0"/>
              <a:t>Concept 12.3: Linked genes tend to be inherited together because they are located near each other on the same chromosome</a:t>
            </a:r>
            <a:endParaRPr lang="en-US" sz="2500" smtClean="0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182563" y="1603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1486" y="41746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http://learn.genetics.utah.edu/content/pigeons/geneticlinkage/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57163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How Linkage Affects Inheritance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648700" cy="46990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Morgan did experiments with fruit flies that show how linkage affects inheritance of two characters</a:t>
            </a:r>
          </a:p>
          <a:p>
            <a:pPr marL="292100" indent="-292100" eaLnBrk="1" hangingPunct="1"/>
            <a:r>
              <a:rPr lang="en-US" smtClean="0"/>
              <a:t>Morgan crossed flies that differed in traits of body color and wing size</a:t>
            </a:r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928100" cy="48387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Morgan found that body color and wing size are usually inherited together in specific combinations (parental phenotypes) </a:t>
            </a:r>
          </a:p>
          <a:p>
            <a:pPr marL="292100" indent="-292100" eaLnBrk="1" hangingPunct="1"/>
            <a:r>
              <a:rPr lang="en-US" smtClean="0"/>
              <a:t>He reasoned that since these genes did not assort independently, they were on the same chromosome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0" descr="12_UN01Testcross-U"/>
          <p:cNvPicPr>
            <a:picLocks noChangeAspect="1" noChangeArrowheads="1"/>
          </p:cNvPicPr>
          <p:nvPr/>
        </p:nvPicPr>
        <p:blipFill>
          <a:blip r:embed="rId3"/>
          <a:srcRect b="3522"/>
          <a:stretch>
            <a:fillRect/>
          </a:stretch>
        </p:blipFill>
        <p:spPr bwMode="auto">
          <a:xfrm>
            <a:off x="296863" y="904875"/>
            <a:ext cx="854868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12.UN01</a:t>
            </a:r>
          </a:p>
        </p:txBody>
      </p:sp>
      <p:sp>
        <p:nvSpPr>
          <p:cNvPr id="37892" name="Text Box 31"/>
          <p:cNvSpPr txBox="1">
            <a:spLocks noChangeArrowheads="1"/>
          </p:cNvSpPr>
          <p:nvPr/>
        </p:nvSpPr>
        <p:spPr bwMode="auto">
          <a:xfrm>
            <a:off x="333375" y="1560513"/>
            <a:ext cx="27987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F</a:t>
            </a:r>
            <a:r>
              <a:rPr lang="en-US" sz="2300" b="1" baseline="-25000"/>
              <a:t>1</a:t>
            </a:r>
            <a:r>
              <a:rPr lang="en-US" sz="2300" b="1"/>
              <a:t> dihybrid female</a:t>
            </a:r>
          </a:p>
          <a:p>
            <a:pPr eaLnBrk="0" hangingPunct="0"/>
            <a:r>
              <a:rPr lang="en-US" sz="2300" b="1"/>
              <a:t>and homozygous</a:t>
            </a:r>
          </a:p>
          <a:p>
            <a:pPr eaLnBrk="0" hangingPunct="0"/>
            <a:r>
              <a:rPr lang="en-US" sz="2300" b="1"/>
              <a:t>recessive male</a:t>
            </a:r>
          </a:p>
          <a:p>
            <a:pPr eaLnBrk="0" hangingPunct="0"/>
            <a:r>
              <a:rPr lang="en-US" sz="2300" b="1"/>
              <a:t>in testcross</a:t>
            </a:r>
          </a:p>
        </p:txBody>
      </p:sp>
      <p:sp>
        <p:nvSpPr>
          <p:cNvPr id="37893" name="Text Box 31"/>
          <p:cNvSpPr txBox="1">
            <a:spLocks noChangeArrowheads="1"/>
          </p:cNvSpPr>
          <p:nvPr/>
        </p:nvSpPr>
        <p:spPr bwMode="auto">
          <a:xfrm>
            <a:off x="752475" y="4506913"/>
            <a:ext cx="2176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Most offspring</a:t>
            </a:r>
          </a:p>
        </p:txBody>
      </p:sp>
      <p:sp>
        <p:nvSpPr>
          <p:cNvPr id="37894" name="Text Box 31"/>
          <p:cNvSpPr txBox="1">
            <a:spLocks noChangeArrowheads="1"/>
          </p:cNvSpPr>
          <p:nvPr/>
        </p:nvSpPr>
        <p:spPr bwMode="auto">
          <a:xfrm>
            <a:off x="4095750" y="14906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</a:t>
            </a:r>
            <a:r>
              <a:rPr lang="en-US" sz="2300" b="1" baseline="30000">
                <a:sym typeface="Symbol" pitchFamily="84" charset="2"/>
              </a:rPr>
              <a:t>  </a:t>
            </a:r>
            <a:r>
              <a:rPr lang="en-US" sz="2300" b="1" i="1"/>
              <a:t>vg</a:t>
            </a:r>
            <a:r>
              <a:rPr lang="en-US" sz="2300" b="1" baseline="30000">
                <a:sym typeface="Symbol" pitchFamily="84" charset="2"/>
              </a:rPr>
              <a:t></a:t>
            </a:r>
          </a:p>
        </p:txBody>
      </p:sp>
      <p:sp>
        <p:nvSpPr>
          <p:cNvPr id="37895" name="Text Box 31"/>
          <p:cNvSpPr txBox="1">
            <a:spLocks noChangeArrowheads="1"/>
          </p:cNvSpPr>
          <p:nvPr/>
        </p:nvSpPr>
        <p:spPr bwMode="auto">
          <a:xfrm>
            <a:off x="4197350" y="23542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 </a:t>
            </a:r>
            <a:r>
              <a:rPr lang="en-US" sz="2300" b="1" baseline="30000">
                <a:sym typeface="Symbol" pitchFamily="84" charset="2"/>
              </a:rPr>
              <a:t>  </a:t>
            </a:r>
            <a:r>
              <a:rPr lang="en-US" sz="2300" b="1" i="1"/>
              <a:t>vg</a:t>
            </a:r>
            <a:endParaRPr lang="en-US" sz="2300" b="1" baseline="30000">
              <a:sym typeface="Symbol" pitchFamily="84" charset="2"/>
            </a:endParaRPr>
          </a:p>
        </p:txBody>
      </p:sp>
      <p:sp>
        <p:nvSpPr>
          <p:cNvPr id="37896" name="Text Box 31"/>
          <p:cNvSpPr txBox="1">
            <a:spLocks noChangeArrowheads="1"/>
          </p:cNvSpPr>
          <p:nvPr/>
        </p:nvSpPr>
        <p:spPr bwMode="auto">
          <a:xfrm>
            <a:off x="4210050" y="49577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 </a:t>
            </a:r>
            <a:r>
              <a:rPr lang="en-US" sz="2300" b="1" baseline="30000">
                <a:sym typeface="Symbol" pitchFamily="84" charset="2"/>
              </a:rPr>
              <a:t>  </a:t>
            </a:r>
            <a:r>
              <a:rPr lang="en-US" sz="2300" b="1" i="1"/>
              <a:t>vg</a:t>
            </a:r>
            <a:endParaRPr lang="en-US" sz="2300" b="1" baseline="30000">
              <a:sym typeface="Symbol" pitchFamily="84" charset="2"/>
            </a:endParaRPr>
          </a:p>
        </p:txBody>
      </p:sp>
      <p:sp>
        <p:nvSpPr>
          <p:cNvPr id="37897" name="Text Box 31"/>
          <p:cNvSpPr txBox="1">
            <a:spLocks noChangeArrowheads="1"/>
          </p:cNvSpPr>
          <p:nvPr/>
        </p:nvSpPr>
        <p:spPr bwMode="auto">
          <a:xfrm>
            <a:off x="7626350" y="49577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 </a:t>
            </a:r>
            <a:r>
              <a:rPr lang="en-US" sz="2300" b="1" baseline="30000">
                <a:sym typeface="Symbol" pitchFamily="84" charset="2"/>
              </a:rPr>
              <a:t>  </a:t>
            </a:r>
            <a:r>
              <a:rPr lang="en-US" sz="2300" b="1" i="1"/>
              <a:t>vg</a:t>
            </a:r>
            <a:endParaRPr lang="en-US" sz="2300" b="1" baseline="30000">
              <a:sym typeface="Symbol" pitchFamily="84" charset="2"/>
            </a:endParaRPr>
          </a:p>
        </p:txBody>
      </p:sp>
      <p:sp>
        <p:nvSpPr>
          <p:cNvPr id="37898" name="Text Box 31"/>
          <p:cNvSpPr txBox="1">
            <a:spLocks noChangeArrowheads="1"/>
          </p:cNvSpPr>
          <p:nvPr/>
        </p:nvSpPr>
        <p:spPr bwMode="auto">
          <a:xfrm>
            <a:off x="7613650" y="40814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 </a:t>
            </a:r>
            <a:r>
              <a:rPr lang="en-US" sz="2300" b="1" baseline="30000">
                <a:sym typeface="Symbol" pitchFamily="84" charset="2"/>
              </a:rPr>
              <a:t>  </a:t>
            </a:r>
            <a:r>
              <a:rPr lang="en-US" sz="2300" b="1" i="1"/>
              <a:t>vg</a:t>
            </a:r>
            <a:endParaRPr lang="en-US" sz="2300" b="1" baseline="30000">
              <a:sym typeface="Symbol" pitchFamily="84" charset="2"/>
            </a:endParaRPr>
          </a:p>
        </p:txBody>
      </p:sp>
      <p:sp>
        <p:nvSpPr>
          <p:cNvPr id="37899" name="Text Box 31"/>
          <p:cNvSpPr txBox="1">
            <a:spLocks noChangeArrowheads="1"/>
          </p:cNvSpPr>
          <p:nvPr/>
        </p:nvSpPr>
        <p:spPr bwMode="auto">
          <a:xfrm>
            <a:off x="7613650" y="23669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 </a:t>
            </a:r>
            <a:r>
              <a:rPr lang="en-US" sz="2300" b="1" baseline="30000">
                <a:sym typeface="Symbol" pitchFamily="84" charset="2"/>
              </a:rPr>
              <a:t>  </a:t>
            </a:r>
            <a:r>
              <a:rPr lang="en-US" sz="2300" b="1" i="1"/>
              <a:t>vg</a:t>
            </a:r>
            <a:endParaRPr lang="en-US" sz="2300" b="1" baseline="30000">
              <a:sym typeface="Symbol" pitchFamily="84" charset="2"/>
            </a:endParaRPr>
          </a:p>
        </p:txBody>
      </p:sp>
      <p:sp>
        <p:nvSpPr>
          <p:cNvPr id="37900" name="Text Box 31"/>
          <p:cNvSpPr txBox="1">
            <a:spLocks noChangeArrowheads="1"/>
          </p:cNvSpPr>
          <p:nvPr/>
        </p:nvSpPr>
        <p:spPr bwMode="auto">
          <a:xfrm>
            <a:off x="7613650" y="14779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 </a:t>
            </a:r>
            <a:r>
              <a:rPr lang="en-US" sz="2300" b="1" baseline="30000">
                <a:sym typeface="Symbol" pitchFamily="84" charset="2"/>
              </a:rPr>
              <a:t>  </a:t>
            </a:r>
            <a:r>
              <a:rPr lang="en-US" sz="2300" b="1" i="1"/>
              <a:t>vg</a:t>
            </a:r>
            <a:endParaRPr lang="en-US" sz="2300" b="1" baseline="30000">
              <a:sym typeface="Symbol" pitchFamily="84" charset="2"/>
            </a:endParaRPr>
          </a:p>
        </p:txBody>
      </p:sp>
      <p:sp>
        <p:nvSpPr>
          <p:cNvPr id="37901" name="Text Box 31"/>
          <p:cNvSpPr txBox="1">
            <a:spLocks noChangeArrowheads="1"/>
          </p:cNvSpPr>
          <p:nvPr/>
        </p:nvSpPr>
        <p:spPr bwMode="auto">
          <a:xfrm>
            <a:off x="4083050" y="4068763"/>
            <a:ext cx="912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 i="1"/>
              <a:t>b</a:t>
            </a:r>
            <a:r>
              <a:rPr lang="en-US" sz="2300" b="1" baseline="30000">
                <a:sym typeface="Symbol" pitchFamily="84" charset="2"/>
              </a:rPr>
              <a:t>  </a:t>
            </a:r>
            <a:r>
              <a:rPr lang="en-US" sz="2300" b="1" i="1"/>
              <a:t>vg</a:t>
            </a:r>
            <a:r>
              <a:rPr lang="en-US" sz="2300" b="1" baseline="30000">
                <a:sym typeface="Symbol" pitchFamily="84" charset="2"/>
              </a:rPr>
              <a:t></a:t>
            </a:r>
          </a:p>
        </p:txBody>
      </p:sp>
      <p:sp>
        <p:nvSpPr>
          <p:cNvPr id="37902" name="Text Box 31"/>
          <p:cNvSpPr txBox="1">
            <a:spLocks noChangeArrowheads="1"/>
          </p:cNvSpPr>
          <p:nvPr/>
        </p:nvSpPr>
        <p:spPr bwMode="auto">
          <a:xfrm>
            <a:off x="5746750" y="4525963"/>
            <a:ext cx="3794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or</a:t>
            </a:r>
            <a:endParaRPr lang="en-US" sz="2300" b="1" baseline="30000">
              <a:sym typeface="Symbol" pitchFamily="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7" descr="12_09_LinkedGenes-U"/>
          <p:cNvPicPr>
            <a:picLocks noChangeAspect="1" noChangeArrowheads="1"/>
          </p:cNvPicPr>
          <p:nvPr/>
        </p:nvPicPr>
        <p:blipFill>
          <a:blip r:embed="rId3"/>
          <a:srcRect b="2315"/>
          <a:stretch>
            <a:fillRect/>
          </a:stretch>
        </p:blipFill>
        <p:spPr bwMode="auto">
          <a:xfrm>
            <a:off x="1836738" y="136525"/>
            <a:ext cx="546893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12.9</a:t>
            </a:r>
          </a:p>
        </p:txBody>
      </p:sp>
      <p:sp>
        <p:nvSpPr>
          <p:cNvPr id="38916" name="Text Box 31"/>
          <p:cNvSpPr txBox="1">
            <a:spLocks noChangeArrowheads="1"/>
          </p:cNvSpPr>
          <p:nvPr/>
        </p:nvSpPr>
        <p:spPr bwMode="auto">
          <a:xfrm>
            <a:off x="1889125" y="169863"/>
            <a:ext cx="766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C82C31"/>
                </a:solidFill>
              </a:rPr>
              <a:t>Experiment</a:t>
            </a:r>
          </a:p>
        </p:txBody>
      </p:sp>
      <p:sp>
        <p:nvSpPr>
          <p:cNvPr id="38917" name="Text Box 31"/>
          <p:cNvSpPr txBox="1">
            <a:spLocks noChangeArrowheads="1"/>
          </p:cNvSpPr>
          <p:nvPr/>
        </p:nvSpPr>
        <p:spPr bwMode="auto">
          <a:xfrm>
            <a:off x="1895475" y="404813"/>
            <a:ext cx="9636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P Generation</a:t>
            </a:r>
          </a:p>
          <a:p>
            <a:pPr eaLnBrk="0" hangingPunct="0"/>
            <a:r>
              <a:rPr lang="en-US" sz="1000" b="1"/>
              <a:t>(homozygous)</a:t>
            </a:r>
          </a:p>
        </p:txBody>
      </p:sp>
      <p:sp>
        <p:nvSpPr>
          <p:cNvPr id="38918" name="Text Box 31"/>
          <p:cNvSpPr txBox="1">
            <a:spLocks noChangeArrowheads="1"/>
          </p:cNvSpPr>
          <p:nvPr/>
        </p:nvSpPr>
        <p:spPr bwMode="auto">
          <a:xfrm>
            <a:off x="1901825" y="792163"/>
            <a:ext cx="9382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Wild type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(gray body,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normal wings)</a:t>
            </a:r>
          </a:p>
        </p:txBody>
      </p:sp>
      <p:sp>
        <p:nvSpPr>
          <p:cNvPr id="38919" name="Text Box 31"/>
          <p:cNvSpPr txBox="1">
            <a:spLocks noChangeArrowheads="1"/>
          </p:cNvSpPr>
          <p:nvPr/>
        </p:nvSpPr>
        <p:spPr bwMode="auto">
          <a:xfrm>
            <a:off x="1895475" y="1852613"/>
            <a:ext cx="13065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F</a:t>
            </a:r>
            <a:r>
              <a:rPr lang="en-US" sz="1000" b="1" baseline="-25000"/>
              <a:t>1</a:t>
            </a:r>
            <a:r>
              <a:rPr lang="en-US" sz="1000" b="1"/>
              <a:t> dihybrid testcross</a:t>
            </a:r>
          </a:p>
        </p:txBody>
      </p:sp>
      <p:sp>
        <p:nvSpPr>
          <p:cNvPr id="38920" name="Text Box 31"/>
          <p:cNvSpPr txBox="1">
            <a:spLocks noChangeArrowheads="1"/>
          </p:cNvSpPr>
          <p:nvPr/>
        </p:nvSpPr>
        <p:spPr bwMode="auto">
          <a:xfrm>
            <a:off x="1901825" y="2049463"/>
            <a:ext cx="16176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Wild-type F</a:t>
            </a:r>
            <a:r>
              <a:rPr lang="en-US" sz="1000" b="1" baseline="-25000"/>
              <a:t>1</a:t>
            </a:r>
            <a:r>
              <a:rPr lang="en-US" sz="1000" b="1"/>
              <a:t> dihybrid</a:t>
            </a:r>
          </a:p>
          <a:p>
            <a:pPr eaLnBrk="0" hangingPunct="0"/>
            <a:r>
              <a:rPr lang="en-US" sz="1000" b="1"/>
              <a:t>(gray body, normal wings)</a:t>
            </a:r>
          </a:p>
        </p:txBody>
      </p:sp>
      <p:sp>
        <p:nvSpPr>
          <p:cNvPr id="38921" name="Text Box 31"/>
          <p:cNvSpPr txBox="1">
            <a:spLocks noChangeArrowheads="1"/>
          </p:cNvSpPr>
          <p:nvPr/>
        </p:nvSpPr>
        <p:spPr bwMode="auto">
          <a:xfrm>
            <a:off x="1898650" y="1382713"/>
            <a:ext cx="862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</a:t>
            </a:r>
          </a:p>
        </p:txBody>
      </p:sp>
      <p:sp>
        <p:nvSpPr>
          <p:cNvPr id="38922" name="Text Box 31"/>
          <p:cNvSpPr txBox="1">
            <a:spLocks noChangeArrowheads="1"/>
          </p:cNvSpPr>
          <p:nvPr/>
        </p:nvSpPr>
        <p:spPr bwMode="auto">
          <a:xfrm>
            <a:off x="1898650" y="2595563"/>
            <a:ext cx="862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23" name="Text Box 31"/>
          <p:cNvSpPr txBox="1">
            <a:spLocks noChangeArrowheads="1"/>
          </p:cNvSpPr>
          <p:nvPr/>
        </p:nvSpPr>
        <p:spPr bwMode="auto">
          <a:xfrm>
            <a:off x="1895475" y="3173413"/>
            <a:ext cx="9636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Testcross</a:t>
            </a:r>
          </a:p>
          <a:p>
            <a:pPr eaLnBrk="0" hangingPunct="0"/>
            <a:r>
              <a:rPr lang="en-US" sz="1000" b="1"/>
              <a:t>offspring</a:t>
            </a:r>
          </a:p>
        </p:txBody>
      </p:sp>
      <p:sp>
        <p:nvSpPr>
          <p:cNvPr id="38924" name="Text Box 31"/>
          <p:cNvSpPr txBox="1">
            <a:spLocks noChangeArrowheads="1"/>
          </p:cNvSpPr>
          <p:nvPr/>
        </p:nvSpPr>
        <p:spPr bwMode="auto">
          <a:xfrm>
            <a:off x="3070225" y="3268663"/>
            <a:ext cx="3286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Eggs</a:t>
            </a:r>
          </a:p>
        </p:txBody>
      </p:sp>
      <p:sp>
        <p:nvSpPr>
          <p:cNvPr id="38925" name="Text Box 31"/>
          <p:cNvSpPr txBox="1">
            <a:spLocks noChangeArrowheads="1"/>
          </p:cNvSpPr>
          <p:nvPr/>
        </p:nvSpPr>
        <p:spPr bwMode="auto">
          <a:xfrm>
            <a:off x="2682875" y="4424363"/>
            <a:ext cx="4746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Sperm</a:t>
            </a: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2749550" y="4087813"/>
            <a:ext cx="385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27" name="Text Box 31"/>
          <p:cNvSpPr txBox="1">
            <a:spLocks noChangeArrowheads="1"/>
          </p:cNvSpPr>
          <p:nvPr/>
        </p:nvSpPr>
        <p:spPr bwMode="auto">
          <a:xfrm>
            <a:off x="3479800" y="3268663"/>
            <a:ext cx="385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</a:t>
            </a:r>
          </a:p>
        </p:txBody>
      </p:sp>
      <p:sp>
        <p:nvSpPr>
          <p:cNvPr id="38928" name="Text Box 31"/>
          <p:cNvSpPr txBox="1">
            <a:spLocks noChangeArrowheads="1"/>
          </p:cNvSpPr>
          <p:nvPr/>
        </p:nvSpPr>
        <p:spPr bwMode="auto">
          <a:xfrm>
            <a:off x="5016500" y="3262313"/>
            <a:ext cx="385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29" name="Text Box 31"/>
          <p:cNvSpPr txBox="1">
            <a:spLocks noChangeArrowheads="1"/>
          </p:cNvSpPr>
          <p:nvPr/>
        </p:nvSpPr>
        <p:spPr bwMode="auto">
          <a:xfrm>
            <a:off x="4298950" y="3262313"/>
            <a:ext cx="385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30" name="Text Box 31"/>
          <p:cNvSpPr txBox="1">
            <a:spLocks noChangeArrowheads="1"/>
          </p:cNvSpPr>
          <p:nvPr/>
        </p:nvSpPr>
        <p:spPr bwMode="auto">
          <a:xfrm>
            <a:off x="5753100" y="3262313"/>
            <a:ext cx="385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</a:t>
            </a:r>
          </a:p>
        </p:txBody>
      </p:sp>
      <p:sp>
        <p:nvSpPr>
          <p:cNvPr id="38931" name="Text Box 31"/>
          <p:cNvSpPr txBox="1">
            <a:spLocks noChangeArrowheads="1"/>
          </p:cNvSpPr>
          <p:nvPr/>
        </p:nvSpPr>
        <p:spPr bwMode="auto">
          <a:xfrm>
            <a:off x="3159125" y="3681413"/>
            <a:ext cx="8874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Wild-type</a:t>
            </a:r>
          </a:p>
          <a:p>
            <a:pPr algn="ctr" eaLnBrk="0" hangingPunct="0"/>
            <a:r>
              <a:rPr lang="en-US" sz="1000" b="1"/>
              <a:t>(gray-normal)</a:t>
            </a:r>
          </a:p>
        </p:txBody>
      </p:sp>
      <p:sp>
        <p:nvSpPr>
          <p:cNvPr id="38932" name="Text Box 31"/>
          <p:cNvSpPr txBox="1">
            <a:spLocks noChangeArrowheads="1"/>
          </p:cNvSpPr>
          <p:nvPr/>
        </p:nvSpPr>
        <p:spPr bwMode="auto">
          <a:xfrm>
            <a:off x="4041775" y="3681413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Black-</a:t>
            </a:r>
          </a:p>
          <a:p>
            <a:pPr algn="ctr" eaLnBrk="0" hangingPunct="0"/>
            <a:r>
              <a:rPr lang="en-US" sz="1000" b="1"/>
              <a:t>vestigial</a:t>
            </a:r>
          </a:p>
        </p:txBody>
      </p:sp>
      <p:sp>
        <p:nvSpPr>
          <p:cNvPr id="38933" name="Text Box 31"/>
          <p:cNvSpPr txBox="1">
            <a:spLocks noChangeArrowheads="1"/>
          </p:cNvSpPr>
          <p:nvPr/>
        </p:nvSpPr>
        <p:spPr bwMode="auto">
          <a:xfrm>
            <a:off x="4816475" y="3681413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Gray-</a:t>
            </a:r>
          </a:p>
          <a:p>
            <a:pPr algn="ctr" eaLnBrk="0" hangingPunct="0"/>
            <a:r>
              <a:rPr lang="en-US" sz="1000" b="1"/>
              <a:t>vestigial</a:t>
            </a:r>
          </a:p>
        </p:txBody>
      </p:sp>
      <p:sp>
        <p:nvSpPr>
          <p:cNvPr id="38934" name="Text Box 31"/>
          <p:cNvSpPr txBox="1">
            <a:spLocks noChangeArrowheads="1"/>
          </p:cNvSpPr>
          <p:nvPr/>
        </p:nvSpPr>
        <p:spPr bwMode="auto">
          <a:xfrm>
            <a:off x="5578475" y="3681413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Black-</a:t>
            </a:r>
          </a:p>
          <a:p>
            <a:pPr algn="ctr" eaLnBrk="0" hangingPunct="0"/>
            <a:r>
              <a:rPr lang="en-US" sz="1000" b="1"/>
              <a:t>normal</a:t>
            </a:r>
          </a:p>
        </p:txBody>
      </p:sp>
      <p:sp>
        <p:nvSpPr>
          <p:cNvPr id="38935" name="Text Box 31"/>
          <p:cNvSpPr txBox="1">
            <a:spLocks noChangeArrowheads="1"/>
          </p:cNvSpPr>
          <p:nvPr/>
        </p:nvSpPr>
        <p:spPr bwMode="auto">
          <a:xfrm>
            <a:off x="6242050" y="2659063"/>
            <a:ext cx="8620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36" name="Text Box 31"/>
          <p:cNvSpPr txBox="1">
            <a:spLocks noChangeArrowheads="1"/>
          </p:cNvSpPr>
          <p:nvPr/>
        </p:nvSpPr>
        <p:spPr bwMode="auto">
          <a:xfrm>
            <a:off x="5276850" y="1350963"/>
            <a:ext cx="8620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37" name="Text Box 31"/>
          <p:cNvSpPr txBox="1">
            <a:spLocks noChangeArrowheads="1"/>
          </p:cNvSpPr>
          <p:nvPr/>
        </p:nvSpPr>
        <p:spPr bwMode="auto">
          <a:xfrm>
            <a:off x="5276850" y="766763"/>
            <a:ext cx="10080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Double mutant</a:t>
            </a:r>
          </a:p>
          <a:p>
            <a:pPr eaLnBrk="0" hangingPunct="0"/>
            <a:r>
              <a:rPr lang="en-US" sz="1000" b="1"/>
              <a:t>(black body,</a:t>
            </a:r>
          </a:p>
          <a:p>
            <a:pPr eaLnBrk="0" hangingPunct="0"/>
            <a:r>
              <a:rPr lang="en-US" sz="1000" b="1"/>
              <a:t>vestigial wings)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38" name="Text Box 31"/>
          <p:cNvSpPr txBox="1">
            <a:spLocks noChangeArrowheads="1"/>
          </p:cNvSpPr>
          <p:nvPr/>
        </p:nvSpPr>
        <p:spPr bwMode="auto">
          <a:xfrm>
            <a:off x="6242050" y="1979613"/>
            <a:ext cx="10080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Homozygous</a:t>
            </a:r>
          </a:p>
          <a:p>
            <a:pPr eaLnBrk="0" hangingPunct="0"/>
            <a:r>
              <a:rPr lang="en-US" sz="1000" b="1"/>
              <a:t>recessive (black</a:t>
            </a:r>
          </a:p>
          <a:p>
            <a:pPr eaLnBrk="0" hangingPunct="0"/>
            <a:r>
              <a:rPr lang="en-US" sz="1000" b="1"/>
              <a:t>body, vestigial</a:t>
            </a:r>
          </a:p>
          <a:p>
            <a:pPr eaLnBrk="0" hangingPunct="0"/>
            <a:r>
              <a:rPr lang="en-US" sz="1000" b="1"/>
              <a:t>wings)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39" name="Text Box 31"/>
          <p:cNvSpPr txBox="1">
            <a:spLocks noChangeArrowheads="1"/>
          </p:cNvSpPr>
          <p:nvPr/>
        </p:nvSpPr>
        <p:spPr bwMode="auto">
          <a:xfrm>
            <a:off x="3244850" y="5059363"/>
            <a:ext cx="7858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40" name="Text Box 31"/>
          <p:cNvSpPr txBox="1">
            <a:spLocks noChangeArrowheads="1"/>
          </p:cNvSpPr>
          <p:nvPr/>
        </p:nvSpPr>
        <p:spPr bwMode="auto">
          <a:xfrm>
            <a:off x="4152900" y="5053013"/>
            <a:ext cx="639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41" name="Text Box 31"/>
          <p:cNvSpPr txBox="1">
            <a:spLocks noChangeArrowheads="1"/>
          </p:cNvSpPr>
          <p:nvPr/>
        </p:nvSpPr>
        <p:spPr bwMode="auto">
          <a:xfrm>
            <a:off x="4857750" y="5053013"/>
            <a:ext cx="690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42" name="Text Box 31"/>
          <p:cNvSpPr txBox="1">
            <a:spLocks noChangeArrowheads="1"/>
          </p:cNvSpPr>
          <p:nvPr/>
        </p:nvSpPr>
        <p:spPr bwMode="auto">
          <a:xfrm>
            <a:off x="5619750" y="5059363"/>
            <a:ext cx="690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b</a:t>
            </a:r>
            <a:r>
              <a:rPr lang="en-US" sz="1000" b="1" baseline="30000">
                <a:sym typeface="Symbol" pitchFamily="84" charset="2"/>
              </a:rPr>
              <a:t>  </a:t>
            </a:r>
            <a:r>
              <a:rPr lang="en-US" sz="1000" b="1" i="1"/>
              <a:t>vg</a:t>
            </a:r>
            <a:r>
              <a:rPr lang="en-US" sz="1000" b="1" baseline="30000">
                <a:sym typeface="Symbol" pitchFamily="84" charset="2"/>
              </a:rPr>
              <a:t>  </a:t>
            </a:r>
            <a:r>
              <a:rPr lang="en-US" sz="1000" b="1" i="1"/>
              <a:t>vg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1885950" y="5307013"/>
            <a:ext cx="12620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PREDICTED RATIOS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44" name="Text Box 31"/>
          <p:cNvSpPr txBox="1">
            <a:spLocks noChangeArrowheads="1"/>
          </p:cNvSpPr>
          <p:nvPr/>
        </p:nvSpPr>
        <p:spPr bwMode="auto">
          <a:xfrm>
            <a:off x="1911350" y="5529263"/>
            <a:ext cx="12620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Genes on different</a:t>
            </a:r>
          </a:p>
          <a:p>
            <a:pPr eaLnBrk="0" hangingPunct="0"/>
            <a:r>
              <a:rPr lang="en-US" sz="1000" b="1"/>
              <a:t>chromosomes: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45" name="Text Box 31"/>
          <p:cNvSpPr txBox="1">
            <a:spLocks noChangeArrowheads="1"/>
          </p:cNvSpPr>
          <p:nvPr/>
        </p:nvSpPr>
        <p:spPr bwMode="auto">
          <a:xfrm>
            <a:off x="1911350" y="5929313"/>
            <a:ext cx="12620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Genes on some</a:t>
            </a:r>
          </a:p>
          <a:p>
            <a:pPr eaLnBrk="0" hangingPunct="0"/>
            <a:r>
              <a:rPr lang="en-US" sz="1000" b="1"/>
              <a:t>chromosome:</a:t>
            </a:r>
            <a:endParaRPr lang="en-US" sz="1000" b="1" baseline="30000">
              <a:sym typeface="Symbol" pitchFamily="84" charset="2"/>
            </a:endParaRPr>
          </a:p>
        </p:txBody>
      </p:sp>
      <p:sp>
        <p:nvSpPr>
          <p:cNvPr id="38946" name="Text Box 31"/>
          <p:cNvSpPr txBox="1">
            <a:spLocks noChangeArrowheads="1"/>
          </p:cNvSpPr>
          <p:nvPr/>
        </p:nvSpPr>
        <p:spPr bwMode="auto">
          <a:xfrm>
            <a:off x="1895475" y="6399213"/>
            <a:ext cx="5889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C82C31"/>
                </a:solidFill>
              </a:rPr>
              <a:t>Results</a:t>
            </a:r>
          </a:p>
        </p:txBody>
      </p:sp>
      <p:sp>
        <p:nvSpPr>
          <p:cNvPr id="38947" name="Text Box 31"/>
          <p:cNvSpPr txBox="1">
            <a:spLocks noChangeArrowheads="1"/>
          </p:cNvSpPr>
          <p:nvPr/>
        </p:nvSpPr>
        <p:spPr bwMode="auto">
          <a:xfrm>
            <a:off x="367347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</a:t>
            </a:r>
          </a:p>
        </p:txBody>
      </p:sp>
      <p:sp>
        <p:nvSpPr>
          <p:cNvPr id="38948" name="Text Box 31"/>
          <p:cNvSpPr txBox="1">
            <a:spLocks noChangeArrowheads="1"/>
          </p:cNvSpPr>
          <p:nvPr/>
        </p:nvSpPr>
        <p:spPr bwMode="auto">
          <a:xfrm>
            <a:off x="444817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</a:t>
            </a:r>
          </a:p>
        </p:txBody>
      </p:sp>
      <p:sp>
        <p:nvSpPr>
          <p:cNvPr id="38949" name="Text Box 31"/>
          <p:cNvSpPr txBox="1">
            <a:spLocks noChangeArrowheads="1"/>
          </p:cNvSpPr>
          <p:nvPr/>
        </p:nvSpPr>
        <p:spPr bwMode="auto">
          <a:xfrm>
            <a:off x="521652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</a:t>
            </a:r>
          </a:p>
        </p:txBody>
      </p:sp>
      <p:sp>
        <p:nvSpPr>
          <p:cNvPr id="38950" name="Text Box 31"/>
          <p:cNvSpPr txBox="1">
            <a:spLocks noChangeArrowheads="1"/>
          </p:cNvSpPr>
          <p:nvPr/>
        </p:nvSpPr>
        <p:spPr bwMode="auto">
          <a:xfrm>
            <a:off x="602297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</a:t>
            </a:r>
          </a:p>
        </p:txBody>
      </p:sp>
      <p:sp>
        <p:nvSpPr>
          <p:cNvPr id="38951" name="Text Box 31"/>
          <p:cNvSpPr txBox="1">
            <a:spLocks noChangeArrowheads="1"/>
          </p:cNvSpPr>
          <p:nvPr/>
        </p:nvSpPr>
        <p:spPr bwMode="auto">
          <a:xfrm>
            <a:off x="409892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52" name="Text Box 31"/>
          <p:cNvSpPr txBox="1">
            <a:spLocks noChangeArrowheads="1"/>
          </p:cNvSpPr>
          <p:nvPr/>
        </p:nvSpPr>
        <p:spPr bwMode="auto">
          <a:xfrm>
            <a:off x="485457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53" name="Text Box 31"/>
          <p:cNvSpPr txBox="1">
            <a:spLocks noChangeArrowheads="1"/>
          </p:cNvSpPr>
          <p:nvPr/>
        </p:nvSpPr>
        <p:spPr bwMode="auto">
          <a:xfrm>
            <a:off x="5603875" y="55864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54" name="Text Box 31"/>
          <p:cNvSpPr txBox="1">
            <a:spLocks noChangeArrowheads="1"/>
          </p:cNvSpPr>
          <p:nvPr/>
        </p:nvSpPr>
        <p:spPr bwMode="auto">
          <a:xfrm>
            <a:off x="367347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</a:t>
            </a:r>
          </a:p>
        </p:txBody>
      </p:sp>
      <p:sp>
        <p:nvSpPr>
          <p:cNvPr id="38955" name="Text Box 31"/>
          <p:cNvSpPr txBox="1">
            <a:spLocks noChangeArrowheads="1"/>
          </p:cNvSpPr>
          <p:nvPr/>
        </p:nvSpPr>
        <p:spPr bwMode="auto">
          <a:xfrm>
            <a:off x="444817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</a:t>
            </a:r>
          </a:p>
        </p:txBody>
      </p:sp>
      <p:sp>
        <p:nvSpPr>
          <p:cNvPr id="38956" name="Text Box 31"/>
          <p:cNvSpPr txBox="1">
            <a:spLocks noChangeArrowheads="1"/>
          </p:cNvSpPr>
          <p:nvPr/>
        </p:nvSpPr>
        <p:spPr bwMode="auto">
          <a:xfrm>
            <a:off x="409892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57" name="Text Box 31"/>
          <p:cNvSpPr txBox="1">
            <a:spLocks noChangeArrowheads="1"/>
          </p:cNvSpPr>
          <p:nvPr/>
        </p:nvSpPr>
        <p:spPr bwMode="auto">
          <a:xfrm>
            <a:off x="485457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58" name="Text Box 31"/>
          <p:cNvSpPr txBox="1">
            <a:spLocks noChangeArrowheads="1"/>
          </p:cNvSpPr>
          <p:nvPr/>
        </p:nvSpPr>
        <p:spPr bwMode="auto">
          <a:xfrm>
            <a:off x="560387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59" name="Text Box 31"/>
          <p:cNvSpPr txBox="1">
            <a:spLocks noChangeArrowheads="1"/>
          </p:cNvSpPr>
          <p:nvPr/>
        </p:nvSpPr>
        <p:spPr bwMode="auto">
          <a:xfrm>
            <a:off x="521652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0</a:t>
            </a:r>
          </a:p>
        </p:txBody>
      </p:sp>
      <p:sp>
        <p:nvSpPr>
          <p:cNvPr id="38960" name="Text Box 31"/>
          <p:cNvSpPr txBox="1">
            <a:spLocks noChangeArrowheads="1"/>
          </p:cNvSpPr>
          <p:nvPr/>
        </p:nvSpPr>
        <p:spPr bwMode="auto">
          <a:xfrm>
            <a:off x="6022975" y="601821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0</a:t>
            </a:r>
          </a:p>
        </p:txBody>
      </p:sp>
      <p:sp>
        <p:nvSpPr>
          <p:cNvPr id="38961" name="Text Box 31"/>
          <p:cNvSpPr txBox="1">
            <a:spLocks noChangeArrowheads="1"/>
          </p:cNvSpPr>
          <p:nvPr/>
        </p:nvSpPr>
        <p:spPr bwMode="auto">
          <a:xfrm>
            <a:off x="4098925" y="640556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62" name="Text Box 31"/>
          <p:cNvSpPr txBox="1">
            <a:spLocks noChangeArrowheads="1"/>
          </p:cNvSpPr>
          <p:nvPr/>
        </p:nvSpPr>
        <p:spPr bwMode="auto">
          <a:xfrm>
            <a:off x="4854575" y="640556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63" name="Text Box 31"/>
          <p:cNvSpPr txBox="1">
            <a:spLocks noChangeArrowheads="1"/>
          </p:cNvSpPr>
          <p:nvPr/>
        </p:nvSpPr>
        <p:spPr bwMode="auto">
          <a:xfrm>
            <a:off x="5603875" y="6405563"/>
            <a:ext cx="873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:</a:t>
            </a:r>
          </a:p>
        </p:txBody>
      </p:sp>
      <p:sp>
        <p:nvSpPr>
          <p:cNvPr id="38964" name="Text Box 31"/>
          <p:cNvSpPr txBox="1">
            <a:spLocks noChangeArrowheads="1"/>
          </p:cNvSpPr>
          <p:nvPr/>
        </p:nvSpPr>
        <p:spPr bwMode="auto">
          <a:xfrm>
            <a:off x="3603625" y="6405563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965</a:t>
            </a:r>
          </a:p>
        </p:txBody>
      </p:sp>
      <p:sp>
        <p:nvSpPr>
          <p:cNvPr id="38965" name="Text Box 31"/>
          <p:cNvSpPr txBox="1">
            <a:spLocks noChangeArrowheads="1"/>
          </p:cNvSpPr>
          <p:nvPr/>
        </p:nvSpPr>
        <p:spPr bwMode="auto">
          <a:xfrm>
            <a:off x="4384675" y="6405563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944</a:t>
            </a:r>
          </a:p>
        </p:txBody>
      </p:sp>
      <p:sp>
        <p:nvSpPr>
          <p:cNvPr id="38966" name="Text Box 31"/>
          <p:cNvSpPr txBox="1">
            <a:spLocks noChangeArrowheads="1"/>
          </p:cNvSpPr>
          <p:nvPr/>
        </p:nvSpPr>
        <p:spPr bwMode="auto">
          <a:xfrm>
            <a:off x="5146675" y="6405563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206</a:t>
            </a:r>
          </a:p>
        </p:txBody>
      </p:sp>
      <p:sp>
        <p:nvSpPr>
          <p:cNvPr id="38967" name="Text Box 31"/>
          <p:cNvSpPr txBox="1">
            <a:spLocks noChangeArrowheads="1"/>
          </p:cNvSpPr>
          <p:nvPr/>
        </p:nvSpPr>
        <p:spPr bwMode="auto">
          <a:xfrm>
            <a:off x="5953125" y="6405563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185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5" descr="12_09aLinkedGenesExp-U"/>
          <p:cNvPicPr>
            <a:picLocks noChangeAspect="1" noChangeArrowheads="1"/>
          </p:cNvPicPr>
          <p:nvPr/>
        </p:nvPicPr>
        <p:blipFill>
          <a:blip r:embed="rId3"/>
          <a:srcRect b="3931"/>
          <a:stretch>
            <a:fillRect/>
          </a:stretch>
        </p:blipFill>
        <p:spPr bwMode="auto">
          <a:xfrm>
            <a:off x="296863" y="1004888"/>
            <a:ext cx="854868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12.9a</a:t>
            </a:r>
          </a:p>
        </p:txBody>
      </p:sp>
      <p:sp>
        <p:nvSpPr>
          <p:cNvPr id="39940" name="Text Box 31"/>
          <p:cNvSpPr txBox="1">
            <a:spLocks noChangeArrowheads="1"/>
          </p:cNvSpPr>
          <p:nvPr/>
        </p:nvSpPr>
        <p:spPr bwMode="auto">
          <a:xfrm>
            <a:off x="327025" y="995363"/>
            <a:ext cx="13509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>
                <a:solidFill>
                  <a:srgbClr val="C82C31"/>
                </a:solidFill>
              </a:rPr>
              <a:t>Experiment</a:t>
            </a:r>
          </a:p>
        </p:txBody>
      </p:sp>
      <p:sp>
        <p:nvSpPr>
          <p:cNvPr id="39941" name="Text Box 31"/>
          <p:cNvSpPr txBox="1">
            <a:spLocks noChangeArrowheads="1"/>
          </p:cNvSpPr>
          <p:nvPr/>
        </p:nvSpPr>
        <p:spPr bwMode="auto">
          <a:xfrm>
            <a:off x="346075" y="1395413"/>
            <a:ext cx="1674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P Generation</a:t>
            </a:r>
          </a:p>
          <a:p>
            <a:pPr eaLnBrk="0" hangingPunct="0"/>
            <a:r>
              <a:rPr lang="en-US" sz="1800" b="1"/>
              <a:t>(homozygous)</a:t>
            </a:r>
          </a:p>
        </p:txBody>
      </p:sp>
      <p:sp>
        <p:nvSpPr>
          <p:cNvPr id="39942" name="Text Box 31"/>
          <p:cNvSpPr txBox="1">
            <a:spLocks noChangeArrowheads="1"/>
          </p:cNvSpPr>
          <p:nvPr/>
        </p:nvSpPr>
        <p:spPr bwMode="auto">
          <a:xfrm>
            <a:off x="339725" y="2049463"/>
            <a:ext cx="16240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Wild type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(gray body,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normal wings)</a:t>
            </a:r>
          </a:p>
        </p:txBody>
      </p:sp>
      <p:sp>
        <p:nvSpPr>
          <p:cNvPr id="39943" name="Text Box 31"/>
          <p:cNvSpPr txBox="1">
            <a:spLocks noChangeArrowheads="1"/>
          </p:cNvSpPr>
          <p:nvPr/>
        </p:nvSpPr>
        <p:spPr bwMode="auto">
          <a:xfrm>
            <a:off x="346075" y="3922713"/>
            <a:ext cx="23987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F</a:t>
            </a:r>
            <a:r>
              <a:rPr lang="en-US" sz="1800" b="1" baseline="-25000"/>
              <a:t>1</a:t>
            </a:r>
            <a:r>
              <a:rPr lang="en-US" sz="1800" b="1"/>
              <a:t> dihybrid testcross</a:t>
            </a:r>
          </a:p>
        </p:txBody>
      </p:sp>
      <p:sp>
        <p:nvSpPr>
          <p:cNvPr id="39944" name="Text Box 31"/>
          <p:cNvSpPr txBox="1">
            <a:spLocks noChangeArrowheads="1"/>
          </p:cNvSpPr>
          <p:nvPr/>
        </p:nvSpPr>
        <p:spPr bwMode="auto">
          <a:xfrm>
            <a:off x="339725" y="4259263"/>
            <a:ext cx="29003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Wild-type F</a:t>
            </a:r>
            <a:r>
              <a:rPr lang="en-US" sz="1800" b="1" baseline="-25000"/>
              <a:t>1</a:t>
            </a:r>
            <a:r>
              <a:rPr lang="en-US" sz="1800" b="1"/>
              <a:t> dihybrid</a:t>
            </a:r>
          </a:p>
          <a:p>
            <a:pPr eaLnBrk="0" hangingPunct="0"/>
            <a:r>
              <a:rPr lang="en-US" sz="1800" b="1"/>
              <a:t>(gray body, normal wings)</a:t>
            </a:r>
          </a:p>
        </p:txBody>
      </p:sp>
      <p:sp>
        <p:nvSpPr>
          <p:cNvPr id="39945" name="Text Box 31"/>
          <p:cNvSpPr txBox="1">
            <a:spLocks noChangeArrowheads="1"/>
          </p:cNvSpPr>
          <p:nvPr/>
        </p:nvSpPr>
        <p:spPr bwMode="auto">
          <a:xfrm>
            <a:off x="336550" y="3097213"/>
            <a:ext cx="15351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39946" name="Text Box 31"/>
          <p:cNvSpPr txBox="1">
            <a:spLocks noChangeArrowheads="1"/>
          </p:cNvSpPr>
          <p:nvPr/>
        </p:nvSpPr>
        <p:spPr bwMode="auto">
          <a:xfrm>
            <a:off x="336550" y="5199063"/>
            <a:ext cx="14462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39947" name="Text Box 31"/>
          <p:cNvSpPr txBox="1">
            <a:spLocks noChangeArrowheads="1"/>
          </p:cNvSpPr>
          <p:nvPr/>
        </p:nvSpPr>
        <p:spPr bwMode="auto">
          <a:xfrm>
            <a:off x="7118350" y="5313363"/>
            <a:ext cx="1154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39948" name="Text Box 31"/>
          <p:cNvSpPr txBox="1">
            <a:spLocks noChangeArrowheads="1"/>
          </p:cNvSpPr>
          <p:nvPr/>
        </p:nvSpPr>
        <p:spPr bwMode="auto">
          <a:xfrm>
            <a:off x="6178550" y="3040063"/>
            <a:ext cx="11922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39949" name="Text Box 31"/>
          <p:cNvSpPr txBox="1">
            <a:spLocks noChangeArrowheads="1"/>
          </p:cNvSpPr>
          <p:nvPr/>
        </p:nvSpPr>
        <p:spPr bwMode="auto">
          <a:xfrm>
            <a:off x="6178550" y="2062163"/>
            <a:ext cx="18843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Double mutant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(black body,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vestigial wings)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39950" name="Text Box 31"/>
          <p:cNvSpPr txBox="1">
            <a:spLocks noChangeArrowheads="1"/>
          </p:cNvSpPr>
          <p:nvPr/>
        </p:nvSpPr>
        <p:spPr bwMode="auto">
          <a:xfrm>
            <a:off x="7042150" y="4176713"/>
            <a:ext cx="19605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Homozygous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recessive (black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body, vestigial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wings)</a:t>
            </a:r>
            <a:endParaRPr lang="en-US" sz="1800" b="1" baseline="30000">
              <a:sym typeface="Symbol" pitchFamily="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8" descr="12_09bLinkedGenesResults-U"/>
          <p:cNvPicPr>
            <a:picLocks noChangeAspect="1" noChangeArrowheads="1"/>
          </p:cNvPicPr>
          <p:nvPr/>
        </p:nvPicPr>
        <p:blipFill>
          <a:blip r:embed="rId3"/>
          <a:srcRect b="2893"/>
          <a:stretch>
            <a:fillRect/>
          </a:stretch>
        </p:blipFill>
        <p:spPr bwMode="auto">
          <a:xfrm>
            <a:off x="296863" y="200025"/>
            <a:ext cx="854868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12.9b</a:t>
            </a:r>
          </a:p>
        </p:txBody>
      </p:sp>
      <p:sp>
        <p:nvSpPr>
          <p:cNvPr id="40964" name="Text Box 31"/>
          <p:cNvSpPr txBox="1">
            <a:spLocks noChangeArrowheads="1"/>
          </p:cNvSpPr>
          <p:nvPr/>
        </p:nvSpPr>
        <p:spPr bwMode="auto">
          <a:xfrm>
            <a:off x="2673350" y="3865563"/>
            <a:ext cx="14462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65" name="Text Box 31"/>
          <p:cNvSpPr txBox="1">
            <a:spLocks noChangeArrowheads="1"/>
          </p:cNvSpPr>
          <p:nvPr/>
        </p:nvSpPr>
        <p:spPr bwMode="auto">
          <a:xfrm>
            <a:off x="4267200" y="3859213"/>
            <a:ext cx="10461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66" name="Text Box 31"/>
          <p:cNvSpPr txBox="1">
            <a:spLocks noChangeArrowheads="1"/>
          </p:cNvSpPr>
          <p:nvPr/>
        </p:nvSpPr>
        <p:spPr bwMode="auto">
          <a:xfrm>
            <a:off x="5480050" y="3871913"/>
            <a:ext cx="1185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67" name="Text Box 31"/>
          <p:cNvSpPr txBox="1">
            <a:spLocks noChangeArrowheads="1"/>
          </p:cNvSpPr>
          <p:nvPr/>
        </p:nvSpPr>
        <p:spPr bwMode="auto">
          <a:xfrm>
            <a:off x="6813550" y="3865563"/>
            <a:ext cx="1198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 </a:t>
            </a:r>
            <a:r>
              <a:rPr lang="en-US" sz="1800" b="1" i="1"/>
              <a:t>vg</a:t>
            </a:r>
          </a:p>
        </p:txBody>
      </p:sp>
      <p:sp>
        <p:nvSpPr>
          <p:cNvPr id="40968" name="Text Box 31"/>
          <p:cNvSpPr txBox="1">
            <a:spLocks noChangeArrowheads="1"/>
          </p:cNvSpPr>
          <p:nvPr/>
        </p:nvSpPr>
        <p:spPr bwMode="auto">
          <a:xfrm>
            <a:off x="2397125" y="792163"/>
            <a:ext cx="5699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Eggs</a:t>
            </a:r>
          </a:p>
        </p:txBody>
      </p:sp>
      <p:sp>
        <p:nvSpPr>
          <p:cNvPr id="40969" name="Text Box 31"/>
          <p:cNvSpPr txBox="1">
            <a:spLocks noChangeArrowheads="1"/>
          </p:cNvSpPr>
          <p:nvPr/>
        </p:nvSpPr>
        <p:spPr bwMode="auto">
          <a:xfrm>
            <a:off x="1717675" y="2773363"/>
            <a:ext cx="8239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Sperm</a:t>
            </a:r>
          </a:p>
        </p:txBody>
      </p:sp>
      <p:sp>
        <p:nvSpPr>
          <p:cNvPr id="40970" name="Text Box 31"/>
          <p:cNvSpPr txBox="1">
            <a:spLocks noChangeArrowheads="1"/>
          </p:cNvSpPr>
          <p:nvPr/>
        </p:nvSpPr>
        <p:spPr bwMode="auto">
          <a:xfrm>
            <a:off x="1809750" y="218281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71" name="Text Box 31"/>
          <p:cNvSpPr txBox="1">
            <a:spLocks noChangeArrowheads="1"/>
          </p:cNvSpPr>
          <p:nvPr/>
        </p:nvSpPr>
        <p:spPr bwMode="auto">
          <a:xfrm>
            <a:off x="3098800" y="75406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40972" name="Text Box 31"/>
          <p:cNvSpPr txBox="1">
            <a:spLocks noChangeArrowheads="1"/>
          </p:cNvSpPr>
          <p:nvPr/>
        </p:nvSpPr>
        <p:spPr bwMode="auto">
          <a:xfrm>
            <a:off x="5765800" y="76041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73" name="Text Box 31"/>
          <p:cNvSpPr txBox="1">
            <a:spLocks noChangeArrowheads="1"/>
          </p:cNvSpPr>
          <p:nvPr/>
        </p:nvSpPr>
        <p:spPr bwMode="auto">
          <a:xfrm>
            <a:off x="4540250" y="760413"/>
            <a:ext cx="5302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/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74" name="Text Box 31"/>
          <p:cNvSpPr txBox="1">
            <a:spLocks noChangeArrowheads="1"/>
          </p:cNvSpPr>
          <p:nvPr/>
        </p:nvSpPr>
        <p:spPr bwMode="auto">
          <a:xfrm>
            <a:off x="7035800" y="76041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/>
              <a:t>vg</a:t>
            </a:r>
            <a:r>
              <a:rPr 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40975" name="Text Box 31"/>
          <p:cNvSpPr txBox="1">
            <a:spLocks noChangeArrowheads="1"/>
          </p:cNvSpPr>
          <p:nvPr/>
        </p:nvSpPr>
        <p:spPr bwMode="auto">
          <a:xfrm>
            <a:off x="2562225" y="1522413"/>
            <a:ext cx="15414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/>
              <a:t>Wild-type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(gray-normal)</a:t>
            </a:r>
          </a:p>
        </p:txBody>
      </p:sp>
      <p:sp>
        <p:nvSpPr>
          <p:cNvPr id="40976" name="Text Box 31"/>
          <p:cNvSpPr txBox="1">
            <a:spLocks noChangeArrowheads="1"/>
          </p:cNvSpPr>
          <p:nvPr/>
        </p:nvSpPr>
        <p:spPr bwMode="auto">
          <a:xfrm>
            <a:off x="4206875" y="1522413"/>
            <a:ext cx="10588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/>
              <a:t>Black-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vestigial</a:t>
            </a:r>
          </a:p>
        </p:txBody>
      </p:sp>
      <p:sp>
        <p:nvSpPr>
          <p:cNvPr id="40977" name="Text Box 31"/>
          <p:cNvSpPr txBox="1">
            <a:spLocks noChangeArrowheads="1"/>
          </p:cNvSpPr>
          <p:nvPr/>
        </p:nvSpPr>
        <p:spPr bwMode="auto">
          <a:xfrm>
            <a:off x="5616575" y="1509713"/>
            <a:ext cx="9572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/>
              <a:t>Gray-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vestigial</a:t>
            </a:r>
          </a:p>
        </p:txBody>
      </p:sp>
      <p:sp>
        <p:nvSpPr>
          <p:cNvPr id="40978" name="Text Box 31"/>
          <p:cNvSpPr txBox="1">
            <a:spLocks noChangeArrowheads="1"/>
          </p:cNvSpPr>
          <p:nvPr/>
        </p:nvSpPr>
        <p:spPr bwMode="auto">
          <a:xfrm>
            <a:off x="6886575" y="1522413"/>
            <a:ext cx="1046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/>
              <a:t>Black-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/>
              <a:t>normal</a:t>
            </a: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39725" y="207963"/>
            <a:ext cx="13001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>
                <a:solidFill>
                  <a:srgbClr val="C82C31"/>
                </a:solidFill>
              </a:rPr>
              <a:t>Experiment</a:t>
            </a:r>
          </a:p>
        </p:txBody>
      </p:sp>
      <p:sp>
        <p:nvSpPr>
          <p:cNvPr id="40980" name="Text Box 31"/>
          <p:cNvSpPr txBox="1">
            <a:spLocks noChangeArrowheads="1"/>
          </p:cNvSpPr>
          <p:nvPr/>
        </p:nvSpPr>
        <p:spPr bwMode="auto">
          <a:xfrm>
            <a:off x="346075" y="608013"/>
            <a:ext cx="11414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Testcross</a:t>
            </a:r>
          </a:p>
          <a:p>
            <a:pPr eaLnBrk="0" hangingPunct="0"/>
            <a:r>
              <a:rPr lang="en-US" sz="1800" b="1"/>
              <a:t>offspring</a:t>
            </a:r>
          </a:p>
        </p:txBody>
      </p:sp>
      <p:sp>
        <p:nvSpPr>
          <p:cNvPr id="40981" name="Text Box 31"/>
          <p:cNvSpPr txBox="1">
            <a:spLocks noChangeArrowheads="1"/>
          </p:cNvSpPr>
          <p:nvPr/>
        </p:nvSpPr>
        <p:spPr bwMode="auto">
          <a:xfrm>
            <a:off x="336550" y="4468813"/>
            <a:ext cx="2344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PREDICTED RATIOS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82" name="Text Box 31"/>
          <p:cNvSpPr txBox="1">
            <a:spLocks noChangeArrowheads="1"/>
          </p:cNvSpPr>
          <p:nvPr/>
        </p:nvSpPr>
        <p:spPr bwMode="auto">
          <a:xfrm>
            <a:off x="361950" y="4856163"/>
            <a:ext cx="21415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Genes on different</a:t>
            </a:r>
          </a:p>
          <a:p>
            <a:pPr eaLnBrk="0" hangingPunct="0"/>
            <a:r>
              <a:rPr lang="en-US" sz="1800" b="1"/>
              <a:t>chromosomes: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83" name="Text Box 31"/>
          <p:cNvSpPr txBox="1">
            <a:spLocks noChangeArrowheads="1"/>
          </p:cNvSpPr>
          <p:nvPr/>
        </p:nvSpPr>
        <p:spPr bwMode="auto">
          <a:xfrm>
            <a:off x="374650" y="5535613"/>
            <a:ext cx="17351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Genes on same</a:t>
            </a:r>
          </a:p>
          <a:p>
            <a:pPr eaLnBrk="0" hangingPunct="0"/>
            <a:r>
              <a:rPr lang="en-US" sz="1800" b="1"/>
              <a:t>chromosome: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40984" name="Text Box 31"/>
          <p:cNvSpPr txBox="1">
            <a:spLocks noChangeArrowheads="1"/>
          </p:cNvSpPr>
          <p:nvPr/>
        </p:nvSpPr>
        <p:spPr bwMode="auto">
          <a:xfrm>
            <a:off x="358775" y="6361113"/>
            <a:ext cx="881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>
                <a:solidFill>
                  <a:srgbClr val="C82C31"/>
                </a:solidFill>
              </a:rPr>
              <a:t>Results</a:t>
            </a:r>
          </a:p>
        </p:txBody>
      </p:sp>
      <p:sp>
        <p:nvSpPr>
          <p:cNvPr id="40985" name="Text Box 31"/>
          <p:cNvSpPr txBox="1">
            <a:spLocks noChangeArrowheads="1"/>
          </p:cNvSpPr>
          <p:nvPr/>
        </p:nvSpPr>
        <p:spPr bwMode="auto">
          <a:xfrm>
            <a:off x="4183063" y="63722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86" name="Text Box 31"/>
          <p:cNvSpPr txBox="1">
            <a:spLocks noChangeArrowheads="1"/>
          </p:cNvSpPr>
          <p:nvPr/>
        </p:nvSpPr>
        <p:spPr bwMode="auto">
          <a:xfrm>
            <a:off x="3311525" y="63674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965</a:t>
            </a:r>
          </a:p>
        </p:txBody>
      </p:sp>
      <p:sp>
        <p:nvSpPr>
          <p:cNvPr id="40987" name="Text Box 31"/>
          <p:cNvSpPr txBox="1">
            <a:spLocks noChangeArrowheads="1"/>
          </p:cNvSpPr>
          <p:nvPr/>
        </p:nvSpPr>
        <p:spPr bwMode="auto">
          <a:xfrm>
            <a:off x="4664075" y="63801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944</a:t>
            </a:r>
          </a:p>
        </p:txBody>
      </p:sp>
      <p:sp>
        <p:nvSpPr>
          <p:cNvPr id="40988" name="Text Box 31"/>
          <p:cNvSpPr txBox="1">
            <a:spLocks noChangeArrowheads="1"/>
          </p:cNvSpPr>
          <p:nvPr/>
        </p:nvSpPr>
        <p:spPr bwMode="auto">
          <a:xfrm>
            <a:off x="5997575" y="63801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206</a:t>
            </a:r>
          </a:p>
        </p:txBody>
      </p:sp>
      <p:sp>
        <p:nvSpPr>
          <p:cNvPr id="40989" name="Text Box 31"/>
          <p:cNvSpPr txBox="1">
            <a:spLocks noChangeArrowheads="1"/>
          </p:cNvSpPr>
          <p:nvPr/>
        </p:nvSpPr>
        <p:spPr bwMode="auto">
          <a:xfrm>
            <a:off x="7375525" y="63801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185</a:t>
            </a:r>
          </a:p>
        </p:txBody>
      </p:sp>
      <p:sp>
        <p:nvSpPr>
          <p:cNvPr id="40990" name="Text Box 31"/>
          <p:cNvSpPr txBox="1">
            <a:spLocks noChangeArrowheads="1"/>
          </p:cNvSpPr>
          <p:nvPr/>
        </p:nvSpPr>
        <p:spPr bwMode="auto">
          <a:xfrm>
            <a:off x="5494338" y="63722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799263" y="63722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2" name="Text Box 31"/>
          <p:cNvSpPr txBox="1">
            <a:spLocks noChangeArrowheads="1"/>
          </p:cNvSpPr>
          <p:nvPr/>
        </p:nvSpPr>
        <p:spPr bwMode="auto">
          <a:xfrm>
            <a:off x="4183063" y="57118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3" name="Text Box 31"/>
          <p:cNvSpPr txBox="1">
            <a:spLocks noChangeArrowheads="1"/>
          </p:cNvSpPr>
          <p:nvPr/>
        </p:nvSpPr>
        <p:spPr bwMode="auto">
          <a:xfrm>
            <a:off x="5494338" y="57118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4" name="Text Box 31"/>
          <p:cNvSpPr txBox="1">
            <a:spLocks noChangeArrowheads="1"/>
          </p:cNvSpPr>
          <p:nvPr/>
        </p:nvSpPr>
        <p:spPr bwMode="auto">
          <a:xfrm>
            <a:off x="6799263" y="57118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5" name="Text Box 31"/>
          <p:cNvSpPr txBox="1">
            <a:spLocks noChangeArrowheads="1"/>
          </p:cNvSpPr>
          <p:nvPr/>
        </p:nvSpPr>
        <p:spPr bwMode="auto">
          <a:xfrm>
            <a:off x="4183063" y="4953000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6" name="Text Box 31"/>
          <p:cNvSpPr txBox="1">
            <a:spLocks noChangeArrowheads="1"/>
          </p:cNvSpPr>
          <p:nvPr/>
        </p:nvSpPr>
        <p:spPr bwMode="auto">
          <a:xfrm>
            <a:off x="5494338" y="4953000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7" name="Text Box 31"/>
          <p:cNvSpPr txBox="1">
            <a:spLocks noChangeArrowheads="1"/>
          </p:cNvSpPr>
          <p:nvPr/>
        </p:nvSpPr>
        <p:spPr bwMode="auto">
          <a:xfrm>
            <a:off x="6799263" y="4953000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:</a:t>
            </a:r>
          </a:p>
        </p:txBody>
      </p:sp>
      <p:sp>
        <p:nvSpPr>
          <p:cNvPr id="40998" name="Text Box 31"/>
          <p:cNvSpPr txBox="1">
            <a:spLocks noChangeArrowheads="1"/>
          </p:cNvSpPr>
          <p:nvPr/>
        </p:nvSpPr>
        <p:spPr bwMode="auto">
          <a:xfrm>
            <a:off x="3448050" y="4954588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</a:t>
            </a:r>
          </a:p>
        </p:txBody>
      </p:sp>
      <p:sp>
        <p:nvSpPr>
          <p:cNvPr id="40999" name="Text Box 31"/>
          <p:cNvSpPr txBox="1">
            <a:spLocks noChangeArrowheads="1"/>
          </p:cNvSpPr>
          <p:nvPr/>
        </p:nvSpPr>
        <p:spPr bwMode="auto">
          <a:xfrm>
            <a:off x="4794250" y="4954588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</a:t>
            </a:r>
          </a:p>
        </p:txBody>
      </p:sp>
      <p:sp>
        <p:nvSpPr>
          <p:cNvPr id="41000" name="Text Box 31"/>
          <p:cNvSpPr txBox="1">
            <a:spLocks noChangeArrowheads="1"/>
          </p:cNvSpPr>
          <p:nvPr/>
        </p:nvSpPr>
        <p:spPr bwMode="auto">
          <a:xfrm>
            <a:off x="6124575" y="4954588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</a:t>
            </a:r>
          </a:p>
        </p:txBody>
      </p:sp>
      <p:sp>
        <p:nvSpPr>
          <p:cNvPr id="41001" name="Text Box 31"/>
          <p:cNvSpPr txBox="1">
            <a:spLocks noChangeArrowheads="1"/>
          </p:cNvSpPr>
          <p:nvPr/>
        </p:nvSpPr>
        <p:spPr bwMode="auto">
          <a:xfrm>
            <a:off x="7513638" y="4954588"/>
            <a:ext cx="163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</a:t>
            </a:r>
          </a:p>
        </p:txBody>
      </p:sp>
      <p:sp>
        <p:nvSpPr>
          <p:cNvPr id="41002" name="Text Box 31"/>
          <p:cNvSpPr txBox="1">
            <a:spLocks noChangeArrowheads="1"/>
          </p:cNvSpPr>
          <p:nvPr/>
        </p:nvSpPr>
        <p:spPr bwMode="auto">
          <a:xfrm>
            <a:off x="4794250" y="5718175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</a:t>
            </a:r>
          </a:p>
        </p:txBody>
      </p:sp>
      <p:sp>
        <p:nvSpPr>
          <p:cNvPr id="41003" name="Text Box 31"/>
          <p:cNvSpPr txBox="1">
            <a:spLocks noChangeArrowheads="1"/>
          </p:cNvSpPr>
          <p:nvPr/>
        </p:nvSpPr>
        <p:spPr bwMode="auto">
          <a:xfrm>
            <a:off x="3455988" y="5718175"/>
            <a:ext cx="163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1</a:t>
            </a:r>
          </a:p>
        </p:txBody>
      </p:sp>
      <p:sp>
        <p:nvSpPr>
          <p:cNvPr id="41004" name="Text Box 31"/>
          <p:cNvSpPr txBox="1">
            <a:spLocks noChangeArrowheads="1"/>
          </p:cNvSpPr>
          <p:nvPr/>
        </p:nvSpPr>
        <p:spPr bwMode="auto">
          <a:xfrm>
            <a:off x="6130925" y="5718175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0</a:t>
            </a:r>
          </a:p>
        </p:txBody>
      </p:sp>
      <p:sp>
        <p:nvSpPr>
          <p:cNvPr id="41005" name="Text Box 31"/>
          <p:cNvSpPr txBox="1">
            <a:spLocks noChangeArrowheads="1"/>
          </p:cNvSpPr>
          <p:nvPr/>
        </p:nvSpPr>
        <p:spPr bwMode="auto">
          <a:xfrm>
            <a:off x="7510463" y="5718175"/>
            <a:ext cx="163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839200" cy="42989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However, nonparental phenotypes were also produced </a:t>
            </a:r>
          </a:p>
          <a:p>
            <a:pPr marL="292100" indent="-292100" eaLnBrk="1" hangingPunct="1"/>
            <a:r>
              <a:rPr lang="en-US" smtClean="0"/>
              <a:t>Understanding this result involves exploring </a:t>
            </a:r>
            <a:r>
              <a:rPr lang="en-US" b="1" smtClean="0"/>
              <a:t>genetic recombination</a:t>
            </a:r>
            <a:r>
              <a:rPr lang="en-US" smtClean="0"/>
              <a:t>, the production of offspring with combinations of traits differing from either parent</a:t>
            </a: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163513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Genetic Recombination and Linkage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788400" cy="44259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The genetic findings of Mendel and Morgan relate to the chromosomal basis of recombination</a:t>
            </a: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Mendel</a:t>
            </a:r>
          </a:p>
          <a:p>
            <a:r>
              <a:rPr lang="en-US" dirty="0" smtClean="0"/>
              <a:t>Some Chromosomal Inheritance</a:t>
            </a:r>
          </a:p>
          <a:p>
            <a:pPr lvl="1"/>
            <a:r>
              <a:rPr lang="en-US" dirty="0" smtClean="0"/>
              <a:t>Where are Mendel’s alleles?</a:t>
            </a:r>
          </a:p>
          <a:p>
            <a:pPr lvl="1"/>
            <a:r>
              <a:rPr lang="en-US" dirty="0" smtClean="0"/>
              <a:t>Barr Bodies</a:t>
            </a:r>
          </a:p>
          <a:p>
            <a:pPr lvl="1"/>
            <a:r>
              <a:rPr lang="en-US" dirty="0" smtClean="0"/>
              <a:t>Linked Genes </a:t>
            </a:r>
          </a:p>
          <a:p>
            <a:r>
              <a:rPr lang="en-US" dirty="0" smtClean="0"/>
              <a:t>Lets review!  </a:t>
            </a:r>
          </a:p>
          <a:p>
            <a:r>
              <a:rPr lang="en-US" dirty="0" smtClean="0"/>
              <a:t>Things to Study: </a:t>
            </a:r>
            <a:r>
              <a:rPr lang="en-US" dirty="0" err="1" smtClean="0"/>
              <a:t>Nondisjunctions</a:t>
            </a:r>
            <a:r>
              <a:rPr lang="en-US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74625"/>
            <a:ext cx="85344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i="1" smtClean="0"/>
              <a:t>Recombination of Unlinked Genes: Independent Assortment of Chromosomes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46200"/>
            <a:ext cx="8724900" cy="52197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Mendel observed that combinations of traits in some offspring differ from either parent</a:t>
            </a:r>
          </a:p>
          <a:p>
            <a:pPr marL="292100" indent="-292100" eaLnBrk="1" hangingPunct="1"/>
            <a:r>
              <a:rPr lang="en-US" smtClean="0"/>
              <a:t>Offspring with a phenotype matching one of the parental phenotypes are called </a:t>
            </a:r>
            <a:r>
              <a:rPr lang="en-US" b="1" smtClean="0"/>
              <a:t>parental types</a:t>
            </a:r>
          </a:p>
          <a:p>
            <a:pPr marL="292100" indent="-292100" eaLnBrk="1" hangingPunct="1"/>
            <a:r>
              <a:rPr lang="en-US" smtClean="0"/>
              <a:t>Offspring with nonparental phenotypes (new combinations of traits) are called </a:t>
            </a:r>
            <a:r>
              <a:rPr lang="en-US" b="1" smtClean="0"/>
              <a:t>recombinant types</a:t>
            </a:r>
            <a:r>
              <a:rPr lang="en-US" smtClean="0"/>
              <a:t>, or </a:t>
            </a:r>
            <a:r>
              <a:rPr lang="en-US" b="1" smtClean="0"/>
              <a:t>recombinants</a:t>
            </a:r>
          </a:p>
          <a:p>
            <a:pPr marL="292100" indent="-292100" eaLnBrk="1" hangingPunct="1"/>
            <a:r>
              <a:rPr lang="en-US" smtClean="0"/>
              <a:t>A 50% frequency of recombination is observed for any two genes on different chromosomes</a:t>
            </a: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1" descr="12_UN02PunnettSquare-U"/>
          <p:cNvPicPr>
            <a:picLocks noChangeAspect="1" noChangeArrowheads="1"/>
          </p:cNvPicPr>
          <p:nvPr/>
        </p:nvPicPr>
        <p:blipFill>
          <a:blip r:embed="rId3"/>
          <a:srcRect b="4884"/>
          <a:stretch>
            <a:fillRect/>
          </a:stretch>
        </p:blipFill>
        <p:spPr bwMode="auto">
          <a:xfrm>
            <a:off x="296863" y="1219200"/>
            <a:ext cx="854868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12.UN02</a:t>
            </a:r>
          </a:p>
        </p:txBody>
      </p:sp>
      <p:sp>
        <p:nvSpPr>
          <p:cNvPr id="45060" name="Text Box 31"/>
          <p:cNvSpPr txBox="1">
            <a:spLocks noChangeArrowheads="1"/>
          </p:cNvSpPr>
          <p:nvPr/>
        </p:nvSpPr>
        <p:spPr bwMode="auto">
          <a:xfrm>
            <a:off x="346075" y="3033713"/>
            <a:ext cx="29003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Gametes from green-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wrinkled homozygous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recessive parent (</a:t>
            </a:r>
            <a:r>
              <a:rPr lang="en-US" sz="2100" b="1" i="1"/>
              <a:t>yyrr</a:t>
            </a:r>
            <a:r>
              <a:rPr lang="en-US" sz="2100" b="1"/>
              <a:t>)</a:t>
            </a:r>
          </a:p>
        </p:txBody>
      </p:sp>
      <p:sp>
        <p:nvSpPr>
          <p:cNvPr id="45061" name="Text Box 31"/>
          <p:cNvSpPr txBox="1">
            <a:spLocks noChangeArrowheads="1"/>
          </p:cNvSpPr>
          <p:nvPr/>
        </p:nvSpPr>
        <p:spPr bwMode="auto">
          <a:xfrm>
            <a:off x="4854575" y="1255713"/>
            <a:ext cx="37004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Gametes from yellow-round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dihybrid parent (</a:t>
            </a:r>
            <a:r>
              <a:rPr lang="en-US" sz="2100" b="1" i="1"/>
              <a:t>YyRr</a:t>
            </a:r>
            <a:r>
              <a:rPr lang="en-US" sz="2100" b="1"/>
              <a:t>)</a:t>
            </a:r>
          </a:p>
        </p:txBody>
      </p:sp>
      <p:sp>
        <p:nvSpPr>
          <p:cNvPr id="45062" name="Text Box 31"/>
          <p:cNvSpPr txBox="1">
            <a:spLocks noChangeArrowheads="1"/>
          </p:cNvSpPr>
          <p:nvPr/>
        </p:nvSpPr>
        <p:spPr bwMode="auto">
          <a:xfrm>
            <a:off x="4778375" y="4583113"/>
            <a:ext cx="15287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Parental-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type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offspring</a:t>
            </a:r>
          </a:p>
        </p:txBody>
      </p:sp>
      <p:sp>
        <p:nvSpPr>
          <p:cNvPr id="45063" name="Text Box 31"/>
          <p:cNvSpPr txBox="1">
            <a:spLocks noChangeArrowheads="1"/>
          </p:cNvSpPr>
          <p:nvPr/>
        </p:nvSpPr>
        <p:spPr bwMode="auto">
          <a:xfrm>
            <a:off x="6873875" y="4570413"/>
            <a:ext cx="1693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/>
              <a:t>Recombinant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100" b="1"/>
              <a:t>offspring</a:t>
            </a:r>
          </a:p>
        </p:txBody>
      </p:sp>
      <p:sp>
        <p:nvSpPr>
          <p:cNvPr id="45064" name="Text Box 31"/>
          <p:cNvSpPr txBox="1">
            <a:spLocks noChangeArrowheads="1"/>
          </p:cNvSpPr>
          <p:nvPr/>
        </p:nvSpPr>
        <p:spPr bwMode="auto">
          <a:xfrm>
            <a:off x="4740275" y="22971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YR</a:t>
            </a:r>
          </a:p>
        </p:txBody>
      </p:sp>
      <p:sp>
        <p:nvSpPr>
          <p:cNvPr id="45065" name="Text Box 31"/>
          <p:cNvSpPr txBox="1">
            <a:spLocks noChangeArrowheads="1"/>
          </p:cNvSpPr>
          <p:nvPr/>
        </p:nvSpPr>
        <p:spPr bwMode="auto">
          <a:xfrm>
            <a:off x="6899275" y="22971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Yr</a:t>
            </a:r>
          </a:p>
        </p:txBody>
      </p:sp>
      <p:sp>
        <p:nvSpPr>
          <p:cNvPr id="45066" name="Text Box 31"/>
          <p:cNvSpPr txBox="1">
            <a:spLocks noChangeArrowheads="1"/>
          </p:cNvSpPr>
          <p:nvPr/>
        </p:nvSpPr>
        <p:spPr bwMode="auto">
          <a:xfrm>
            <a:off x="5832475" y="22844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yr</a:t>
            </a:r>
          </a:p>
        </p:txBody>
      </p:sp>
      <p:sp>
        <p:nvSpPr>
          <p:cNvPr id="45067" name="Text Box 31"/>
          <p:cNvSpPr txBox="1">
            <a:spLocks noChangeArrowheads="1"/>
          </p:cNvSpPr>
          <p:nvPr/>
        </p:nvSpPr>
        <p:spPr bwMode="auto">
          <a:xfrm>
            <a:off x="3762375" y="33385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yr</a:t>
            </a:r>
          </a:p>
        </p:txBody>
      </p:sp>
      <p:sp>
        <p:nvSpPr>
          <p:cNvPr id="45068" name="Text Box 31"/>
          <p:cNvSpPr txBox="1">
            <a:spLocks noChangeArrowheads="1"/>
          </p:cNvSpPr>
          <p:nvPr/>
        </p:nvSpPr>
        <p:spPr bwMode="auto">
          <a:xfrm>
            <a:off x="8029575" y="23098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yR</a:t>
            </a:r>
          </a:p>
        </p:txBody>
      </p:sp>
      <p:sp>
        <p:nvSpPr>
          <p:cNvPr id="45069" name="Text Box 31"/>
          <p:cNvSpPr txBox="1">
            <a:spLocks noChangeArrowheads="1"/>
          </p:cNvSpPr>
          <p:nvPr/>
        </p:nvSpPr>
        <p:spPr bwMode="auto">
          <a:xfrm>
            <a:off x="7978775" y="38338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yyRr</a:t>
            </a:r>
          </a:p>
        </p:txBody>
      </p:sp>
      <p:sp>
        <p:nvSpPr>
          <p:cNvPr id="45070" name="Text Box 31"/>
          <p:cNvSpPr txBox="1">
            <a:spLocks noChangeArrowheads="1"/>
          </p:cNvSpPr>
          <p:nvPr/>
        </p:nvSpPr>
        <p:spPr bwMode="auto">
          <a:xfrm>
            <a:off x="6873875" y="38338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Yyrr</a:t>
            </a:r>
          </a:p>
        </p:txBody>
      </p:sp>
      <p:sp>
        <p:nvSpPr>
          <p:cNvPr id="45071" name="Text Box 31"/>
          <p:cNvSpPr txBox="1">
            <a:spLocks noChangeArrowheads="1"/>
          </p:cNvSpPr>
          <p:nvPr/>
        </p:nvSpPr>
        <p:spPr bwMode="auto">
          <a:xfrm>
            <a:off x="4727575" y="38338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YyRr</a:t>
            </a:r>
          </a:p>
        </p:txBody>
      </p:sp>
      <p:sp>
        <p:nvSpPr>
          <p:cNvPr id="45072" name="Text Box 31"/>
          <p:cNvSpPr txBox="1">
            <a:spLocks noChangeArrowheads="1"/>
          </p:cNvSpPr>
          <p:nvPr/>
        </p:nvSpPr>
        <p:spPr bwMode="auto">
          <a:xfrm>
            <a:off x="5794375" y="3833813"/>
            <a:ext cx="576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100" b="1" i="1"/>
              <a:t>yyrr</a:t>
            </a:r>
          </a:p>
        </p:txBody>
      </p:sp>
      <p:sp>
        <p:nvSpPr>
          <p:cNvPr id="45073" name="AutoShape 26"/>
          <p:cNvSpPr>
            <a:spLocks/>
          </p:cNvSpPr>
          <p:nvPr/>
        </p:nvSpPr>
        <p:spPr bwMode="auto">
          <a:xfrm rot="10800000">
            <a:off x="3270250" y="2819400"/>
            <a:ext cx="304800" cy="1314450"/>
          </a:xfrm>
          <a:prstGeom prst="rightBrace">
            <a:avLst>
              <a:gd name="adj1" fmla="val 359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45074" name="AutoShape 27"/>
          <p:cNvSpPr>
            <a:spLocks/>
          </p:cNvSpPr>
          <p:nvPr/>
        </p:nvSpPr>
        <p:spPr bwMode="auto">
          <a:xfrm rot="-5400000">
            <a:off x="6492875" y="-136525"/>
            <a:ext cx="241300" cy="4248150"/>
          </a:xfrm>
          <a:prstGeom prst="rightBrace">
            <a:avLst>
              <a:gd name="adj1" fmla="val 460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45075" name="AutoShape 28"/>
          <p:cNvSpPr>
            <a:spLocks/>
          </p:cNvSpPr>
          <p:nvPr/>
        </p:nvSpPr>
        <p:spPr bwMode="auto">
          <a:xfrm rot="5400000">
            <a:off x="5387975" y="3375025"/>
            <a:ext cx="304800" cy="2108200"/>
          </a:xfrm>
          <a:prstGeom prst="rightBrace">
            <a:avLst>
              <a:gd name="adj1" fmla="val 576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45076" name="AutoShape 29"/>
          <p:cNvSpPr>
            <a:spLocks/>
          </p:cNvSpPr>
          <p:nvPr/>
        </p:nvSpPr>
        <p:spPr bwMode="auto">
          <a:xfrm rot="5400000">
            <a:off x="7559675" y="3375025"/>
            <a:ext cx="304800" cy="2108200"/>
          </a:xfrm>
          <a:prstGeom prst="rightBrace">
            <a:avLst>
              <a:gd name="adj1" fmla="val 576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138" y="157163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i="1" smtClean="0"/>
              <a:t>Recombination of Linked Genes: Crossing Over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737600" cy="50228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Morgan discovered that even when two genes were on the same chromosome, some recombinant phenotypes were observed</a:t>
            </a:r>
          </a:p>
          <a:p>
            <a:pPr marL="292100" indent="-292100" eaLnBrk="1" hangingPunct="1"/>
            <a:r>
              <a:rPr lang="en-US" smtClean="0"/>
              <a:t>He proposed that some process must occasionally break the physical connection between genes on the same chromosome</a:t>
            </a:r>
          </a:p>
          <a:p>
            <a:pPr marL="292100" indent="-292100" eaLnBrk="1" hangingPunct="1"/>
            <a:r>
              <a:rPr lang="en-US" smtClean="0"/>
              <a:t>That mechanism was the </a:t>
            </a:r>
            <a:r>
              <a:rPr lang="en-US" b="1" smtClean="0"/>
              <a:t>crossing over </a:t>
            </a:r>
            <a:r>
              <a:rPr lang="en-US" smtClean="0"/>
              <a:t>between homologous chromosomes</a:t>
            </a:r>
          </a:p>
        </p:txBody>
      </p:sp>
      <p:sp>
        <p:nvSpPr>
          <p:cNvPr id="4608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6" name="Picture 10" descr="play_butt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750" y="6005513"/>
            <a:ext cx="8905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3652838" y="6051550"/>
            <a:ext cx="296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Animation: Crossing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2" descr="12_10_RecombBasis-U"/>
          <p:cNvPicPr>
            <a:picLocks noChangeAspect="1" noChangeArrowheads="1"/>
          </p:cNvPicPr>
          <p:nvPr/>
        </p:nvPicPr>
        <p:blipFill>
          <a:blip r:embed="rId3"/>
          <a:srcRect b="2844"/>
          <a:stretch>
            <a:fillRect/>
          </a:stretch>
        </p:blipFill>
        <p:spPr bwMode="auto">
          <a:xfrm>
            <a:off x="1822450" y="136525"/>
            <a:ext cx="54991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12.10</a:t>
            </a:r>
          </a:p>
        </p:txBody>
      </p:sp>
      <p:sp>
        <p:nvSpPr>
          <p:cNvPr id="47108" name="Text Box 31"/>
          <p:cNvSpPr txBox="1">
            <a:spLocks noChangeArrowheads="1"/>
          </p:cNvSpPr>
          <p:nvPr/>
        </p:nvSpPr>
        <p:spPr bwMode="auto">
          <a:xfrm>
            <a:off x="1860550" y="163513"/>
            <a:ext cx="7239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P generation</a:t>
            </a:r>
          </a:p>
          <a:p>
            <a:pPr eaLnBrk="0" hangingPunct="0"/>
            <a:r>
              <a:rPr lang="en-US" sz="800" b="1"/>
              <a:t>(homozygous)</a:t>
            </a:r>
          </a:p>
        </p:txBody>
      </p:sp>
      <p:sp>
        <p:nvSpPr>
          <p:cNvPr id="47109" name="Text Box 31"/>
          <p:cNvSpPr txBox="1">
            <a:spLocks noChangeArrowheads="1"/>
          </p:cNvSpPr>
          <p:nvPr/>
        </p:nvSpPr>
        <p:spPr bwMode="auto">
          <a:xfrm>
            <a:off x="1865313" y="1336675"/>
            <a:ext cx="11430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F</a:t>
            </a:r>
            <a:r>
              <a:rPr lang="en-US" sz="800" b="1" baseline="-25000"/>
              <a:t>1</a:t>
            </a:r>
            <a:r>
              <a:rPr lang="en-US" sz="800" b="1"/>
              <a:t> dihybrid testcross</a:t>
            </a:r>
          </a:p>
        </p:txBody>
      </p:sp>
      <p:sp>
        <p:nvSpPr>
          <p:cNvPr id="47110" name="Text Box 31"/>
          <p:cNvSpPr txBox="1">
            <a:spLocks noChangeArrowheads="1"/>
          </p:cNvSpPr>
          <p:nvPr/>
        </p:nvSpPr>
        <p:spPr bwMode="auto">
          <a:xfrm>
            <a:off x="3236913" y="163513"/>
            <a:ext cx="1143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Wild type (gray body,</a:t>
            </a:r>
          </a:p>
          <a:p>
            <a:pPr eaLnBrk="0" hangingPunct="0"/>
            <a:r>
              <a:rPr lang="en-US" sz="800" b="1"/>
              <a:t>normal wings)</a:t>
            </a:r>
          </a:p>
        </p:txBody>
      </p:sp>
      <p:sp>
        <p:nvSpPr>
          <p:cNvPr id="47111" name="Text Box 31"/>
          <p:cNvSpPr txBox="1">
            <a:spLocks noChangeArrowheads="1"/>
          </p:cNvSpPr>
          <p:nvPr/>
        </p:nvSpPr>
        <p:spPr bwMode="auto">
          <a:xfrm>
            <a:off x="3236913" y="1336675"/>
            <a:ext cx="12906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Wild-type F</a:t>
            </a:r>
            <a:r>
              <a:rPr lang="en-US" sz="800" b="1" baseline="-25000"/>
              <a:t>1</a:t>
            </a:r>
            <a:r>
              <a:rPr lang="en-US" sz="800" b="1"/>
              <a:t> dihybrid</a:t>
            </a:r>
          </a:p>
          <a:p>
            <a:pPr eaLnBrk="0" hangingPunct="0"/>
            <a:r>
              <a:rPr lang="en-US" sz="800" b="1"/>
              <a:t>(gray body, normal wings)</a:t>
            </a:r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3900488" y="455613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13" name="Text Box 31"/>
          <p:cNvSpPr txBox="1">
            <a:spLocks noChangeArrowheads="1"/>
          </p:cNvSpPr>
          <p:nvPr/>
        </p:nvSpPr>
        <p:spPr bwMode="auto">
          <a:xfrm>
            <a:off x="3900488" y="773113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14" name="Text Box 31"/>
          <p:cNvSpPr txBox="1">
            <a:spLocks noChangeArrowheads="1"/>
          </p:cNvSpPr>
          <p:nvPr/>
        </p:nvSpPr>
        <p:spPr bwMode="auto">
          <a:xfrm>
            <a:off x="4303713" y="1646238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15" name="Text Box 31"/>
          <p:cNvSpPr txBox="1">
            <a:spLocks noChangeArrowheads="1"/>
          </p:cNvSpPr>
          <p:nvPr/>
        </p:nvSpPr>
        <p:spPr bwMode="auto">
          <a:xfrm>
            <a:off x="4318000" y="1960563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16" name="Text Box 31"/>
          <p:cNvSpPr txBox="1">
            <a:spLocks noChangeArrowheads="1"/>
          </p:cNvSpPr>
          <p:nvPr/>
        </p:nvSpPr>
        <p:spPr bwMode="auto">
          <a:xfrm>
            <a:off x="4349750" y="2408238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17" name="Text Box 31"/>
          <p:cNvSpPr txBox="1">
            <a:spLocks noChangeArrowheads="1"/>
          </p:cNvSpPr>
          <p:nvPr/>
        </p:nvSpPr>
        <p:spPr bwMode="auto">
          <a:xfrm>
            <a:off x="4338638" y="2679700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18" name="Text Box 31"/>
          <p:cNvSpPr txBox="1">
            <a:spLocks noChangeArrowheads="1"/>
          </p:cNvSpPr>
          <p:nvPr/>
        </p:nvSpPr>
        <p:spPr bwMode="auto">
          <a:xfrm>
            <a:off x="4359275" y="2828925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19" name="Text Box 31"/>
          <p:cNvSpPr txBox="1">
            <a:spLocks noChangeArrowheads="1"/>
          </p:cNvSpPr>
          <p:nvPr/>
        </p:nvSpPr>
        <p:spPr bwMode="auto">
          <a:xfrm>
            <a:off x="4359275" y="3100388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20" name="Text Box 31"/>
          <p:cNvSpPr txBox="1">
            <a:spLocks noChangeArrowheads="1"/>
          </p:cNvSpPr>
          <p:nvPr/>
        </p:nvSpPr>
        <p:spPr bwMode="auto">
          <a:xfrm>
            <a:off x="4338638" y="3335338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21" name="Text Box 31"/>
          <p:cNvSpPr txBox="1">
            <a:spLocks noChangeArrowheads="1"/>
          </p:cNvSpPr>
          <p:nvPr/>
        </p:nvSpPr>
        <p:spPr bwMode="auto">
          <a:xfrm>
            <a:off x="3297238" y="2124075"/>
            <a:ext cx="8794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Replication</a:t>
            </a:r>
          </a:p>
          <a:p>
            <a:pPr eaLnBrk="0" hangingPunct="0"/>
            <a:r>
              <a:rPr lang="en-US" sz="800" b="1"/>
              <a:t>of chromosomes</a:t>
            </a:r>
          </a:p>
        </p:txBody>
      </p:sp>
      <p:sp>
        <p:nvSpPr>
          <p:cNvPr id="47122" name="Text Box 31"/>
          <p:cNvSpPr txBox="1">
            <a:spLocks noChangeArrowheads="1"/>
          </p:cNvSpPr>
          <p:nvPr/>
        </p:nvSpPr>
        <p:spPr bwMode="auto">
          <a:xfrm>
            <a:off x="3001963" y="3176588"/>
            <a:ext cx="4984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Meiosis </a:t>
            </a:r>
            <a:r>
              <a:rPr lang="en-US" sz="800" b="1">
                <a:latin typeface="Times" pitchFamily="84" charset="0"/>
              </a:rPr>
              <a:t>I</a:t>
            </a:r>
            <a:endParaRPr lang="en-US" sz="800" b="1"/>
          </a:p>
        </p:txBody>
      </p:sp>
      <p:sp>
        <p:nvSpPr>
          <p:cNvPr id="47123" name="Text Box 31"/>
          <p:cNvSpPr txBox="1">
            <a:spLocks noChangeArrowheads="1"/>
          </p:cNvSpPr>
          <p:nvPr/>
        </p:nvSpPr>
        <p:spPr bwMode="auto">
          <a:xfrm>
            <a:off x="3001963" y="4154488"/>
            <a:ext cx="4984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Meiosis </a:t>
            </a:r>
            <a:r>
              <a:rPr lang="en-US" sz="800" b="1">
                <a:latin typeface="Times" pitchFamily="84" charset="0"/>
              </a:rPr>
              <a:t>II</a:t>
            </a:r>
          </a:p>
        </p:txBody>
      </p:sp>
      <p:sp>
        <p:nvSpPr>
          <p:cNvPr id="47124" name="Text Box 31"/>
          <p:cNvSpPr txBox="1">
            <a:spLocks noChangeArrowheads="1"/>
          </p:cNvSpPr>
          <p:nvPr/>
        </p:nvSpPr>
        <p:spPr bwMode="auto">
          <a:xfrm>
            <a:off x="2709863" y="4614863"/>
            <a:ext cx="26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Eggs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25" name="Text Box 31"/>
          <p:cNvSpPr txBox="1">
            <a:spLocks noChangeArrowheads="1"/>
          </p:cNvSpPr>
          <p:nvPr/>
        </p:nvSpPr>
        <p:spPr bwMode="auto">
          <a:xfrm>
            <a:off x="4333875" y="3606800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26" name="Text Box 31"/>
          <p:cNvSpPr txBox="1">
            <a:spLocks noChangeArrowheads="1"/>
          </p:cNvSpPr>
          <p:nvPr/>
        </p:nvSpPr>
        <p:spPr bwMode="auto">
          <a:xfrm>
            <a:off x="4351338" y="3779838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</a:t>
            </a:r>
          </a:p>
        </p:txBody>
      </p:sp>
      <p:sp>
        <p:nvSpPr>
          <p:cNvPr id="47127" name="Text Box 31"/>
          <p:cNvSpPr txBox="1">
            <a:spLocks noChangeArrowheads="1"/>
          </p:cNvSpPr>
          <p:nvPr/>
        </p:nvSpPr>
        <p:spPr bwMode="auto">
          <a:xfrm>
            <a:off x="4348163" y="4054475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 baseline="30000">
              <a:sym typeface="Symbol" pitchFamily="84" charset="2"/>
            </a:endParaRPr>
          </a:p>
        </p:txBody>
      </p:sp>
      <p:sp>
        <p:nvSpPr>
          <p:cNvPr id="47128" name="Text Box 31"/>
          <p:cNvSpPr txBox="1">
            <a:spLocks noChangeArrowheads="1"/>
          </p:cNvSpPr>
          <p:nvPr/>
        </p:nvSpPr>
        <p:spPr bwMode="auto">
          <a:xfrm>
            <a:off x="3222625" y="4518025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+</a:t>
            </a:r>
            <a:endParaRPr lang="en-US" sz="800" b="1"/>
          </a:p>
        </p:txBody>
      </p:sp>
      <p:sp>
        <p:nvSpPr>
          <p:cNvPr id="47129" name="Text Box 31"/>
          <p:cNvSpPr txBox="1">
            <a:spLocks noChangeArrowheads="1"/>
          </p:cNvSpPr>
          <p:nvPr/>
        </p:nvSpPr>
        <p:spPr bwMode="auto">
          <a:xfrm>
            <a:off x="3941763" y="4522788"/>
            <a:ext cx="2492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30" name="Text Box 31"/>
          <p:cNvSpPr txBox="1">
            <a:spLocks noChangeArrowheads="1"/>
          </p:cNvSpPr>
          <p:nvPr/>
        </p:nvSpPr>
        <p:spPr bwMode="auto">
          <a:xfrm>
            <a:off x="4548188" y="4518025"/>
            <a:ext cx="325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31" name="Text Box 31"/>
          <p:cNvSpPr txBox="1">
            <a:spLocks noChangeArrowheads="1"/>
          </p:cNvSpPr>
          <p:nvPr/>
        </p:nvSpPr>
        <p:spPr bwMode="auto">
          <a:xfrm>
            <a:off x="5216525" y="4518025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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5440363" y="3467100"/>
            <a:ext cx="8667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Meiosis </a:t>
            </a:r>
            <a:r>
              <a:rPr lang="en-US" sz="800" b="1">
                <a:latin typeface="Times" pitchFamily="84" charset="0"/>
              </a:rPr>
              <a:t>I </a:t>
            </a:r>
            <a:r>
              <a:rPr lang="en-US" sz="800" b="1"/>
              <a:t>and </a:t>
            </a:r>
            <a:r>
              <a:rPr lang="en-US" sz="800" b="1">
                <a:latin typeface="Times" pitchFamily="84" charset="0"/>
              </a:rPr>
              <a:t>II</a:t>
            </a:r>
          </a:p>
        </p:txBody>
      </p:sp>
      <p:sp>
        <p:nvSpPr>
          <p:cNvPr id="47133" name="Text Box 31"/>
          <p:cNvSpPr txBox="1">
            <a:spLocks noChangeArrowheads="1"/>
          </p:cNvSpPr>
          <p:nvPr/>
        </p:nvSpPr>
        <p:spPr bwMode="auto">
          <a:xfrm>
            <a:off x="4729163" y="4051300"/>
            <a:ext cx="866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Recombinant</a:t>
            </a:r>
          </a:p>
          <a:p>
            <a:pPr eaLnBrk="0" hangingPunct="0"/>
            <a:r>
              <a:rPr lang="en-US" sz="800" b="1"/>
              <a:t>chromosomes</a:t>
            </a:r>
            <a:endParaRPr lang="en-US" sz="800" b="1">
              <a:latin typeface="Times" pitchFamily="84" charset="0"/>
            </a:endParaRPr>
          </a:p>
        </p:txBody>
      </p:sp>
      <p:grpSp>
        <p:nvGrpSpPr>
          <p:cNvPr id="47134" name="Group 33"/>
          <p:cNvGrpSpPr>
            <a:grpSpLocks/>
          </p:cNvGrpSpPr>
          <p:nvPr/>
        </p:nvGrpSpPr>
        <p:grpSpPr bwMode="auto">
          <a:xfrm>
            <a:off x="4419600" y="4287838"/>
            <a:ext cx="690563" cy="385762"/>
            <a:chOff x="2784" y="2701"/>
            <a:chExt cx="435" cy="243"/>
          </a:xfrm>
        </p:grpSpPr>
        <p:sp>
          <p:nvSpPr>
            <p:cNvPr id="47171" name="Line 31"/>
            <p:cNvSpPr>
              <a:spLocks noChangeShapeType="1"/>
            </p:cNvSpPr>
            <p:nvPr/>
          </p:nvSpPr>
          <p:spPr bwMode="auto">
            <a:xfrm flipV="1">
              <a:off x="2784" y="2701"/>
              <a:ext cx="219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2" name="Line 32"/>
            <p:cNvSpPr>
              <a:spLocks noChangeShapeType="1"/>
            </p:cNvSpPr>
            <p:nvPr/>
          </p:nvSpPr>
          <p:spPr bwMode="auto">
            <a:xfrm>
              <a:off x="3000" y="2701"/>
              <a:ext cx="219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5751513" y="163513"/>
            <a:ext cx="1143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Double mutant (black body,</a:t>
            </a:r>
          </a:p>
          <a:p>
            <a:pPr eaLnBrk="0" hangingPunct="0"/>
            <a:r>
              <a:rPr lang="en-US" sz="800" b="1"/>
              <a:t>vestigial wings)</a:t>
            </a:r>
          </a:p>
        </p:txBody>
      </p:sp>
      <p:sp>
        <p:nvSpPr>
          <p:cNvPr id="47136" name="Text Box 31"/>
          <p:cNvSpPr txBox="1">
            <a:spLocks noChangeArrowheads="1"/>
          </p:cNvSpPr>
          <p:nvPr/>
        </p:nvSpPr>
        <p:spPr bwMode="auto">
          <a:xfrm>
            <a:off x="5751513" y="1338263"/>
            <a:ext cx="14351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Homozygous recessive</a:t>
            </a:r>
          </a:p>
          <a:p>
            <a:pPr eaLnBrk="0" hangingPunct="0"/>
            <a:r>
              <a:rPr lang="en-US" sz="800" b="1"/>
              <a:t>(black body, vestigial wings)</a:t>
            </a:r>
          </a:p>
        </p:txBody>
      </p:sp>
      <p:sp>
        <p:nvSpPr>
          <p:cNvPr id="47137" name="Text Box 31"/>
          <p:cNvSpPr txBox="1">
            <a:spLocks noChangeArrowheads="1"/>
          </p:cNvSpPr>
          <p:nvPr/>
        </p:nvSpPr>
        <p:spPr bwMode="auto">
          <a:xfrm>
            <a:off x="6418263" y="2125663"/>
            <a:ext cx="14351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Replication</a:t>
            </a:r>
          </a:p>
          <a:p>
            <a:pPr eaLnBrk="0" hangingPunct="0"/>
            <a:r>
              <a:rPr lang="en-US" sz="800" b="1"/>
              <a:t>of chromosomes</a:t>
            </a:r>
          </a:p>
        </p:txBody>
      </p:sp>
      <p:sp>
        <p:nvSpPr>
          <p:cNvPr id="47138" name="Text Box 31"/>
          <p:cNvSpPr txBox="1">
            <a:spLocks noChangeArrowheads="1"/>
          </p:cNvSpPr>
          <p:nvPr/>
        </p:nvSpPr>
        <p:spPr bwMode="auto">
          <a:xfrm>
            <a:off x="6121400" y="461963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39" name="Text Box 31"/>
          <p:cNvSpPr txBox="1">
            <a:spLocks noChangeArrowheads="1"/>
          </p:cNvSpPr>
          <p:nvPr/>
        </p:nvSpPr>
        <p:spPr bwMode="auto">
          <a:xfrm>
            <a:off x="6121400" y="779463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0" name="Text Box 31"/>
          <p:cNvSpPr txBox="1">
            <a:spLocks noChangeArrowheads="1"/>
          </p:cNvSpPr>
          <p:nvPr/>
        </p:nvSpPr>
        <p:spPr bwMode="auto">
          <a:xfrm>
            <a:off x="6350000" y="163671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1" name="Text Box 31"/>
          <p:cNvSpPr txBox="1">
            <a:spLocks noChangeArrowheads="1"/>
          </p:cNvSpPr>
          <p:nvPr/>
        </p:nvSpPr>
        <p:spPr bwMode="auto">
          <a:xfrm>
            <a:off x="6350000" y="196691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2" name="Text Box 31"/>
          <p:cNvSpPr txBox="1">
            <a:spLocks noChangeArrowheads="1"/>
          </p:cNvSpPr>
          <p:nvPr/>
        </p:nvSpPr>
        <p:spPr bwMode="auto">
          <a:xfrm>
            <a:off x="6369050" y="241141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3" name="Text Box 31"/>
          <p:cNvSpPr txBox="1">
            <a:spLocks noChangeArrowheads="1"/>
          </p:cNvSpPr>
          <p:nvPr/>
        </p:nvSpPr>
        <p:spPr bwMode="auto">
          <a:xfrm>
            <a:off x="6369050" y="268446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4" name="Text Box 31"/>
          <p:cNvSpPr txBox="1">
            <a:spLocks noChangeArrowheads="1"/>
          </p:cNvSpPr>
          <p:nvPr/>
        </p:nvSpPr>
        <p:spPr bwMode="auto">
          <a:xfrm>
            <a:off x="6369050" y="283051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5" name="Text Box 31"/>
          <p:cNvSpPr txBox="1">
            <a:spLocks noChangeArrowheads="1"/>
          </p:cNvSpPr>
          <p:nvPr/>
        </p:nvSpPr>
        <p:spPr bwMode="auto">
          <a:xfrm>
            <a:off x="6369050" y="310356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6" name="Text Box 31"/>
          <p:cNvSpPr txBox="1">
            <a:spLocks noChangeArrowheads="1"/>
          </p:cNvSpPr>
          <p:nvPr/>
        </p:nvSpPr>
        <p:spPr bwMode="auto">
          <a:xfrm>
            <a:off x="5943600" y="5332413"/>
            <a:ext cx="249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47" name="Text Box 31"/>
          <p:cNvSpPr txBox="1">
            <a:spLocks noChangeArrowheads="1"/>
          </p:cNvSpPr>
          <p:nvPr/>
        </p:nvSpPr>
        <p:spPr bwMode="auto">
          <a:xfrm>
            <a:off x="5772150" y="5815013"/>
            <a:ext cx="4778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Sperm</a:t>
            </a:r>
          </a:p>
        </p:txBody>
      </p:sp>
      <p:sp>
        <p:nvSpPr>
          <p:cNvPr id="47148" name="Text Box 31"/>
          <p:cNvSpPr txBox="1">
            <a:spLocks noChangeArrowheads="1"/>
          </p:cNvSpPr>
          <p:nvPr/>
        </p:nvSpPr>
        <p:spPr bwMode="auto">
          <a:xfrm>
            <a:off x="4972050" y="5053013"/>
            <a:ext cx="5603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800" b="1"/>
              <a:t>185</a:t>
            </a:r>
          </a:p>
          <a:p>
            <a:pPr algn="ctr" eaLnBrk="0" hangingPunct="0"/>
            <a:r>
              <a:rPr lang="en-US" sz="800" b="1"/>
              <a:t>Black-</a:t>
            </a:r>
          </a:p>
          <a:p>
            <a:pPr algn="ctr" eaLnBrk="0" hangingPunct="0"/>
            <a:r>
              <a:rPr lang="en-US" sz="800" b="1"/>
              <a:t>normal</a:t>
            </a:r>
          </a:p>
        </p:txBody>
      </p:sp>
      <p:sp>
        <p:nvSpPr>
          <p:cNvPr id="47149" name="Text Box 31"/>
          <p:cNvSpPr txBox="1">
            <a:spLocks noChangeArrowheads="1"/>
          </p:cNvSpPr>
          <p:nvPr/>
        </p:nvSpPr>
        <p:spPr bwMode="auto">
          <a:xfrm>
            <a:off x="4324350" y="5053013"/>
            <a:ext cx="5603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800" b="1"/>
              <a:t>206</a:t>
            </a:r>
          </a:p>
          <a:p>
            <a:pPr algn="ctr" eaLnBrk="0" hangingPunct="0"/>
            <a:r>
              <a:rPr lang="en-US" sz="800" b="1"/>
              <a:t>Gray-</a:t>
            </a:r>
          </a:p>
          <a:p>
            <a:pPr algn="ctr" eaLnBrk="0" hangingPunct="0"/>
            <a:r>
              <a:rPr lang="en-US" sz="800" b="1"/>
              <a:t>vestigial</a:t>
            </a:r>
          </a:p>
        </p:txBody>
      </p:sp>
      <p:sp>
        <p:nvSpPr>
          <p:cNvPr id="47150" name="Text Box 31"/>
          <p:cNvSpPr txBox="1">
            <a:spLocks noChangeArrowheads="1"/>
          </p:cNvSpPr>
          <p:nvPr/>
        </p:nvSpPr>
        <p:spPr bwMode="auto">
          <a:xfrm>
            <a:off x="3663950" y="5053013"/>
            <a:ext cx="5603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800" b="1"/>
              <a:t>944</a:t>
            </a:r>
          </a:p>
          <a:p>
            <a:pPr algn="ctr" eaLnBrk="0" hangingPunct="0"/>
            <a:r>
              <a:rPr lang="en-US" sz="800" b="1"/>
              <a:t>Black-</a:t>
            </a:r>
          </a:p>
          <a:p>
            <a:pPr algn="ctr" eaLnBrk="0" hangingPunct="0"/>
            <a:r>
              <a:rPr lang="en-US" sz="800" b="1"/>
              <a:t>vestigial</a:t>
            </a:r>
          </a:p>
        </p:txBody>
      </p:sp>
      <p:sp>
        <p:nvSpPr>
          <p:cNvPr id="47151" name="Text Box 31"/>
          <p:cNvSpPr txBox="1">
            <a:spLocks noChangeArrowheads="1"/>
          </p:cNvSpPr>
          <p:nvPr/>
        </p:nvSpPr>
        <p:spPr bwMode="auto">
          <a:xfrm>
            <a:off x="2857500" y="5053013"/>
            <a:ext cx="7572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800" b="1"/>
              <a:t>965</a:t>
            </a:r>
          </a:p>
          <a:p>
            <a:pPr algn="ctr" eaLnBrk="0" hangingPunct="0"/>
            <a:r>
              <a:rPr lang="en-US" sz="800" b="1"/>
              <a:t>Wild type</a:t>
            </a:r>
          </a:p>
          <a:p>
            <a:pPr algn="ctr" eaLnBrk="0" hangingPunct="0"/>
            <a:r>
              <a:rPr lang="en-US" sz="800" b="1"/>
              <a:t>(gray-normal)</a:t>
            </a:r>
          </a:p>
        </p:txBody>
      </p:sp>
      <p:sp>
        <p:nvSpPr>
          <p:cNvPr id="47152" name="Text Box 31"/>
          <p:cNvSpPr txBox="1">
            <a:spLocks noChangeArrowheads="1"/>
          </p:cNvSpPr>
          <p:nvPr/>
        </p:nvSpPr>
        <p:spPr bwMode="auto">
          <a:xfrm>
            <a:off x="5276850" y="5478463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</a:t>
            </a:r>
          </a:p>
        </p:txBody>
      </p:sp>
      <p:sp>
        <p:nvSpPr>
          <p:cNvPr id="47153" name="Text Box 31"/>
          <p:cNvSpPr txBox="1">
            <a:spLocks noChangeArrowheads="1"/>
          </p:cNvSpPr>
          <p:nvPr/>
        </p:nvSpPr>
        <p:spPr bwMode="auto">
          <a:xfrm>
            <a:off x="4629150" y="5475288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54" name="Text Box 31"/>
          <p:cNvSpPr txBox="1">
            <a:spLocks noChangeArrowheads="1"/>
          </p:cNvSpPr>
          <p:nvPr/>
        </p:nvSpPr>
        <p:spPr bwMode="auto">
          <a:xfrm>
            <a:off x="3954463" y="5475288"/>
            <a:ext cx="282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55" name="Text Box 31"/>
          <p:cNvSpPr txBox="1">
            <a:spLocks noChangeArrowheads="1"/>
          </p:cNvSpPr>
          <p:nvPr/>
        </p:nvSpPr>
        <p:spPr bwMode="auto">
          <a:xfrm>
            <a:off x="3238500" y="5475288"/>
            <a:ext cx="325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  </a:t>
            </a:r>
            <a:r>
              <a:rPr lang="en-US" sz="800" b="1" i="1">
                <a:sym typeface="Symbol" pitchFamily="84" charset="2"/>
              </a:rPr>
              <a:t>vg</a:t>
            </a:r>
            <a:r>
              <a:rPr lang="en-US" sz="800" b="1" baseline="30000">
                <a:sym typeface="Symbol" pitchFamily="84" charset="2"/>
              </a:rPr>
              <a:t></a:t>
            </a:r>
          </a:p>
        </p:txBody>
      </p:sp>
      <p:sp>
        <p:nvSpPr>
          <p:cNvPr id="47156" name="Text Box 31"/>
          <p:cNvSpPr txBox="1">
            <a:spLocks noChangeArrowheads="1"/>
          </p:cNvSpPr>
          <p:nvPr/>
        </p:nvSpPr>
        <p:spPr bwMode="auto">
          <a:xfrm>
            <a:off x="3273425" y="5788025"/>
            <a:ext cx="282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57" name="Text Box 31"/>
          <p:cNvSpPr txBox="1">
            <a:spLocks noChangeArrowheads="1"/>
          </p:cNvSpPr>
          <p:nvPr/>
        </p:nvSpPr>
        <p:spPr bwMode="auto">
          <a:xfrm>
            <a:off x="3975100" y="5788025"/>
            <a:ext cx="282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58" name="Text Box 31"/>
          <p:cNvSpPr txBox="1">
            <a:spLocks noChangeArrowheads="1"/>
          </p:cNvSpPr>
          <p:nvPr/>
        </p:nvSpPr>
        <p:spPr bwMode="auto">
          <a:xfrm>
            <a:off x="4638675" y="5786438"/>
            <a:ext cx="282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59" name="Text Box 31"/>
          <p:cNvSpPr txBox="1">
            <a:spLocks noChangeArrowheads="1"/>
          </p:cNvSpPr>
          <p:nvPr/>
        </p:nvSpPr>
        <p:spPr bwMode="auto">
          <a:xfrm>
            <a:off x="5294313" y="5791200"/>
            <a:ext cx="282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 i="1"/>
              <a:t>b</a:t>
            </a:r>
            <a:r>
              <a:rPr lang="en-US" sz="800" b="1" baseline="30000">
                <a:sym typeface="Symbol" pitchFamily="84" charset="2"/>
              </a:rPr>
              <a:t>    </a:t>
            </a:r>
            <a:r>
              <a:rPr lang="en-US" sz="800" b="1" i="1">
                <a:sym typeface="Symbol" pitchFamily="84" charset="2"/>
              </a:rPr>
              <a:t>vg</a:t>
            </a:r>
            <a:endParaRPr lang="en-US" sz="800" b="1"/>
          </a:p>
        </p:txBody>
      </p:sp>
      <p:sp>
        <p:nvSpPr>
          <p:cNvPr id="47160" name="Text Box 31"/>
          <p:cNvSpPr txBox="1">
            <a:spLocks noChangeArrowheads="1"/>
          </p:cNvSpPr>
          <p:nvPr/>
        </p:nvSpPr>
        <p:spPr bwMode="auto">
          <a:xfrm>
            <a:off x="2319338" y="5059363"/>
            <a:ext cx="5540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Testcross</a:t>
            </a:r>
          </a:p>
          <a:p>
            <a:pPr eaLnBrk="0" hangingPunct="0"/>
            <a:r>
              <a:rPr lang="en-US" sz="800" b="1"/>
              <a:t>offspring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1" name="Text Box 31"/>
          <p:cNvSpPr txBox="1">
            <a:spLocks noChangeArrowheads="1"/>
          </p:cNvSpPr>
          <p:nvPr/>
        </p:nvSpPr>
        <p:spPr bwMode="auto">
          <a:xfrm>
            <a:off x="2989263" y="6080125"/>
            <a:ext cx="11128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Parental-type offspring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2" name="Text Box 31"/>
          <p:cNvSpPr txBox="1">
            <a:spLocks noChangeArrowheads="1"/>
          </p:cNvSpPr>
          <p:nvPr/>
        </p:nvSpPr>
        <p:spPr bwMode="auto">
          <a:xfrm>
            <a:off x="4364038" y="6080125"/>
            <a:ext cx="11128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Recombinant offspring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3" name="Text Box 31"/>
          <p:cNvSpPr txBox="1">
            <a:spLocks noChangeArrowheads="1"/>
          </p:cNvSpPr>
          <p:nvPr/>
        </p:nvSpPr>
        <p:spPr bwMode="auto">
          <a:xfrm>
            <a:off x="2962275" y="6278563"/>
            <a:ext cx="7572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Recombination</a:t>
            </a:r>
          </a:p>
          <a:p>
            <a:pPr eaLnBrk="0" hangingPunct="0"/>
            <a:r>
              <a:rPr lang="en-US" sz="800" b="1"/>
              <a:t>frequency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4" name="Text Box 31"/>
          <p:cNvSpPr txBox="1">
            <a:spLocks noChangeArrowheads="1"/>
          </p:cNvSpPr>
          <p:nvPr/>
        </p:nvSpPr>
        <p:spPr bwMode="auto">
          <a:xfrm>
            <a:off x="3763963" y="6338888"/>
            <a:ext cx="1047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>
                <a:sym typeface="Symbol" pitchFamily="84" charset="2"/>
              </a:rPr>
              <a:t>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5" name="Text Box 31"/>
          <p:cNvSpPr txBox="1">
            <a:spLocks noChangeArrowheads="1"/>
          </p:cNvSpPr>
          <p:nvPr/>
        </p:nvSpPr>
        <p:spPr bwMode="auto">
          <a:xfrm>
            <a:off x="5010150" y="6338888"/>
            <a:ext cx="7270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>
                <a:sym typeface="Symbol" pitchFamily="84" charset="2"/>
              </a:rPr>
              <a:t>  100    17%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6" name="Text Box 31"/>
          <p:cNvSpPr txBox="1">
            <a:spLocks noChangeArrowheads="1"/>
          </p:cNvSpPr>
          <p:nvPr/>
        </p:nvSpPr>
        <p:spPr bwMode="auto">
          <a:xfrm>
            <a:off x="3927475" y="6407150"/>
            <a:ext cx="11128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2,300 total offspr</a:t>
            </a:r>
            <a:r>
              <a:rPr lang="en-US" altLang="ja-JP" sz="800" b="1"/>
              <a:t>ing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7" name="Text Box 31"/>
          <p:cNvSpPr txBox="1">
            <a:spLocks noChangeArrowheads="1"/>
          </p:cNvSpPr>
          <p:nvPr/>
        </p:nvSpPr>
        <p:spPr bwMode="auto">
          <a:xfrm>
            <a:off x="4003675" y="6281738"/>
            <a:ext cx="9350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800" b="1"/>
              <a:t>391 recombinants</a:t>
            </a:r>
            <a:endParaRPr lang="en-US" sz="800" b="1">
              <a:latin typeface="Times" pitchFamily="84" charset="0"/>
            </a:endParaRPr>
          </a:p>
        </p:txBody>
      </p:sp>
      <p:sp>
        <p:nvSpPr>
          <p:cNvPr id="47168" name="AutoShape 68"/>
          <p:cNvSpPr>
            <a:spLocks/>
          </p:cNvSpPr>
          <p:nvPr/>
        </p:nvSpPr>
        <p:spPr bwMode="auto">
          <a:xfrm rot="-5400000">
            <a:off x="4880769" y="5368132"/>
            <a:ext cx="96837" cy="1295400"/>
          </a:xfrm>
          <a:prstGeom prst="leftBrace">
            <a:avLst>
              <a:gd name="adj1" fmla="val 1114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47169" name="AutoShape 69"/>
          <p:cNvSpPr>
            <a:spLocks/>
          </p:cNvSpPr>
          <p:nvPr/>
        </p:nvSpPr>
        <p:spPr bwMode="auto">
          <a:xfrm rot="-5400000">
            <a:off x="3517106" y="5317332"/>
            <a:ext cx="96837" cy="1397000"/>
          </a:xfrm>
          <a:prstGeom prst="leftBrace">
            <a:avLst>
              <a:gd name="adj1" fmla="val 12021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47170" name="Line 70"/>
          <p:cNvSpPr>
            <a:spLocks noChangeShapeType="1"/>
          </p:cNvSpPr>
          <p:nvPr/>
        </p:nvSpPr>
        <p:spPr bwMode="auto">
          <a:xfrm>
            <a:off x="3890963" y="6400800"/>
            <a:ext cx="1049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0" descr="12_10aRecombF1Hybrid-U"/>
          <p:cNvPicPr>
            <a:picLocks noChangeAspect="1" noChangeArrowheads="1"/>
          </p:cNvPicPr>
          <p:nvPr/>
        </p:nvPicPr>
        <p:blipFill>
          <a:blip r:embed="rId3"/>
          <a:srcRect b="2893"/>
          <a:stretch>
            <a:fillRect/>
          </a:stretch>
        </p:blipFill>
        <p:spPr bwMode="auto">
          <a:xfrm>
            <a:off x="1130300" y="258763"/>
            <a:ext cx="68834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12.10a</a:t>
            </a:r>
          </a:p>
        </p:txBody>
      </p:sp>
      <p:sp>
        <p:nvSpPr>
          <p:cNvPr id="48132" name="Text Box 31"/>
          <p:cNvSpPr txBox="1">
            <a:spLocks noChangeArrowheads="1"/>
          </p:cNvSpPr>
          <p:nvPr/>
        </p:nvSpPr>
        <p:spPr bwMode="auto">
          <a:xfrm>
            <a:off x="1182688" y="263525"/>
            <a:ext cx="306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P generation (homozygous)</a:t>
            </a:r>
          </a:p>
        </p:txBody>
      </p:sp>
      <p:sp>
        <p:nvSpPr>
          <p:cNvPr id="48133" name="Text Box 31"/>
          <p:cNvSpPr txBox="1">
            <a:spLocks noChangeArrowheads="1"/>
          </p:cNvSpPr>
          <p:nvPr/>
        </p:nvSpPr>
        <p:spPr bwMode="auto">
          <a:xfrm>
            <a:off x="1201738" y="712788"/>
            <a:ext cx="1624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Wild type</a:t>
            </a:r>
          </a:p>
          <a:p>
            <a:pPr eaLnBrk="0" hangingPunct="0"/>
            <a:r>
              <a:rPr lang="en-US" sz="1700" b="1"/>
              <a:t>(gray body,</a:t>
            </a:r>
          </a:p>
          <a:p>
            <a:pPr eaLnBrk="0" hangingPunct="0"/>
            <a:r>
              <a:rPr lang="en-US" sz="1700" b="1"/>
              <a:t>normal wings)</a:t>
            </a:r>
          </a:p>
        </p:txBody>
      </p:sp>
      <p:sp>
        <p:nvSpPr>
          <p:cNvPr id="48134" name="Text Box 31"/>
          <p:cNvSpPr txBox="1">
            <a:spLocks noChangeArrowheads="1"/>
          </p:cNvSpPr>
          <p:nvPr/>
        </p:nvSpPr>
        <p:spPr bwMode="auto">
          <a:xfrm>
            <a:off x="1190625" y="4140200"/>
            <a:ext cx="2243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Wild-type F</a:t>
            </a:r>
            <a:r>
              <a:rPr lang="en-US" sz="1700" b="1" baseline="-25000"/>
              <a:t>1</a:t>
            </a:r>
            <a:r>
              <a:rPr lang="en-US" sz="1700" b="1"/>
              <a:t> dihybrid</a:t>
            </a:r>
          </a:p>
          <a:p>
            <a:pPr eaLnBrk="0" hangingPunct="0"/>
            <a:r>
              <a:rPr lang="en-US" sz="1700" b="1"/>
              <a:t>(gray body,</a:t>
            </a:r>
          </a:p>
          <a:p>
            <a:pPr eaLnBrk="0" hangingPunct="0"/>
            <a:r>
              <a:rPr lang="en-US" sz="1700" b="1"/>
              <a:t>normal wings)</a:t>
            </a:r>
          </a:p>
        </p:txBody>
      </p:sp>
      <p:sp>
        <p:nvSpPr>
          <p:cNvPr id="48135" name="Text Box 31"/>
          <p:cNvSpPr txBox="1">
            <a:spLocks noChangeArrowheads="1"/>
          </p:cNvSpPr>
          <p:nvPr/>
        </p:nvSpPr>
        <p:spPr bwMode="auto">
          <a:xfrm>
            <a:off x="2544763" y="1573213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 i="1"/>
              <a:t>b</a:t>
            </a:r>
            <a:r>
              <a:rPr lang="en-US" sz="1700" b="1" baseline="30000">
                <a:sym typeface="Symbol" pitchFamily="84" charset="2"/>
              </a:rPr>
              <a:t>   </a:t>
            </a:r>
            <a:r>
              <a:rPr lang="en-US" sz="1700" b="1" i="1">
                <a:sym typeface="Symbol" pitchFamily="84" charset="2"/>
              </a:rPr>
              <a:t>vg</a:t>
            </a:r>
            <a:r>
              <a:rPr lang="en-US" sz="1700" b="1" baseline="30000">
                <a:sym typeface="Symbol" pitchFamily="84" charset="2"/>
              </a:rPr>
              <a:t>+</a:t>
            </a:r>
            <a:endParaRPr lang="en-US" sz="1700" b="1"/>
          </a:p>
        </p:txBody>
      </p:sp>
      <p:sp>
        <p:nvSpPr>
          <p:cNvPr id="48136" name="Text Box 31"/>
          <p:cNvSpPr txBox="1">
            <a:spLocks noChangeArrowheads="1"/>
          </p:cNvSpPr>
          <p:nvPr/>
        </p:nvSpPr>
        <p:spPr bwMode="auto">
          <a:xfrm>
            <a:off x="6342063" y="723900"/>
            <a:ext cx="1757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Double mutant</a:t>
            </a:r>
          </a:p>
          <a:p>
            <a:pPr eaLnBrk="0" hangingPunct="0"/>
            <a:r>
              <a:rPr lang="en-US" sz="1700" b="1"/>
              <a:t>(black body,</a:t>
            </a:r>
          </a:p>
          <a:p>
            <a:pPr eaLnBrk="0" hangingPunct="0"/>
            <a:r>
              <a:rPr lang="en-US" sz="1700" b="1"/>
              <a:t>vestigial wings)</a:t>
            </a:r>
          </a:p>
        </p:txBody>
      </p:sp>
      <p:sp>
        <p:nvSpPr>
          <p:cNvPr id="48137" name="Text Box 31"/>
          <p:cNvSpPr txBox="1">
            <a:spLocks noChangeArrowheads="1"/>
          </p:cNvSpPr>
          <p:nvPr/>
        </p:nvSpPr>
        <p:spPr bwMode="auto">
          <a:xfrm>
            <a:off x="2544763" y="2230438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 i="1"/>
              <a:t>b</a:t>
            </a:r>
            <a:r>
              <a:rPr lang="en-US" sz="1700" b="1" baseline="30000">
                <a:sym typeface="Symbol" pitchFamily="84" charset="2"/>
              </a:rPr>
              <a:t>   </a:t>
            </a:r>
            <a:r>
              <a:rPr lang="en-US" sz="1700" b="1" i="1">
                <a:sym typeface="Symbol" pitchFamily="84" charset="2"/>
              </a:rPr>
              <a:t>vg</a:t>
            </a:r>
            <a:r>
              <a:rPr lang="en-US" sz="1700" b="1" baseline="30000">
                <a:sym typeface="Symbol" pitchFamily="84" charset="2"/>
              </a:rPr>
              <a:t>+</a:t>
            </a:r>
            <a:endParaRPr lang="en-US" sz="1700" b="1"/>
          </a:p>
        </p:txBody>
      </p:sp>
      <p:sp>
        <p:nvSpPr>
          <p:cNvPr id="48138" name="Text Box 31"/>
          <p:cNvSpPr txBox="1">
            <a:spLocks noChangeArrowheads="1"/>
          </p:cNvSpPr>
          <p:nvPr/>
        </p:nvSpPr>
        <p:spPr bwMode="auto">
          <a:xfrm>
            <a:off x="3376613" y="4857750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 i="1"/>
              <a:t>b</a:t>
            </a:r>
            <a:r>
              <a:rPr lang="en-US" sz="1700" b="1" baseline="30000">
                <a:sym typeface="Symbol" pitchFamily="84" charset="2"/>
              </a:rPr>
              <a:t>   </a:t>
            </a:r>
            <a:r>
              <a:rPr lang="en-US" sz="1700" b="1" i="1">
                <a:sym typeface="Symbol" pitchFamily="84" charset="2"/>
              </a:rPr>
              <a:t>vg</a:t>
            </a:r>
            <a:r>
              <a:rPr lang="en-US" sz="1700" b="1" baseline="30000">
                <a:sym typeface="Symbol" pitchFamily="84" charset="2"/>
              </a:rPr>
              <a:t>+</a:t>
            </a:r>
            <a:endParaRPr lang="en-US" sz="1700" b="1"/>
          </a:p>
        </p:txBody>
      </p:sp>
      <p:sp>
        <p:nvSpPr>
          <p:cNvPr id="48139" name="Text Box 31"/>
          <p:cNvSpPr txBox="1">
            <a:spLocks noChangeArrowheads="1"/>
          </p:cNvSpPr>
          <p:nvPr/>
        </p:nvSpPr>
        <p:spPr bwMode="auto">
          <a:xfrm>
            <a:off x="3387725" y="5503863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 i="1"/>
              <a:t>b</a:t>
            </a:r>
            <a:r>
              <a:rPr lang="en-US" sz="1700" b="1" baseline="30000">
                <a:sym typeface="Symbol" pitchFamily="84" charset="2"/>
              </a:rPr>
              <a:t>   </a:t>
            </a:r>
            <a:r>
              <a:rPr lang="en-US" sz="1700" b="1" i="1">
                <a:sym typeface="Symbol" pitchFamily="84" charset="2"/>
              </a:rPr>
              <a:t>vg</a:t>
            </a:r>
            <a:endParaRPr lang="en-US" sz="1700" b="1"/>
          </a:p>
        </p:txBody>
      </p:sp>
      <p:sp>
        <p:nvSpPr>
          <p:cNvPr id="48140" name="Text Box 31"/>
          <p:cNvSpPr txBox="1">
            <a:spLocks noChangeArrowheads="1"/>
          </p:cNvSpPr>
          <p:nvPr/>
        </p:nvSpPr>
        <p:spPr bwMode="auto">
          <a:xfrm>
            <a:off x="7065963" y="2230438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 i="1"/>
              <a:t>b</a:t>
            </a:r>
            <a:r>
              <a:rPr lang="en-US" sz="1700" b="1" baseline="30000">
                <a:sym typeface="Symbol" pitchFamily="84" charset="2"/>
              </a:rPr>
              <a:t>     </a:t>
            </a:r>
            <a:r>
              <a:rPr lang="en-US" sz="1700" b="1" i="1">
                <a:sym typeface="Symbol" pitchFamily="84" charset="2"/>
              </a:rPr>
              <a:t>vg</a:t>
            </a:r>
            <a:endParaRPr lang="en-US" sz="1700" b="1"/>
          </a:p>
        </p:txBody>
      </p:sp>
      <p:sp>
        <p:nvSpPr>
          <p:cNvPr id="48141" name="Text Box 31"/>
          <p:cNvSpPr txBox="1">
            <a:spLocks noChangeArrowheads="1"/>
          </p:cNvSpPr>
          <p:nvPr/>
        </p:nvSpPr>
        <p:spPr bwMode="auto">
          <a:xfrm>
            <a:off x="7065963" y="1573213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 i="1"/>
              <a:t>b</a:t>
            </a:r>
            <a:r>
              <a:rPr lang="en-US" sz="1700" b="1" baseline="30000">
                <a:sym typeface="Symbol" pitchFamily="84" charset="2"/>
              </a:rPr>
              <a:t>     </a:t>
            </a:r>
            <a:r>
              <a:rPr lang="en-US" sz="1700" b="1" i="1">
                <a:sym typeface="Symbol" pitchFamily="84" charset="2"/>
              </a:rPr>
              <a:t>vg</a:t>
            </a:r>
            <a:endParaRPr lang="en-US" sz="1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8" descr="12_10bRecombTestcross-U"/>
          <p:cNvPicPr>
            <a:picLocks noChangeAspect="1" noChangeArrowheads="1"/>
          </p:cNvPicPr>
          <p:nvPr/>
        </p:nvPicPr>
        <p:blipFill>
          <a:blip r:embed="rId3"/>
          <a:srcRect b="2893"/>
          <a:stretch>
            <a:fillRect/>
          </a:stretch>
        </p:blipFill>
        <p:spPr bwMode="auto">
          <a:xfrm>
            <a:off x="296863" y="225425"/>
            <a:ext cx="854868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12.10b</a:t>
            </a:r>
          </a:p>
        </p:txBody>
      </p:sp>
      <p:sp>
        <p:nvSpPr>
          <p:cNvPr id="49156" name="Text Box 31"/>
          <p:cNvSpPr txBox="1">
            <a:spLocks noChangeArrowheads="1"/>
          </p:cNvSpPr>
          <p:nvPr/>
        </p:nvSpPr>
        <p:spPr bwMode="auto">
          <a:xfrm>
            <a:off x="3225800" y="425450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  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+</a:t>
            </a:r>
            <a:endParaRPr lang="en-US" sz="1600" b="1"/>
          </a:p>
        </p:txBody>
      </p:sp>
      <p:sp>
        <p:nvSpPr>
          <p:cNvPr id="49157" name="Text Box 31"/>
          <p:cNvSpPr txBox="1">
            <a:spLocks noChangeArrowheads="1"/>
          </p:cNvSpPr>
          <p:nvPr/>
        </p:nvSpPr>
        <p:spPr bwMode="auto">
          <a:xfrm>
            <a:off x="3236913" y="1025525"/>
            <a:ext cx="557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58" name="Text Box 31"/>
          <p:cNvSpPr txBox="1">
            <a:spLocks noChangeArrowheads="1"/>
          </p:cNvSpPr>
          <p:nvPr/>
        </p:nvSpPr>
        <p:spPr bwMode="auto">
          <a:xfrm>
            <a:off x="3346450" y="178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 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+</a:t>
            </a:r>
            <a:endParaRPr lang="en-US" sz="1600" b="1"/>
          </a:p>
        </p:txBody>
      </p:sp>
      <p:sp>
        <p:nvSpPr>
          <p:cNvPr id="49159" name="Text Box 31"/>
          <p:cNvSpPr txBox="1">
            <a:spLocks noChangeArrowheads="1"/>
          </p:cNvSpPr>
          <p:nvPr/>
        </p:nvSpPr>
        <p:spPr bwMode="auto">
          <a:xfrm>
            <a:off x="3302000" y="2289175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 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+</a:t>
            </a:r>
            <a:endParaRPr lang="en-US" sz="1600" b="1"/>
          </a:p>
        </p:txBody>
      </p:sp>
      <p:sp>
        <p:nvSpPr>
          <p:cNvPr id="49160" name="Text Box 31"/>
          <p:cNvSpPr txBox="1">
            <a:spLocks noChangeArrowheads="1"/>
          </p:cNvSpPr>
          <p:nvPr/>
        </p:nvSpPr>
        <p:spPr bwMode="auto">
          <a:xfrm>
            <a:off x="3335338" y="257968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1" name="Text Box 31"/>
          <p:cNvSpPr txBox="1">
            <a:spLocks noChangeArrowheads="1"/>
          </p:cNvSpPr>
          <p:nvPr/>
        </p:nvSpPr>
        <p:spPr bwMode="auto">
          <a:xfrm>
            <a:off x="3335338" y="309403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2" name="Text Box 31"/>
          <p:cNvSpPr txBox="1">
            <a:spLocks noChangeArrowheads="1"/>
          </p:cNvSpPr>
          <p:nvPr/>
        </p:nvSpPr>
        <p:spPr bwMode="auto">
          <a:xfrm>
            <a:off x="3302000" y="349250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 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+</a:t>
            </a:r>
            <a:endParaRPr lang="en-US" sz="1600" b="1"/>
          </a:p>
        </p:txBody>
      </p:sp>
      <p:sp>
        <p:nvSpPr>
          <p:cNvPr id="49163" name="Text Box 31"/>
          <p:cNvSpPr txBox="1">
            <a:spLocks noChangeArrowheads="1"/>
          </p:cNvSpPr>
          <p:nvPr/>
        </p:nvSpPr>
        <p:spPr bwMode="auto">
          <a:xfrm>
            <a:off x="3290888" y="4008438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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4" name="Text Box 31"/>
          <p:cNvSpPr txBox="1">
            <a:spLocks noChangeArrowheads="1"/>
          </p:cNvSpPr>
          <p:nvPr/>
        </p:nvSpPr>
        <p:spPr bwMode="auto">
          <a:xfrm>
            <a:off x="3335338" y="4338638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</a:t>
            </a:r>
          </a:p>
        </p:txBody>
      </p:sp>
      <p:sp>
        <p:nvSpPr>
          <p:cNvPr id="49165" name="Text Box 31"/>
          <p:cNvSpPr txBox="1">
            <a:spLocks noChangeArrowheads="1"/>
          </p:cNvSpPr>
          <p:nvPr/>
        </p:nvSpPr>
        <p:spPr bwMode="auto">
          <a:xfrm>
            <a:off x="3335338" y="4857750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6" name="Text Box 31"/>
          <p:cNvSpPr txBox="1">
            <a:spLocks noChangeArrowheads="1"/>
          </p:cNvSpPr>
          <p:nvPr/>
        </p:nvSpPr>
        <p:spPr bwMode="auto">
          <a:xfrm>
            <a:off x="6630988" y="309403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7" name="Text Box 31"/>
          <p:cNvSpPr txBox="1">
            <a:spLocks noChangeArrowheads="1"/>
          </p:cNvSpPr>
          <p:nvPr/>
        </p:nvSpPr>
        <p:spPr bwMode="auto">
          <a:xfrm>
            <a:off x="6630988" y="257968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8" name="Text Box 31"/>
          <p:cNvSpPr txBox="1">
            <a:spLocks noChangeArrowheads="1"/>
          </p:cNvSpPr>
          <p:nvPr/>
        </p:nvSpPr>
        <p:spPr bwMode="auto">
          <a:xfrm>
            <a:off x="6630988" y="230663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69" name="Text Box 31"/>
          <p:cNvSpPr txBox="1">
            <a:spLocks noChangeArrowheads="1"/>
          </p:cNvSpPr>
          <p:nvPr/>
        </p:nvSpPr>
        <p:spPr bwMode="auto">
          <a:xfrm>
            <a:off x="6630988" y="179228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70" name="Text Box 31"/>
          <p:cNvSpPr txBox="1">
            <a:spLocks noChangeArrowheads="1"/>
          </p:cNvSpPr>
          <p:nvPr/>
        </p:nvSpPr>
        <p:spPr bwMode="auto">
          <a:xfrm>
            <a:off x="6597650" y="1036638"/>
            <a:ext cx="4905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71" name="Text Box 31"/>
          <p:cNvSpPr txBox="1">
            <a:spLocks noChangeArrowheads="1"/>
          </p:cNvSpPr>
          <p:nvPr/>
        </p:nvSpPr>
        <p:spPr bwMode="auto">
          <a:xfrm>
            <a:off x="6586538" y="412750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72" name="Text Box 31"/>
          <p:cNvSpPr txBox="1">
            <a:spLocks noChangeArrowheads="1"/>
          </p:cNvSpPr>
          <p:nvPr/>
        </p:nvSpPr>
        <p:spPr bwMode="auto">
          <a:xfrm>
            <a:off x="955675" y="3200400"/>
            <a:ext cx="9017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Meiosis </a:t>
            </a:r>
            <a:r>
              <a:rPr lang="en-US" sz="1600" b="1">
                <a:latin typeface="Times" pitchFamily="84" charset="0"/>
              </a:rPr>
              <a:t>I</a:t>
            </a:r>
            <a:endParaRPr lang="en-US" sz="1600" b="1"/>
          </a:p>
        </p:txBody>
      </p:sp>
      <p:sp>
        <p:nvSpPr>
          <p:cNvPr id="49173" name="Text Box 31"/>
          <p:cNvSpPr txBox="1">
            <a:spLocks noChangeArrowheads="1"/>
          </p:cNvSpPr>
          <p:nvPr/>
        </p:nvSpPr>
        <p:spPr bwMode="auto">
          <a:xfrm>
            <a:off x="4894263" y="3765550"/>
            <a:ext cx="1568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Meiosis </a:t>
            </a:r>
            <a:r>
              <a:rPr lang="en-US" sz="1600" b="1">
                <a:latin typeface="Times" pitchFamily="84" charset="0"/>
              </a:rPr>
              <a:t>I </a:t>
            </a:r>
            <a:r>
              <a:rPr lang="en-US" sz="1600" b="1"/>
              <a:t>and </a:t>
            </a:r>
            <a:r>
              <a:rPr lang="en-US" sz="1600" b="1">
                <a:latin typeface="Times" pitchFamily="84" charset="0"/>
              </a:rPr>
              <a:t>II</a:t>
            </a:r>
          </a:p>
        </p:txBody>
      </p:sp>
      <p:sp>
        <p:nvSpPr>
          <p:cNvPr id="49174" name="Text Box 31"/>
          <p:cNvSpPr txBox="1">
            <a:spLocks noChangeArrowheads="1"/>
          </p:cNvSpPr>
          <p:nvPr/>
        </p:nvSpPr>
        <p:spPr bwMode="auto">
          <a:xfrm>
            <a:off x="955675" y="5051425"/>
            <a:ext cx="966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Meiosis </a:t>
            </a:r>
            <a:r>
              <a:rPr lang="en-US" sz="1600" b="1">
                <a:latin typeface="Times" pitchFamily="84" charset="0"/>
              </a:rPr>
              <a:t>II</a:t>
            </a:r>
          </a:p>
        </p:txBody>
      </p:sp>
      <p:sp>
        <p:nvSpPr>
          <p:cNvPr id="49175" name="Text Box 31"/>
          <p:cNvSpPr txBox="1">
            <a:spLocks noChangeArrowheads="1"/>
          </p:cNvSpPr>
          <p:nvPr/>
        </p:nvSpPr>
        <p:spPr bwMode="auto">
          <a:xfrm>
            <a:off x="352425" y="5916613"/>
            <a:ext cx="5286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Eggs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49176" name="Text Box 31"/>
          <p:cNvSpPr txBox="1">
            <a:spLocks noChangeArrowheads="1"/>
          </p:cNvSpPr>
          <p:nvPr/>
        </p:nvSpPr>
        <p:spPr bwMode="auto">
          <a:xfrm>
            <a:off x="2579688" y="5745163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77" name="Text Box 31"/>
          <p:cNvSpPr txBox="1">
            <a:spLocks noChangeArrowheads="1"/>
          </p:cNvSpPr>
          <p:nvPr/>
        </p:nvSpPr>
        <p:spPr bwMode="auto">
          <a:xfrm>
            <a:off x="6618288" y="5756275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endParaRPr lang="en-US" sz="1600" b="1"/>
          </a:p>
        </p:txBody>
      </p:sp>
      <p:sp>
        <p:nvSpPr>
          <p:cNvPr id="49178" name="Text Box 31"/>
          <p:cNvSpPr txBox="1">
            <a:spLocks noChangeArrowheads="1"/>
          </p:cNvSpPr>
          <p:nvPr/>
        </p:nvSpPr>
        <p:spPr bwMode="auto">
          <a:xfrm>
            <a:off x="4810125" y="5745163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 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+</a:t>
            </a:r>
          </a:p>
        </p:txBody>
      </p:sp>
      <p:sp>
        <p:nvSpPr>
          <p:cNvPr id="49179" name="Text Box 31"/>
          <p:cNvSpPr txBox="1">
            <a:spLocks noChangeArrowheads="1"/>
          </p:cNvSpPr>
          <p:nvPr/>
        </p:nvSpPr>
        <p:spPr bwMode="auto">
          <a:xfrm>
            <a:off x="3671888" y="5734050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+ </a:t>
            </a:r>
            <a:r>
              <a:rPr lang="en-US" sz="1600" b="1" i="1">
                <a:sym typeface="Symbol" pitchFamily="84" charset="2"/>
              </a:rPr>
              <a:t>vg</a:t>
            </a:r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1311275" y="57340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 i="1"/>
              <a:t>b</a:t>
            </a:r>
            <a:r>
              <a:rPr lang="en-US" sz="1600" b="1" baseline="30000">
                <a:sym typeface="Symbol" pitchFamily="84" charset="2"/>
              </a:rPr>
              <a:t>+ </a:t>
            </a:r>
            <a:r>
              <a:rPr lang="en-US" sz="1600" b="1" i="1">
                <a:sym typeface="Symbol" pitchFamily="84" charset="2"/>
              </a:rPr>
              <a:t>vg</a:t>
            </a:r>
            <a:r>
              <a:rPr lang="en-US" sz="1600" b="1" baseline="30000">
                <a:sym typeface="Symbol" pitchFamily="84" charset="2"/>
              </a:rPr>
              <a:t>+</a:t>
            </a: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7285038" y="5919788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Sperm</a:t>
            </a:r>
            <a:endParaRPr lang="en-US" sz="1600" b="1" baseline="30000">
              <a:sym typeface="Symbol" pitchFamily="84" charset="2"/>
            </a:endParaRPr>
          </a:p>
        </p:txBody>
      </p:sp>
      <p:sp>
        <p:nvSpPr>
          <p:cNvPr id="49182" name="Text Box 31"/>
          <p:cNvSpPr txBox="1">
            <a:spLocks noChangeArrowheads="1"/>
          </p:cNvSpPr>
          <p:nvPr/>
        </p:nvSpPr>
        <p:spPr bwMode="auto">
          <a:xfrm>
            <a:off x="781050" y="660400"/>
            <a:ext cx="152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Wild-type F</a:t>
            </a:r>
            <a:r>
              <a:rPr lang="en-US" sz="1600" b="1" baseline="-25000"/>
              <a:t>1</a:t>
            </a:r>
            <a:endParaRPr lang="en-US" sz="1600" b="1"/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dihybrid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(gray body,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normal wings)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782638" y="220663"/>
            <a:ext cx="225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F</a:t>
            </a:r>
            <a:r>
              <a:rPr lang="en-US" sz="1600" b="1" baseline="-25000"/>
              <a:t>1</a:t>
            </a:r>
            <a:r>
              <a:rPr lang="en-US" sz="1600" b="1"/>
              <a:t> dihybrid testcross</a:t>
            </a:r>
          </a:p>
        </p:txBody>
      </p:sp>
      <p:sp>
        <p:nvSpPr>
          <p:cNvPr id="49184" name="Text Box 31"/>
          <p:cNvSpPr txBox="1">
            <a:spLocks noChangeArrowheads="1"/>
          </p:cNvSpPr>
          <p:nvPr/>
        </p:nvSpPr>
        <p:spPr bwMode="auto">
          <a:xfrm>
            <a:off x="4006850" y="4851400"/>
            <a:ext cx="1392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Recombinant</a:t>
            </a:r>
          </a:p>
          <a:p>
            <a:pPr eaLnBrk="0" hangingPunct="0"/>
            <a:r>
              <a:rPr lang="en-US" sz="1600" b="1"/>
              <a:t>chromosomes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49185" name="Text Box 31"/>
          <p:cNvSpPr txBox="1">
            <a:spLocks noChangeArrowheads="1"/>
          </p:cNvSpPr>
          <p:nvPr/>
        </p:nvSpPr>
        <p:spPr bwMode="auto">
          <a:xfrm>
            <a:off x="7283450" y="650875"/>
            <a:ext cx="1555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Homozygous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recessive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(black body,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vestigial wings)</a:t>
            </a:r>
          </a:p>
        </p:txBody>
      </p:sp>
      <p:grpSp>
        <p:nvGrpSpPr>
          <p:cNvPr id="49186" name="Group 37"/>
          <p:cNvGrpSpPr>
            <a:grpSpLocks/>
          </p:cNvGrpSpPr>
          <p:nvPr/>
        </p:nvGrpSpPr>
        <p:grpSpPr bwMode="auto">
          <a:xfrm>
            <a:off x="3424238" y="5321300"/>
            <a:ext cx="1223962" cy="719138"/>
            <a:chOff x="2157" y="3296"/>
            <a:chExt cx="771" cy="453"/>
          </a:xfrm>
        </p:grpSpPr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>
              <a:off x="2157" y="3296"/>
              <a:ext cx="406" cy="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560" y="3296"/>
              <a:ext cx="368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9" descr="12_10cRecombOffspring-U"/>
          <p:cNvPicPr>
            <a:picLocks noChangeAspect="1" noChangeArrowheads="1"/>
          </p:cNvPicPr>
          <p:nvPr/>
        </p:nvPicPr>
        <p:blipFill>
          <a:blip r:embed="rId3"/>
          <a:srcRect b="3546"/>
          <a:stretch>
            <a:fillRect/>
          </a:stretch>
        </p:blipFill>
        <p:spPr bwMode="auto">
          <a:xfrm>
            <a:off x="296863" y="563563"/>
            <a:ext cx="85486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12.10c</a:t>
            </a:r>
          </a:p>
        </p:txBody>
      </p:sp>
      <p:sp>
        <p:nvSpPr>
          <p:cNvPr id="50180" name="Text Box 31"/>
          <p:cNvSpPr txBox="1">
            <a:spLocks noChangeArrowheads="1"/>
          </p:cNvSpPr>
          <p:nvPr/>
        </p:nvSpPr>
        <p:spPr bwMode="auto">
          <a:xfrm>
            <a:off x="2266950" y="1568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</a:t>
            </a:r>
            <a:r>
              <a:rPr lang="en-US" sz="1800" b="1" i="1">
                <a:sym typeface="Symbol" pitchFamily="84" charset="2"/>
              </a:rPr>
              <a:t>vg</a:t>
            </a:r>
            <a:r>
              <a:rPr lang="en-US" sz="1800" b="1" baseline="30000">
                <a:sym typeface="Symbol" pitchFamily="84" charset="2"/>
              </a:rPr>
              <a:t>+</a:t>
            </a:r>
            <a:endParaRPr lang="en-US" sz="1800" b="1"/>
          </a:p>
        </p:txBody>
      </p:sp>
      <p:sp>
        <p:nvSpPr>
          <p:cNvPr id="50181" name="Text Box 31"/>
          <p:cNvSpPr txBox="1">
            <a:spLocks noChangeArrowheads="1"/>
          </p:cNvSpPr>
          <p:nvPr/>
        </p:nvSpPr>
        <p:spPr bwMode="auto">
          <a:xfrm>
            <a:off x="3829050" y="15811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</a:t>
            </a:r>
            <a:r>
              <a:rPr lang="en-US" sz="1800" b="1" i="1">
                <a:sym typeface="Symbol" pitchFamily="84" charset="2"/>
              </a:rPr>
              <a:t>vg</a:t>
            </a:r>
            <a:endParaRPr lang="en-US" sz="1800" b="1"/>
          </a:p>
        </p:txBody>
      </p:sp>
      <p:sp>
        <p:nvSpPr>
          <p:cNvPr id="50182" name="Text Box 31"/>
          <p:cNvSpPr txBox="1">
            <a:spLocks noChangeArrowheads="1"/>
          </p:cNvSpPr>
          <p:nvPr/>
        </p:nvSpPr>
        <p:spPr bwMode="auto">
          <a:xfrm>
            <a:off x="6597650" y="1568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>
                <a:sym typeface="Symbol" pitchFamily="84" charset="2"/>
              </a:rPr>
              <a:t>vg</a:t>
            </a:r>
            <a:r>
              <a:rPr 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50183" name="Text Box 31"/>
          <p:cNvSpPr txBox="1">
            <a:spLocks noChangeArrowheads="1"/>
          </p:cNvSpPr>
          <p:nvPr/>
        </p:nvSpPr>
        <p:spPr bwMode="auto">
          <a:xfrm>
            <a:off x="5162550" y="1568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</a:t>
            </a:r>
            <a:r>
              <a:rPr lang="en-US" sz="1800" b="1" i="1">
                <a:sym typeface="Symbol" pitchFamily="84" charset="2"/>
              </a:rPr>
              <a:t>vg</a:t>
            </a:r>
          </a:p>
        </p:txBody>
      </p:sp>
      <p:sp>
        <p:nvSpPr>
          <p:cNvPr id="50184" name="Text Box 31"/>
          <p:cNvSpPr txBox="1">
            <a:spLocks noChangeArrowheads="1"/>
          </p:cNvSpPr>
          <p:nvPr/>
        </p:nvSpPr>
        <p:spPr bwMode="auto">
          <a:xfrm>
            <a:off x="5200650" y="565150"/>
            <a:ext cx="177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Recombinant</a:t>
            </a:r>
          </a:p>
          <a:p>
            <a:pPr eaLnBrk="0" hangingPunct="0"/>
            <a:r>
              <a:rPr lang="en-US" sz="1800" b="1"/>
              <a:t>chromosomes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0185" name="Text Box 31"/>
          <p:cNvSpPr txBox="1">
            <a:spLocks noChangeArrowheads="1"/>
          </p:cNvSpPr>
          <p:nvPr/>
        </p:nvSpPr>
        <p:spPr bwMode="auto">
          <a:xfrm>
            <a:off x="1173163" y="1795463"/>
            <a:ext cx="569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Eggs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186" name="Text Box 31"/>
          <p:cNvSpPr txBox="1">
            <a:spLocks noChangeArrowheads="1"/>
          </p:cNvSpPr>
          <p:nvPr/>
        </p:nvSpPr>
        <p:spPr bwMode="auto">
          <a:xfrm>
            <a:off x="6089650" y="2716213"/>
            <a:ext cx="1182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800" b="1"/>
              <a:t>185</a:t>
            </a:r>
          </a:p>
          <a:p>
            <a:pPr algn="ctr" eaLnBrk="0" hangingPunct="0"/>
            <a:r>
              <a:rPr lang="en-US" sz="1800" b="1"/>
              <a:t>Black-</a:t>
            </a:r>
          </a:p>
          <a:p>
            <a:pPr algn="ctr" eaLnBrk="0" hangingPunct="0"/>
            <a:r>
              <a:rPr lang="en-US" sz="1800" b="1"/>
              <a:t>normal</a:t>
            </a:r>
          </a:p>
        </p:txBody>
      </p:sp>
      <p:sp>
        <p:nvSpPr>
          <p:cNvPr id="50187" name="Text Box 31"/>
          <p:cNvSpPr txBox="1">
            <a:spLocks noChangeArrowheads="1"/>
          </p:cNvSpPr>
          <p:nvPr/>
        </p:nvSpPr>
        <p:spPr bwMode="auto">
          <a:xfrm>
            <a:off x="4667250" y="2716213"/>
            <a:ext cx="1182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800" b="1"/>
              <a:t>206</a:t>
            </a:r>
          </a:p>
          <a:p>
            <a:pPr algn="ctr" eaLnBrk="0" hangingPunct="0"/>
            <a:r>
              <a:rPr lang="en-US" sz="1800" b="1"/>
              <a:t>Gray-</a:t>
            </a:r>
          </a:p>
          <a:p>
            <a:pPr algn="ctr" eaLnBrk="0" hangingPunct="0"/>
            <a:r>
              <a:rPr lang="en-US" sz="1800" b="1"/>
              <a:t>vestigial</a:t>
            </a:r>
          </a:p>
        </p:txBody>
      </p:sp>
      <p:sp>
        <p:nvSpPr>
          <p:cNvPr id="50188" name="Text Box 31"/>
          <p:cNvSpPr txBox="1">
            <a:spLocks noChangeArrowheads="1"/>
          </p:cNvSpPr>
          <p:nvPr/>
        </p:nvSpPr>
        <p:spPr bwMode="auto">
          <a:xfrm>
            <a:off x="3244850" y="2716213"/>
            <a:ext cx="1182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800" b="1"/>
              <a:t>944</a:t>
            </a:r>
          </a:p>
          <a:p>
            <a:pPr algn="ctr" eaLnBrk="0" hangingPunct="0"/>
            <a:r>
              <a:rPr lang="en-US" sz="1800" b="1"/>
              <a:t>Black-</a:t>
            </a:r>
          </a:p>
          <a:p>
            <a:pPr algn="ctr" eaLnBrk="0" hangingPunct="0"/>
            <a:r>
              <a:rPr lang="en-US" sz="1800" b="1"/>
              <a:t>vestigial</a:t>
            </a:r>
          </a:p>
        </p:txBody>
      </p:sp>
      <p:sp>
        <p:nvSpPr>
          <p:cNvPr id="50189" name="Text Box 31"/>
          <p:cNvSpPr txBox="1">
            <a:spLocks noChangeArrowheads="1"/>
          </p:cNvSpPr>
          <p:nvPr/>
        </p:nvSpPr>
        <p:spPr bwMode="auto">
          <a:xfrm>
            <a:off x="1524000" y="2716213"/>
            <a:ext cx="15986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800" b="1"/>
              <a:t>965</a:t>
            </a:r>
          </a:p>
          <a:p>
            <a:pPr algn="ctr" eaLnBrk="0" hangingPunct="0"/>
            <a:r>
              <a:rPr lang="en-US" sz="1800" b="1"/>
              <a:t>Wild type</a:t>
            </a:r>
          </a:p>
          <a:p>
            <a:pPr algn="ctr" eaLnBrk="0" hangingPunct="0"/>
            <a:r>
              <a:rPr lang="en-US" sz="1800" b="1"/>
              <a:t>(gray-normal)</a:t>
            </a:r>
          </a:p>
        </p:txBody>
      </p:sp>
      <p:sp>
        <p:nvSpPr>
          <p:cNvPr id="50190" name="Text Box 31"/>
          <p:cNvSpPr txBox="1">
            <a:spLocks noChangeArrowheads="1"/>
          </p:cNvSpPr>
          <p:nvPr/>
        </p:nvSpPr>
        <p:spPr bwMode="auto">
          <a:xfrm>
            <a:off x="338138" y="2747963"/>
            <a:ext cx="11699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Testcross</a:t>
            </a:r>
          </a:p>
          <a:p>
            <a:pPr eaLnBrk="0" hangingPunct="0"/>
            <a:r>
              <a:rPr lang="en-US" sz="1800" b="1"/>
              <a:t>offspring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191" name="Text Box 31"/>
          <p:cNvSpPr txBox="1">
            <a:spLocks noChangeArrowheads="1"/>
          </p:cNvSpPr>
          <p:nvPr/>
        </p:nvSpPr>
        <p:spPr bwMode="auto">
          <a:xfrm>
            <a:off x="7815263" y="4386263"/>
            <a:ext cx="811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Sperm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192" name="Text Box 31"/>
          <p:cNvSpPr txBox="1">
            <a:spLocks noChangeArrowheads="1"/>
          </p:cNvSpPr>
          <p:nvPr/>
        </p:nvSpPr>
        <p:spPr bwMode="auto">
          <a:xfrm>
            <a:off x="8197850" y="33337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</a:t>
            </a:r>
            <a:r>
              <a:rPr lang="en-US" sz="1800" b="1" i="1">
                <a:sym typeface="Symbol" pitchFamily="84" charset="2"/>
              </a:rPr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50193" name="Text Box 31"/>
          <p:cNvSpPr txBox="1">
            <a:spLocks noChangeArrowheads="1"/>
          </p:cNvSpPr>
          <p:nvPr/>
        </p:nvSpPr>
        <p:spPr bwMode="auto">
          <a:xfrm>
            <a:off x="67754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 </a:t>
            </a:r>
            <a:r>
              <a:rPr lang="en-US" sz="1800" b="1" i="1">
                <a:sym typeface="Symbol" pitchFamily="84" charset="2"/>
              </a:rPr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50194" name="Text Box 31"/>
          <p:cNvSpPr txBox="1">
            <a:spLocks noChangeArrowheads="1"/>
          </p:cNvSpPr>
          <p:nvPr/>
        </p:nvSpPr>
        <p:spPr bwMode="auto">
          <a:xfrm>
            <a:off x="6699250" y="36512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 </a:t>
            </a:r>
            <a:r>
              <a:rPr lang="en-US" sz="1800" b="1" i="1">
                <a:sym typeface="Symbol" pitchFamily="84" charset="2"/>
              </a:rPr>
              <a:t>vg</a:t>
            </a:r>
            <a:r>
              <a:rPr 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50195" name="Text Box 31"/>
          <p:cNvSpPr txBox="1">
            <a:spLocks noChangeArrowheads="1"/>
          </p:cNvSpPr>
          <p:nvPr/>
        </p:nvSpPr>
        <p:spPr bwMode="auto">
          <a:xfrm>
            <a:off x="5314950" y="36512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>
                <a:sym typeface="Symbol" pitchFamily="84" charset="2"/>
              </a:rPr>
              <a:t>vg</a:t>
            </a:r>
          </a:p>
        </p:txBody>
      </p:sp>
      <p:sp>
        <p:nvSpPr>
          <p:cNvPr id="50196" name="Text Box 31"/>
          <p:cNvSpPr txBox="1">
            <a:spLocks noChangeArrowheads="1"/>
          </p:cNvSpPr>
          <p:nvPr/>
        </p:nvSpPr>
        <p:spPr bwMode="auto">
          <a:xfrm>
            <a:off x="53530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 </a:t>
            </a:r>
            <a:r>
              <a:rPr lang="en-US" sz="1800" b="1" i="1">
                <a:sym typeface="Symbol" pitchFamily="84" charset="2"/>
              </a:rPr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50197" name="Text Box 31"/>
          <p:cNvSpPr txBox="1">
            <a:spLocks noChangeArrowheads="1"/>
          </p:cNvSpPr>
          <p:nvPr/>
        </p:nvSpPr>
        <p:spPr bwMode="auto">
          <a:xfrm>
            <a:off x="39306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 </a:t>
            </a:r>
            <a:r>
              <a:rPr lang="en-US" sz="1800" b="1" i="1">
                <a:sym typeface="Symbol" pitchFamily="84" charset="2"/>
              </a:rPr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50198" name="Text Box 31"/>
          <p:cNvSpPr txBox="1">
            <a:spLocks noChangeArrowheads="1"/>
          </p:cNvSpPr>
          <p:nvPr/>
        </p:nvSpPr>
        <p:spPr bwMode="auto">
          <a:xfrm>
            <a:off x="24193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 </a:t>
            </a:r>
            <a:r>
              <a:rPr lang="en-US" sz="1800" b="1" i="1">
                <a:sym typeface="Symbol" pitchFamily="84" charset="2"/>
              </a:rPr>
              <a:t>vg</a:t>
            </a:r>
            <a:endParaRPr lang="en-US" sz="1800" b="1" baseline="30000">
              <a:sym typeface="Symbol" pitchFamily="84" charset="2"/>
            </a:endParaRPr>
          </a:p>
        </p:txBody>
      </p:sp>
      <p:sp>
        <p:nvSpPr>
          <p:cNvPr id="50199" name="Text Box 31"/>
          <p:cNvSpPr txBox="1">
            <a:spLocks noChangeArrowheads="1"/>
          </p:cNvSpPr>
          <p:nvPr/>
        </p:nvSpPr>
        <p:spPr bwMode="auto">
          <a:xfrm>
            <a:off x="2305050" y="363855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  </a:t>
            </a:r>
            <a:r>
              <a:rPr lang="en-US" sz="1800" b="1" i="1">
                <a:sym typeface="Symbol" pitchFamily="84" charset="2"/>
              </a:rPr>
              <a:t>vg</a:t>
            </a:r>
            <a:r>
              <a:rPr 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50200" name="Text Box 31"/>
          <p:cNvSpPr txBox="1">
            <a:spLocks noChangeArrowheads="1"/>
          </p:cNvSpPr>
          <p:nvPr/>
        </p:nvSpPr>
        <p:spPr bwMode="auto">
          <a:xfrm>
            <a:off x="3854450" y="36512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  <a:r>
              <a:rPr lang="en-US" sz="1800" b="1" baseline="30000">
                <a:sym typeface="Symbol" pitchFamily="84" charset="2"/>
              </a:rPr>
              <a:t>    </a:t>
            </a:r>
            <a:r>
              <a:rPr lang="en-US" sz="1800" b="1" i="1">
                <a:sym typeface="Symbol" pitchFamily="84" charset="2"/>
              </a:rPr>
              <a:t>vg</a:t>
            </a:r>
          </a:p>
        </p:txBody>
      </p:sp>
      <p:grpSp>
        <p:nvGrpSpPr>
          <p:cNvPr id="50201" name="Group 27"/>
          <p:cNvGrpSpPr>
            <a:grpSpLocks/>
          </p:cNvGrpSpPr>
          <p:nvPr/>
        </p:nvGrpSpPr>
        <p:grpSpPr bwMode="auto">
          <a:xfrm>
            <a:off x="4889500" y="1098550"/>
            <a:ext cx="1479550" cy="819150"/>
            <a:chOff x="3080" y="692"/>
            <a:chExt cx="932" cy="516"/>
          </a:xfrm>
        </p:grpSpPr>
        <p:sp>
          <p:nvSpPr>
            <p:cNvPr id="50212" name="Line 25"/>
            <p:cNvSpPr>
              <a:spLocks noChangeShapeType="1"/>
            </p:cNvSpPr>
            <p:nvPr/>
          </p:nvSpPr>
          <p:spPr bwMode="auto">
            <a:xfrm flipV="1">
              <a:off x="3080" y="692"/>
              <a:ext cx="460" cy="5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Line 26"/>
            <p:cNvSpPr>
              <a:spLocks noChangeShapeType="1"/>
            </p:cNvSpPr>
            <p:nvPr/>
          </p:nvSpPr>
          <p:spPr bwMode="auto">
            <a:xfrm>
              <a:off x="3536" y="692"/>
              <a:ext cx="476" cy="5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2" name="Text Box 31"/>
          <p:cNvSpPr txBox="1">
            <a:spLocks noChangeArrowheads="1"/>
          </p:cNvSpPr>
          <p:nvPr/>
        </p:nvSpPr>
        <p:spPr bwMode="auto">
          <a:xfrm>
            <a:off x="1751013" y="4956175"/>
            <a:ext cx="26876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Parental-type offspring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4725988" y="4949825"/>
            <a:ext cx="25542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Recombinant offspring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4" name="Text Box 31"/>
          <p:cNvSpPr txBox="1">
            <a:spLocks noChangeArrowheads="1"/>
          </p:cNvSpPr>
          <p:nvPr/>
        </p:nvSpPr>
        <p:spPr bwMode="auto">
          <a:xfrm>
            <a:off x="1654175" y="5529263"/>
            <a:ext cx="17224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Recombination</a:t>
            </a:r>
          </a:p>
          <a:p>
            <a:pPr eaLnBrk="0" hangingPunct="0"/>
            <a:r>
              <a:rPr lang="en-US" sz="1800" b="1"/>
              <a:t>frequency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5" name="Text Box 31"/>
          <p:cNvSpPr txBox="1">
            <a:spLocks noChangeArrowheads="1"/>
          </p:cNvSpPr>
          <p:nvPr/>
        </p:nvSpPr>
        <p:spPr bwMode="auto">
          <a:xfrm>
            <a:off x="3459163" y="5672138"/>
            <a:ext cx="263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>
                <a:sym typeface="Symbol" pitchFamily="84" charset="2"/>
              </a:rPr>
              <a:t>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6" name="Text Box 31"/>
          <p:cNvSpPr txBox="1">
            <a:spLocks noChangeArrowheads="1"/>
          </p:cNvSpPr>
          <p:nvPr/>
        </p:nvSpPr>
        <p:spPr bwMode="auto">
          <a:xfrm>
            <a:off x="6159500" y="5653088"/>
            <a:ext cx="1685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>
                <a:sym typeface="Symbol" pitchFamily="84" charset="2"/>
              </a:rPr>
              <a:t>  100    17%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3781425" y="5829300"/>
            <a:ext cx="230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2,300 total offspr</a:t>
            </a:r>
            <a:r>
              <a:rPr lang="en-US" altLang="ja-JP" sz="1800" b="1"/>
              <a:t>ing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8" name="Text Box 31"/>
          <p:cNvSpPr txBox="1">
            <a:spLocks noChangeArrowheads="1"/>
          </p:cNvSpPr>
          <p:nvPr/>
        </p:nvSpPr>
        <p:spPr bwMode="auto">
          <a:xfrm>
            <a:off x="3959225" y="5538788"/>
            <a:ext cx="20970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391 recombinants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0209" name="AutoShape 36"/>
          <p:cNvSpPr>
            <a:spLocks/>
          </p:cNvSpPr>
          <p:nvPr/>
        </p:nvSpPr>
        <p:spPr bwMode="auto">
          <a:xfrm rot="-5400000">
            <a:off x="2904331" y="3320257"/>
            <a:ext cx="255587" cy="3009900"/>
          </a:xfrm>
          <a:prstGeom prst="leftBrace">
            <a:avLst>
              <a:gd name="adj1" fmla="val 38491"/>
              <a:gd name="adj2" fmla="val 49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50210" name="Line 37"/>
          <p:cNvSpPr>
            <a:spLocks noChangeShapeType="1"/>
          </p:cNvSpPr>
          <p:nvPr/>
        </p:nvSpPr>
        <p:spPr bwMode="auto">
          <a:xfrm>
            <a:off x="3725863" y="5816600"/>
            <a:ext cx="228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AutoShape 38"/>
          <p:cNvSpPr>
            <a:spLocks/>
          </p:cNvSpPr>
          <p:nvPr/>
        </p:nvSpPr>
        <p:spPr bwMode="auto">
          <a:xfrm rot="-5400000">
            <a:off x="5866606" y="3425032"/>
            <a:ext cx="255587" cy="2800350"/>
          </a:xfrm>
          <a:prstGeom prst="leftBrace">
            <a:avLst>
              <a:gd name="adj1" fmla="val 35812"/>
              <a:gd name="adj2" fmla="val 49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138" y="220663"/>
            <a:ext cx="8470900" cy="830262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i="1" smtClean="0"/>
              <a:t>New Combinations of Alleles: Variation for Normal Selection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39850"/>
            <a:ext cx="8826500" cy="53149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Recombinant chromosomes bring alleles together in new combinations in gametes</a:t>
            </a:r>
          </a:p>
          <a:p>
            <a:pPr marL="292100" indent="-292100" eaLnBrk="1" hangingPunct="1"/>
            <a:r>
              <a:rPr lang="en-US" smtClean="0"/>
              <a:t>Random fertilization increases even further the number of variant combinations that can be produced</a:t>
            </a:r>
          </a:p>
          <a:p>
            <a:pPr marL="292100" indent="-292100" eaLnBrk="1" hangingPunct="1"/>
            <a:r>
              <a:rPr lang="en-US" smtClean="0"/>
              <a:t>This abundance of genetic variation is the raw material upon which natural selection works</a:t>
            </a:r>
          </a:p>
        </p:txBody>
      </p:sp>
      <p:sp>
        <p:nvSpPr>
          <p:cNvPr id="51204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77800"/>
            <a:ext cx="88265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smtClean="0"/>
              <a:t>Mapping the Distance Between Genes Using Recombination Data:</a:t>
            </a:r>
            <a:r>
              <a:rPr lang="en-US" i="1" smtClean="0"/>
              <a:t> Scientific Inquiry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813800" cy="53086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Alfred Sturtevant, one of Morgan’s</a:t>
            </a:r>
            <a:r>
              <a:rPr lang="en-US" altLang="ja-JP" smtClean="0">
                <a:ea typeface="ＭＳ Ｐゴシック" pitchFamily="84" charset="-128"/>
              </a:rPr>
              <a:t> students, constructed a </a:t>
            </a:r>
            <a:r>
              <a:rPr lang="en-US" altLang="ja-JP" b="1" smtClean="0">
                <a:ea typeface="ＭＳ Ｐゴシック" pitchFamily="84" charset="-128"/>
              </a:rPr>
              <a:t>genetic map</a:t>
            </a:r>
            <a:r>
              <a:rPr lang="en-US" altLang="ja-JP" smtClean="0">
                <a:ea typeface="ＭＳ Ｐゴシック" pitchFamily="84" charset="-128"/>
              </a:rPr>
              <a:t>, an ordered list of the genetic loci along a particular chromosome</a:t>
            </a:r>
          </a:p>
          <a:p>
            <a:pPr marL="292100" indent="-292100" eaLnBrk="1" hangingPunct="1"/>
            <a:r>
              <a:rPr lang="en-US" smtClean="0"/>
              <a:t>Sturtevant predicted that </a:t>
            </a:r>
            <a:r>
              <a:rPr lang="en-US" i="1" smtClean="0"/>
              <a:t>the farther apart two genes are, the higher the probability that a crossover will occur between them and therefore the higher the recombination frequency</a:t>
            </a: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813800" cy="51117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A </a:t>
            </a:r>
            <a:r>
              <a:rPr lang="en-US" b="1" smtClean="0"/>
              <a:t>linkage map </a:t>
            </a:r>
            <a:r>
              <a:rPr lang="en-US" smtClean="0"/>
              <a:t>is a genetic map of a chromosome based on recombination frequencies</a:t>
            </a:r>
          </a:p>
          <a:p>
            <a:pPr marL="292100" indent="-292100" eaLnBrk="1" hangingPunct="1"/>
            <a:r>
              <a:rPr lang="en-US" smtClean="0"/>
              <a:t>Distances between genes can be expressed as </a:t>
            </a:r>
            <a:r>
              <a:rPr lang="en-US" b="1" smtClean="0"/>
              <a:t>map units</a:t>
            </a:r>
            <a:r>
              <a:rPr lang="en-US" smtClean="0"/>
              <a:t>; one map unit represents a 1% recombination frequency</a:t>
            </a:r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2_02_ChromoBasisMendel-U"/>
          <p:cNvPicPr>
            <a:picLocks noChangeAspect="1" noChangeArrowheads="1"/>
          </p:cNvPicPr>
          <p:nvPr/>
        </p:nvPicPr>
        <p:blipFill>
          <a:blip r:embed="rId3"/>
          <a:srcRect b="2435"/>
          <a:stretch>
            <a:fillRect/>
          </a:stretch>
        </p:blipFill>
        <p:spPr bwMode="auto">
          <a:xfrm>
            <a:off x="1608138" y="136525"/>
            <a:ext cx="5926137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6027738" y="3546475"/>
            <a:ext cx="136525" cy="136525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6608763" y="4668838"/>
            <a:ext cx="136525" cy="136525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2309813" y="4689475"/>
            <a:ext cx="136525" cy="136525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2840038" y="3546475"/>
            <a:ext cx="136525" cy="136525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175" name="Text Box 31"/>
          <p:cNvSpPr txBox="1">
            <a:spLocks noChangeArrowheads="1"/>
          </p:cNvSpPr>
          <p:nvPr/>
        </p:nvSpPr>
        <p:spPr bwMode="auto">
          <a:xfrm>
            <a:off x="1654175" y="157163"/>
            <a:ext cx="9191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P Generation</a:t>
            </a:r>
          </a:p>
        </p:txBody>
      </p:sp>
      <p:sp>
        <p:nvSpPr>
          <p:cNvPr id="7176" name="Text Box 31"/>
          <p:cNvSpPr txBox="1">
            <a:spLocks noChangeArrowheads="1"/>
          </p:cNvSpPr>
          <p:nvPr/>
        </p:nvSpPr>
        <p:spPr bwMode="auto">
          <a:xfrm>
            <a:off x="3082925" y="1408113"/>
            <a:ext cx="563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Gametes</a:t>
            </a:r>
          </a:p>
        </p:txBody>
      </p:sp>
      <p:sp>
        <p:nvSpPr>
          <p:cNvPr id="7177" name="Text Box 31"/>
          <p:cNvSpPr txBox="1">
            <a:spLocks noChangeArrowheads="1"/>
          </p:cNvSpPr>
          <p:nvPr/>
        </p:nvSpPr>
        <p:spPr bwMode="auto">
          <a:xfrm>
            <a:off x="2543175" y="176213"/>
            <a:ext cx="950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r>
              <a:rPr lang="en-US" sz="1000" b="1"/>
              <a:t>Yellow-round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000" b="1"/>
              <a:t>seeds (</a:t>
            </a:r>
            <a:r>
              <a:rPr lang="en-US" sz="1000" b="1" i="1"/>
              <a:t>YYRR</a:t>
            </a:r>
            <a:r>
              <a:rPr lang="en-US" sz="1000" b="1"/>
              <a:t>)</a:t>
            </a:r>
          </a:p>
        </p:txBody>
      </p:sp>
      <p:sp>
        <p:nvSpPr>
          <p:cNvPr id="7178" name="Text Box 31"/>
          <p:cNvSpPr txBox="1">
            <a:spLocks noChangeArrowheads="1"/>
          </p:cNvSpPr>
          <p:nvPr/>
        </p:nvSpPr>
        <p:spPr bwMode="auto">
          <a:xfrm>
            <a:off x="1654175" y="2043113"/>
            <a:ext cx="9191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F</a:t>
            </a:r>
            <a:r>
              <a:rPr lang="en-US" sz="1000" b="1" baseline="-25000"/>
              <a:t>1</a:t>
            </a:r>
            <a:r>
              <a:rPr lang="en-US" sz="1000" b="1"/>
              <a:t> Generation</a:t>
            </a:r>
          </a:p>
        </p:txBody>
      </p:sp>
      <p:sp>
        <p:nvSpPr>
          <p:cNvPr id="7179" name="Text Box 31"/>
          <p:cNvSpPr txBox="1">
            <a:spLocks noChangeArrowheads="1"/>
          </p:cNvSpPr>
          <p:nvPr/>
        </p:nvSpPr>
        <p:spPr bwMode="auto">
          <a:xfrm>
            <a:off x="4289425" y="963613"/>
            <a:ext cx="563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Meiosis</a:t>
            </a:r>
          </a:p>
        </p:txBody>
      </p:sp>
      <p:sp>
        <p:nvSpPr>
          <p:cNvPr id="7180" name="Text Box 31"/>
          <p:cNvSpPr txBox="1">
            <a:spLocks noChangeArrowheads="1"/>
          </p:cNvSpPr>
          <p:nvPr/>
        </p:nvSpPr>
        <p:spPr bwMode="auto">
          <a:xfrm>
            <a:off x="4175125" y="1211263"/>
            <a:ext cx="7731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Fertilization</a:t>
            </a:r>
          </a:p>
        </p:txBody>
      </p:sp>
      <p:sp>
        <p:nvSpPr>
          <p:cNvPr id="7181" name="Text Box 31"/>
          <p:cNvSpPr txBox="1">
            <a:spLocks noChangeArrowheads="1"/>
          </p:cNvSpPr>
          <p:nvPr/>
        </p:nvSpPr>
        <p:spPr bwMode="auto">
          <a:xfrm>
            <a:off x="4289425" y="2620963"/>
            <a:ext cx="563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Meiosis</a:t>
            </a:r>
          </a:p>
        </p:txBody>
      </p:sp>
      <p:sp>
        <p:nvSpPr>
          <p:cNvPr id="7182" name="Text Box 31"/>
          <p:cNvSpPr txBox="1">
            <a:spLocks noChangeArrowheads="1"/>
          </p:cNvSpPr>
          <p:nvPr/>
        </p:nvSpPr>
        <p:spPr bwMode="auto">
          <a:xfrm>
            <a:off x="4143375" y="2944813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Metaphase</a:t>
            </a:r>
          </a:p>
          <a:p>
            <a:pPr algn="ctr" eaLnBrk="0" hangingPunct="0"/>
            <a:r>
              <a:rPr lang="en-US" sz="1000" b="1">
                <a:latin typeface="Times" pitchFamily="84" charset="0"/>
              </a:rPr>
              <a:t>I</a:t>
            </a:r>
            <a:endParaRPr lang="en-US" sz="1000" b="1"/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1831975" y="2741613"/>
            <a:ext cx="15160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LAW OF SEGREGATION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The two alleles for each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gene separate.</a:t>
            </a:r>
          </a:p>
        </p:txBody>
      </p:sp>
      <p:sp>
        <p:nvSpPr>
          <p:cNvPr id="7184" name="Text Box 31"/>
          <p:cNvSpPr txBox="1">
            <a:spLocks noChangeArrowheads="1"/>
          </p:cNvSpPr>
          <p:nvPr/>
        </p:nvSpPr>
        <p:spPr bwMode="auto">
          <a:xfrm>
            <a:off x="4600575" y="1566863"/>
            <a:ext cx="1649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All F</a:t>
            </a:r>
            <a:r>
              <a:rPr lang="en-US" sz="1000" b="1" baseline="-25000"/>
              <a:t>1</a:t>
            </a:r>
            <a:r>
              <a:rPr lang="en-US" sz="1000" b="1"/>
              <a:t> plants produce</a:t>
            </a:r>
          </a:p>
          <a:p>
            <a:pPr eaLnBrk="0" hangingPunct="0"/>
            <a:r>
              <a:rPr lang="en-US" sz="1000" b="1"/>
              <a:t>yellow-round seeds (</a:t>
            </a:r>
            <a:r>
              <a:rPr lang="en-US" sz="1000" b="1" i="1"/>
              <a:t>YyRr</a:t>
            </a:r>
            <a:r>
              <a:rPr lang="en-US" sz="1000" b="1"/>
              <a:t>).</a:t>
            </a:r>
          </a:p>
        </p:txBody>
      </p:sp>
      <p:sp>
        <p:nvSpPr>
          <p:cNvPr id="7185" name="Text Box 31"/>
          <p:cNvSpPr txBox="1">
            <a:spLocks noChangeArrowheads="1"/>
          </p:cNvSpPr>
          <p:nvPr/>
        </p:nvSpPr>
        <p:spPr bwMode="auto">
          <a:xfrm>
            <a:off x="5521325" y="176213"/>
            <a:ext cx="925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Green-wrinkled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seeds (</a:t>
            </a:r>
            <a:r>
              <a:rPr lang="en-US" sz="1000" b="1" i="1"/>
              <a:t>yyrr</a:t>
            </a:r>
            <a:r>
              <a:rPr lang="en-US" sz="1000" b="1"/>
              <a:t>)</a:t>
            </a:r>
          </a:p>
        </p:txBody>
      </p:sp>
      <p:sp>
        <p:nvSpPr>
          <p:cNvPr id="7186" name="Text Box 31"/>
          <p:cNvSpPr txBox="1">
            <a:spLocks noChangeArrowheads="1"/>
          </p:cNvSpPr>
          <p:nvPr/>
        </p:nvSpPr>
        <p:spPr bwMode="auto">
          <a:xfrm>
            <a:off x="5667375" y="2741613"/>
            <a:ext cx="16430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LAW OF INDEPENDENT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ASSORTMENT Alleles of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genes on nonhomologous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chromosomes assort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independently.</a:t>
            </a:r>
          </a:p>
        </p:txBody>
      </p:sp>
      <p:sp>
        <p:nvSpPr>
          <p:cNvPr id="7187" name="Text Box 31"/>
          <p:cNvSpPr txBox="1">
            <a:spLocks noChangeArrowheads="1"/>
          </p:cNvSpPr>
          <p:nvPr/>
        </p:nvSpPr>
        <p:spPr bwMode="auto">
          <a:xfrm>
            <a:off x="4143375" y="3884613"/>
            <a:ext cx="7540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Anaphase </a:t>
            </a:r>
            <a:r>
              <a:rPr lang="en-US" sz="1000" b="1">
                <a:latin typeface="Times" pitchFamily="84" charset="0"/>
              </a:rPr>
              <a:t>I</a:t>
            </a:r>
            <a:endParaRPr lang="en-US" sz="1000" b="1"/>
          </a:p>
        </p:txBody>
      </p:sp>
      <p:sp>
        <p:nvSpPr>
          <p:cNvPr id="7188" name="Text Box 31"/>
          <p:cNvSpPr txBox="1">
            <a:spLocks noChangeArrowheads="1"/>
          </p:cNvSpPr>
          <p:nvPr/>
        </p:nvSpPr>
        <p:spPr bwMode="auto">
          <a:xfrm>
            <a:off x="4143375" y="4392613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000" b="1"/>
              <a:t>Metaphase</a:t>
            </a:r>
          </a:p>
          <a:p>
            <a:pPr algn="ctr" eaLnBrk="0" hangingPunct="0"/>
            <a:r>
              <a:rPr lang="en-US" sz="1000" b="1">
                <a:latin typeface="Times" pitchFamily="84" charset="0"/>
              </a:rPr>
              <a:t>II</a:t>
            </a:r>
          </a:p>
        </p:txBody>
      </p:sp>
      <p:sp>
        <p:nvSpPr>
          <p:cNvPr id="7189" name="Text Box 31"/>
          <p:cNvSpPr txBox="1">
            <a:spLocks noChangeArrowheads="1"/>
          </p:cNvSpPr>
          <p:nvPr/>
        </p:nvSpPr>
        <p:spPr bwMode="auto">
          <a:xfrm>
            <a:off x="5265738" y="43656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190" name="Text Box 31"/>
          <p:cNvSpPr txBox="1">
            <a:spLocks noChangeArrowheads="1"/>
          </p:cNvSpPr>
          <p:nvPr/>
        </p:nvSpPr>
        <p:spPr bwMode="auto">
          <a:xfrm>
            <a:off x="5062538" y="70326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191" name="Text Box 31"/>
          <p:cNvSpPr txBox="1">
            <a:spLocks noChangeArrowheads="1"/>
          </p:cNvSpPr>
          <p:nvPr/>
        </p:nvSpPr>
        <p:spPr bwMode="auto">
          <a:xfrm>
            <a:off x="5083175" y="1343025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192" name="Text Box 31"/>
          <p:cNvSpPr txBox="1">
            <a:spLocks noChangeArrowheads="1"/>
          </p:cNvSpPr>
          <p:nvPr/>
        </p:nvSpPr>
        <p:spPr bwMode="auto">
          <a:xfrm>
            <a:off x="3898900" y="1363663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193" name="Text Box 31"/>
          <p:cNvSpPr txBox="1">
            <a:spLocks noChangeArrowheads="1"/>
          </p:cNvSpPr>
          <p:nvPr/>
        </p:nvSpPr>
        <p:spPr bwMode="auto">
          <a:xfrm>
            <a:off x="3751263" y="136366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194" name="Text Box 31"/>
          <p:cNvSpPr txBox="1">
            <a:spLocks noChangeArrowheads="1"/>
          </p:cNvSpPr>
          <p:nvPr/>
        </p:nvSpPr>
        <p:spPr bwMode="auto">
          <a:xfrm>
            <a:off x="3995738" y="64611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195" name="Text Box 31"/>
          <p:cNvSpPr txBox="1">
            <a:spLocks noChangeArrowheads="1"/>
          </p:cNvSpPr>
          <p:nvPr/>
        </p:nvSpPr>
        <p:spPr bwMode="auto">
          <a:xfrm>
            <a:off x="3843338" y="623888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196" name="Text Box 31"/>
          <p:cNvSpPr txBox="1">
            <a:spLocks noChangeArrowheads="1"/>
          </p:cNvSpPr>
          <p:nvPr/>
        </p:nvSpPr>
        <p:spPr bwMode="auto">
          <a:xfrm>
            <a:off x="3902075" y="457200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3648075" y="684213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198" name="Text Box 31"/>
          <p:cNvSpPr txBox="1">
            <a:spLocks noChangeArrowheads="1"/>
          </p:cNvSpPr>
          <p:nvPr/>
        </p:nvSpPr>
        <p:spPr bwMode="auto">
          <a:xfrm>
            <a:off x="5294313" y="1322388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324475" y="638175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00" name="Text Box 31"/>
          <p:cNvSpPr txBox="1">
            <a:spLocks noChangeArrowheads="1"/>
          </p:cNvSpPr>
          <p:nvPr/>
        </p:nvSpPr>
        <p:spPr bwMode="auto">
          <a:xfrm>
            <a:off x="5187950" y="504825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01" name="Text Box 31"/>
          <p:cNvSpPr txBox="1">
            <a:spLocks noChangeArrowheads="1"/>
          </p:cNvSpPr>
          <p:nvPr/>
        </p:nvSpPr>
        <p:spPr bwMode="auto">
          <a:xfrm>
            <a:off x="4167188" y="23352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02" name="Text Box 31"/>
          <p:cNvSpPr txBox="1">
            <a:spLocks noChangeArrowheads="1"/>
          </p:cNvSpPr>
          <p:nvPr/>
        </p:nvSpPr>
        <p:spPr bwMode="auto">
          <a:xfrm>
            <a:off x="4851400" y="23352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03" name="Text Box 31"/>
          <p:cNvSpPr txBox="1">
            <a:spLocks noChangeArrowheads="1"/>
          </p:cNvSpPr>
          <p:nvPr/>
        </p:nvSpPr>
        <p:spPr bwMode="auto">
          <a:xfrm>
            <a:off x="5073650" y="22637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04" name="Text Box 31"/>
          <p:cNvSpPr txBox="1">
            <a:spLocks noChangeArrowheads="1"/>
          </p:cNvSpPr>
          <p:nvPr/>
        </p:nvSpPr>
        <p:spPr bwMode="auto">
          <a:xfrm>
            <a:off x="4362450" y="22606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05" name="Text Box 31"/>
          <p:cNvSpPr txBox="1">
            <a:spLocks noChangeArrowheads="1"/>
          </p:cNvSpPr>
          <p:nvPr/>
        </p:nvSpPr>
        <p:spPr bwMode="auto">
          <a:xfrm>
            <a:off x="4149725" y="21764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06" name="Text Box 31"/>
          <p:cNvSpPr txBox="1">
            <a:spLocks noChangeArrowheads="1"/>
          </p:cNvSpPr>
          <p:nvPr/>
        </p:nvSpPr>
        <p:spPr bwMode="auto">
          <a:xfrm>
            <a:off x="4833938" y="21764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07" name="Text Box 31"/>
          <p:cNvSpPr txBox="1">
            <a:spLocks noChangeArrowheads="1"/>
          </p:cNvSpPr>
          <p:nvPr/>
        </p:nvSpPr>
        <p:spPr bwMode="auto">
          <a:xfrm>
            <a:off x="4897438" y="24812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08" name="Text Box 31"/>
          <p:cNvSpPr txBox="1">
            <a:spLocks noChangeArrowheads="1"/>
          </p:cNvSpPr>
          <p:nvPr/>
        </p:nvSpPr>
        <p:spPr bwMode="auto">
          <a:xfrm>
            <a:off x="4214813" y="249078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09" name="Text Box 31"/>
          <p:cNvSpPr txBox="1">
            <a:spLocks noChangeArrowheads="1"/>
          </p:cNvSpPr>
          <p:nvPr/>
        </p:nvSpPr>
        <p:spPr bwMode="auto">
          <a:xfrm>
            <a:off x="3654425" y="32956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10" name="Text Box 31"/>
          <p:cNvSpPr txBox="1">
            <a:spLocks noChangeArrowheads="1"/>
          </p:cNvSpPr>
          <p:nvPr/>
        </p:nvSpPr>
        <p:spPr bwMode="auto">
          <a:xfrm>
            <a:off x="5057775" y="32956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11" name="Text Box 31"/>
          <p:cNvSpPr txBox="1">
            <a:spLocks noChangeArrowheads="1"/>
          </p:cNvSpPr>
          <p:nvPr/>
        </p:nvSpPr>
        <p:spPr bwMode="auto">
          <a:xfrm>
            <a:off x="5302250" y="32988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12" name="Text Box 31"/>
          <p:cNvSpPr txBox="1">
            <a:spLocks noChangeArrowheads="1"/>
          </p:cNvSpPr>
          <p:nvPr/>
        </p:nvSpPr>
        <p:spPr bwMode="auto">
          <a:xfrm>
            <a:off x="3898900" y="3289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13" name="Text Box 31"/>
          <p:cNvSpPr txBox="1">
            <a:spLocks noChangeArrowheads="1"/>
          </p:cNvSpPr>
          <p:nvPr/>
        </p:nvSpPr>
        <p:spPr bwMode="auto">
          <a:xfrm>
            <a:off x="3900488" y="2908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14" name="Text Box 31"/>
          <p:cNvSpPr txBox="1">
            <a:spLocks noChangeArrowheads="1"/>
          </p:cNvSpPr>
          <p:nvPr/>
        </p:nvSpPr>
        <p:spPr bwMode="auto">
          <a:xfrm>
            <a:off x="5094288" y="29035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15" name="Text Box 31"/>
          <p:cNvSpPr txBox="1">
            <a:spLocks noChangeArrowheads="1"/>
          </p:cNvSpPr>
          <p:nvPr/>
        </p:nvSpPr>
        <p:spPr bwMode="auto">
          <a:xfrm>
            <a:off x="5307013" y="2908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16" name="Text Box 31"/>
          <p:cNvSpPr txBox="1">
            <a:spLocks noChangeArrowheads="1"/>
          </p:cNvSpPr>
          <p:nvPr/>
        </p:nvSpPr>
        <p:spPr bwMode="auto">
          <a:xfrm>
            <a:off x="3659188" y="29178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17" name="Text Box 31"/>
          <p:cNvSpPr txBox="1">
            <a:spLocks noChangeArrowheads="1"/>
          </p:cNvSpPr>
          <p:nvPr/>
        </p:nvSpPr>
        <p:spPr bwMode="auto">
          <a:xfrm>
            <a:off x="3125788" y="3694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18" name="Text Box 31"/>
          <p:cNvSpPr txBox="1">
            <a:spLocks noChangeArrowheads="1"/>
          </p:cNvSpPr>
          <p:nvPr/>
        </p:nvSpPr>
        <p:spPr bwMode="auto">
          <a:xfrm>
            <a:off x="5846763" y="3694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19" name="Text Box 31"/>
          <p:cNvSpPr txBox="1">
            <a:spLocks noChangeArrowheads="1"/>
          </p:cNvSpPr>
          <p:nvPr/>
        </p:nvSpPr>
        <p:spPr bwMode="auto">
          <a:xfrm>
            <a:off x="3489325" y="36909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20" name="Text Box 31"/>
          <p:cNvSpPr txBox="1">
            <a:spLocks noChangeArrowheads="1"/>
          </p:cNvSpPr>
          <p:nvPr/>
        </p:nvSpPr>
        <p:spPr bwMode="auto">
          <a:xfrm>
            <a:off x="5487988" y="36909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21" name="Text Box 31"/>
          <p:cNvSpPr txBox="1">
            <a:spLocks noChangeArrowheads="1"/>
          </p:cNvSpPr>
          <p:nvPr/>
        </p:nvSpPr>
        <p:spPr bwMode="auto">
          <a:xfrm>
            <a:off x="5472113" y="40703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22" name="Text Box 31"/>
          <p:cNvSpPr txBox="1">
            <a:spLocks noChangeArrowheads="1"/>
          </p:cNvSpPr>
          <p:nvPr/>
        </p:nvSpPr>
        <p:spPr bwMode="auto">
          <a:xfrm>
            <a:off x="3117850" y="40703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23" name="Text Box 31"/>
          <p:cNvSpPr txBox="1">
            <a:spLocks noChangeArrowheads="1"/>
          </p:cNvSpPr>
          <p:nvPr/>
        </p:nvSpPr>
        <p:spPr bwMode="auto">
          <a:xfrm>
            <a:off x="3505200" y="4075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24" name="Text Box 31"/>
          <p:cNvSpPr txBox="1">
            <a:spLocks noChangeArrowheads="1"/>
          </p:cNvSpPr>
          <p:nvPr/>
        </p:nvSpPr>
        <p:spPr bwMode="auto">
          <a:xfrm>
            <a:off x="3992563" y="48355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25" name="Text Box 31"/>
          <p:cNvSpPr txBox="1">
            <a:spLocks noChangeArrowheads="1"/>
          </p:cNvSpPr>
          <p:nvPr/>
        </p:nvSpPr>
        <p:spPr bwMode="auto">
          <a:xfrm>
            <a:off x="5859463" y="4075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26" name="Text Box 31"/>
          <p:cNvSpPr txBox="1">
            <a:spLocks noChangeArrowheads="1"/>
          </p:cNvSpPr>
          <p:nvPr/>
        </p:nvSpPr>
        <p:spPr bwMode="auto">
          <a:xfrm>
            <a:off x="4984750" y="48291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27" name="Text Box 31"/>
          <p:cNvSpPr txBox="1">
            <a:spLocks noChangeArrowheads="1"/>
          </p:cNvSpPr>
          <p:nvPr/>
        </p:nvSpPr>
        <p:spPr bwMode="auto">
          <a:xfrm>
            <a:off x="3989388" y="4432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28" name="Text Box 31"/>
          <p:cNvSpPr txBox="1">
            <a:spLocks noChangeArrowheads="1"/>
          </p:cNvSpPr>
          <p:nvPr/>
        </p:nvSpPr>
        <p:spPr bwMode="auto">
          <a:xfrm>
            <a:off x="5014913" y="4456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29" name="Text Box 31"/>
          <p:cNvSpPr txBox="1">
            <a:spLocks noChangeArrowheads="1"/>
          </p:cNvSpPr>
          <p:nvPr/>
        </p:nvSpPr>
        <p:spPr bwMode="auto">
          <a:xfrm>
            <a:off x="2671763" y="48418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30" name="Text Box 31"/>
          <p:cNvSpPr txBox="1">
            <a:spLocks noChangeArrowheads="1"/>
          </p:cNvSpPr>
          <p:nvPr/>
        </p:nvSpPr>
        <p:spPr bwMode="auto">
          <a:xfrm>
            <a:off x="2655888" y="44481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31" name="Text Box 31"/>
          <p:cNvSpPr txBox="1">
            <a:spLocks noChangeArrowheads="1"/>
          </p:cNvSpPr>
          <p:nvPr/>
        </p:nvSpPr>
        <p:spPr bwMode="auto">
          <a:xfrm>
            <a:off x="6307138" y="44434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32" name="Text Box 31"/>
          <p:cNvSpPr txBox="1">
            <a:spLocks noChangeArrowheads="1"/>
          </p:cNvSpPr>
          <p:nvPr/>
        </p:nvSpPr>
        <p:spPr bwMode="auto">
          <a:xfrm>
            <a:off x="6313488" y="48180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33" name="Text Box 31"/>
          <p:cNvSpPr txBox="1">
            <a:spLocks noChangeArrowheads="1"/>
          </p:cNvSpPr>
          <p:nvPr/>
        </p:nvSpPr>
        <p:spPr bwMode="auto">
          <a:xfrm>
            <a:off x="2376488" y="52514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34" name="Text Box 31"/>
          <p:cNvSpPr txBox="1">
            <a:spLocks noChangeArrowheads="1"/>
          </p:cNvSpPr>
          <p:nvPr/>
        </p:nvSpPr>
        <p:spPr bwMode="auto">
          <a:xfrm>
            <a:off x="3108325" y="52133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35" name="Text Box 31"/>
          <p:cNvSpPr txBox="1">
            <a:spLocks noChangeArrowheads="1"/>
          </p:cNvSpPr>
          <p:nvPr/>
        </p:nvSpPr>
        <p:spPr bwMode="auto">
          <a:xfrm>
            <a:off x="2559050" y="54102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36" name="Text Box 31"/>
          <p:cNvSpPr txBox="1">
            <a:spLocks noChangeArrowheads="1"/>
          </p:cNvSpPr>
          <p:nvPr/>
        </p:nvSpPr>
        <p:spPr bwMode="auto">
          <a:xfrm>
            <a:off x="2922588" y="53975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37" name="Text Box 31"/>
          <p:cNvSpPr txBox="1">
            <a:spLocks noChangeArrowheads="1"/>
          </p:cNvSpPr>
          <p:nvPr/>
        </p:nvSpPr>
        <p:spPr bwMode="auto">
          <a:xfrm>
            <a:off x="3697288" y="51689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38" name="Text Box 31"/>
          <p:cNvSpPr txBox="1">
            <a:spLocks noChangeArrowheads="1"/>
          </p:cNvSpPr>
          <p:nvPr/>
        </p:nvSpPr>
        <p:spPr bwMode="auto">
          <a:xfrm>
            <a:off x="4271963" y="524668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39" name="Text Box 31"/>
          <p:cNvSpPr txBox="1">
            <a:spLocks noChangeArrowheads="1"/>
          </p:cNvSpPr>
          <p:nvPr/>
        </p:nvSpPr>
        <p:spPr bwMode="auto">
          <a:xfrm>
            <a:off x="3651250" y="54133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40" name="Text Box 31"/>
          <p:cNvSpPr txBox="1">
            <a:spLocks noChangeArrowheads="1"/>
          </p:cNvSpPr>
          <p:nvPr/>
        </p:nvSpPr>
        <p:spPr bwMode="auto">
          <a:xfrm>
            <a:off x="4300538" y="54260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41" name="Text Box 31"/>
          <p:cNvSpPr txBox="1">
            <a:spLocks noChangeArrowheads="1"/>
          </p:cNvSpPr>
          <p:nvPr/>
        </p:nvSpPr>
        <p:spPr bwMode="auto">
          <a:xfrm>
            <a:off x="4813300" y="53927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42" name="Text Box 31"/>
          <p:cNvSpPr txBox="1">
            <a:spLocks noChangeArrowheads="1"/>
          </p:cNvSpPr>
          <p:nvPr/>
        </p:nvSpPr>
        <p:spPr bwMode="auto">
          <a:xfrm>
            <a:off x="4887913" y="52324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43" name="Text Box 31"/>
          <p:cNvSpPr txBox="1">
            <a:spLocks noChangeArrowheads="1"/>
          </p:cNvSpPr>
          <p:nvPr/>
        </p:nvSpPr>
        <p:spPr bwMode="auto">
          <a:xfrm>
            <a:off x="5424488" y="52038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44" name="Text Box 31"/>
          <p:cNvSpPr txBox="1">
            <a:spLocks noChangeArrowheads="1"/>
          </p:cNvSpPr>
          <p:nvPr/>
        </p:nvSpPr>
        <p:spPr bwMode="auto">
          <a:xfrm>
            <a:off x="5448300" y="54229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45" name="Text Box 31"/>
          <p:cNvSpPr txBox="1">
            <a:spLocks noChangeArrowheads="1"/>
          </p:cNvSpPr>
          <p:nvPr/>
        </p:nvSpPr>
        <p:spPr bwMode="auto">
          <a:xfrm>
            <a:off x="5983288" y="54419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46" name="Text Box 31"/>
          <p:cNvSpPr txBox="1">
            <a:spLocks noChangeArrowheads="1"/>
          </p:cNvSpPr>
          <p:nvPr/>
        </p:nvSpPr>
        <p:spPr bwMode="auto">
          <a:xfrm>
            <a:off x="6515100" y="54467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R</a:t>
            </a:r>
          </a:p>
        </p:txBody>
      </p:sp>
      <p:sp>
        <p:nvSpPr>
          <p:cNvPr id="7247" name="Text Box 31"/>
          <p:cNvSpPr txBox="1">
            <a:spLocks noChangeArrowheads="1"/>
          </p:cNvSpPr>
          <p:nvPr/>
        </p:nvSpPr>
        <p:spPr bwMode="auto">
          <a:xfrm>
            <a:off x="6075363" y="52498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sp>
        <p:nvSpPr>
          <p:cNvPr id="7248" name="Text Box 31"/>
          <p:cNvSpPr txBox="1">
            <a:spLocks noChangeArrowheads="1"/>
          </p:cNvSpPr>
          <p:nvPr/>
        </p:nvSpPr>
        <p:spPr bwMode="auto">
          <a:xfrm>
            <a:off x="6567488" y="52276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700" b="1" i="1"/>
              <a:t>y</a:t>
            </a:r>
          </a:p>
        </p:txBody>
      </p:sp>
      <p:grpSp>
        <p:nvGrpSpPr>
          <p:cNvPr id="7249" name="Group 83"/>
          <p:cNvGrpSpPr>
            <a:grpSpLocks/>
          </p:cNvGrpSpPr>
          <p:nvPr/>
        </p:nvGrpSpPr>
        <p:grpSpPr bwMode="auto">
          <a:xfrm>
            <a:off x="6096000" y="5694363"/>
            <a:ext cx="215900" cy="161925"/>
            <a:chOff x="3840" y="3587"/>
            <a:chExt cx="136" cy="102"/>
          </a:xfrm>
        </p:grpSpPr>
        <p:sp>
          <p:nvSpPr>
            <p:cNvPr id="7292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1</a:t>
              </a:r>
            </a:p>
          </p:txBody>
        </p:sp>
        <p:sp>
          <p:nvSpPr>
            <p:cNvPr id="7293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4</a:t>
              </a:r>
            </a:p>
          </p:txBody>
        </p:sp>
        <p:sp>
          <p:nvSpPr>
            <p:cNvPr id="7294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/</a:t>
              </a:r>
            </a:p>
          </p:txBody>
        </p:sp>
      </p:grpSp>
      <p:grpSp>
        <p:nvGrpSpPr>
          <p:cNvPr id="7250" name="Group 87"/>
          <p:cNvGrpSpPr>
            <a:grpSpLocks/>
          </p:cNvGrpSpPr>
          <p:nvPr/>
        </p:nvGrpSpPr>
        <p:grpSpPr bwMode="auto">
          <a:xfrm>
            <a:off x="4932363" y="5694363"/>
            <a:ext cx="215900" cy="161925"/>
            <a:chOff x="3840" y="3587"/>
            <a:chExt cx="136" cy="102"/>
          </a:xfrm>
        </p:grpSpPr>
        <p:sp>
          <p:nvSpPr>
            <p:cNvPr id="7289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1</a:t>
              </a:r>
            </a:p>
          </p:txBody>
        </p:sp>
        <p:sp>
          <p:nvSpPr>
            <p:cNvPr id="7290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4</a:t>
              </a:r>
            </a:p>
          </p:txBody>
        </p:sp>
        <p:sp>
          <p:nvSpPr>
            <p:cNvPr id="7291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/</a:t>
              </a:r>
            </a:p>
          </p:txBody>
        </p:sp>
      </p:grpSp>
      <p:grpSp>
        <p:nvGrpSpPr>
          <p:cNvPr id="7251" name="Group 91"/>
          <p:cNvGrpSpPr>
            <a:grpSpLocks/>
          </p:cNvGrpSpPr>
          <p:nvPr/>
        </p:nvGrpSpPr>
        <p:grpSpPr bwMode="auto">
          <a:xfrm>
            <a:off x="2600325" y="5694363"/>
            <a:ext cx="215900" cy="161925"/>
            <a:chOff x="3840" y="3587"/>
            <a:chExt cx="136" cy="102"/>
          </a:xfrm>
        </p:grpSpPr>
        <p:sp>
          <p:nvSpPr>
            <p:cNvPr id="7286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1</a:t>
              </a:r>
            </a:p>
          </p:txBody>
        </p:sp>
        <p:sp>
          <p:nvSpPr>
            <p:cNvPr id="7287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4</a:t>
              </a:r>
            </a:p>
          </p:txBody>
        </p:sp>
        <p:sp>
          <p:nvSpPr>
            <p:cNvPr id="7288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/</a:t>
              </a:r>
            </a:p>
          </p:txBody>
        </p:sp>
      </p:grpSp>
      <p:grpSp>
        <p:nvGrpSpPr>
          <p:cNvPr id="7252" name="Group 95"/>
          <p:cNvGrpSpPr>
            <a:grpSpLocks/>
          </p:cNvGrpSpPr>
          <p:nvPr/>
        </p:nvGrpSpPr>
        <p:grpSpPr bwMode="auto">
          <a:xfrm>
            <a:off x="3759200" y="5689600"/>
            <a:ext cx="215900" cy="161925"/>
            <a:chOff x="3840" y="3587"/>
            <a:chExt cx="136" cy="102"/>
          </a:xfrm>
        </p:grpSpPr>
        <p:sp>
          <p:nvSpPr>
            <p:cNvPr id="7283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1</a:t>
              </a:r>
            </a:p>
          </p:txBody>
        </p:sp>
        <p:sp>
          <p:nvSpPr>
            <p:cNvPr id="7284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700" b="1"/>
                <a:t>4</a:t>
              </a:r>
            </a:p>
          </p:txBody>
        </p:sp>
        <p:sp>
          <p:nvSpPr>
            <p:cNvPr id="7285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/</a:t>
              </a:r>
            </a:p>
          </p:txBody>
        </p:sp>
      </p:grpSp>
      <p:sp>
        <p:nvSpPr>
          <p:cNvPr id="7253" name="Text Box 31"/>
          <p:cNvSpPr txBox="1">
            <a:spLocks noChangeArrowheads="1"/>
          </p:cNvSpPr>
          <p:nvPr/>
        </p:nvSpPr>
        <p:spPr bwMode="auto">
          <a:xfrm>
            <a:off x="2798763" y="5729288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 i="1"/>
              <a:t>YR</a:t>
            </a:r>
          </a:p>
        </p:txBody>
      </p:sp>
      <p:sp>
        <p:nvSpPr>
          <p:cNvPr id="7254" name="Text Box 31"/>
          <p:cNvSpPr txBox="1">
            <a:spLocks noChangeArrowheads="1"/>
          </p:cNvSpPr>
          <p:nvPr/>
        </p:nvSpPr>
        <p:spPr bwMode="auto">
          <a:xfrm>
            <a:off x="4584700" y="5729288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 i="1"/>
              <a:t>YR</a:t>
            </a:r>
          </a:p>
        </p:txBody>
      </p:sp>
      <p:sp>
        <p:nvSpPr>
          <p:cNvPr id="7255" name="Text Box 31"/>
          <p:cNvSpPr txBox="1">
            <a:spLocks noChangeArrowheads="1"/>
          </p:cNvSpPr>
          <p:nvPr/>
        </p:nvSpPr>
        <p:spPr bwMode="auto">
          <a:xfrm>
            <a:off x="5151438" y="5727700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 i="1"/>
              <a:t>Yr</a:t>
            </a:r>
          </a:p>
        </p:txBody>
      </p:sp>
      <p:sp>
        <p:nvSpPr>
          <p:cNvPr id="7256" name="Text Box 31"/>
          <p:cNvSpPr txBox="1">
            <a:spLocks noChangeArrowheads="1"/>
          </p:cNvSpPr>
          <p:nvPr/>
        </p:nvSpPr>
        <p:spPr bwMode="auto">
          <a:xfrm>
            <a:off x="6310313" y="5713413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 i="1"/>
              <a:t>yR</a:t>
            </a:r>
          </a:p>
        </p:txBody>
      </p:sp>
      <p:sp>
        <p:nvSpPr>
          <p:cNvPr id="7257" name="Text Box 31"/>
          <p:cNvSpPr txBox="1">
            <a:spLocks noChangeArrowheads="1"/>
          </p:cNvSpPr>
          <p:nvPr/>
        </p:nvSpPr>
        <p:spPr bwMode="auto">
          <a:xfrm>
            <a:off x="3995738" y="5703888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 i="1"/>
              <a:t>yr</a:t>
            </a:r>
          </a:p>
        </p:txBody>
      </p:sp>
      <p:sp>
        <p:nvSpPr>
          <p:cNvPr id="7258" name="AutoShape 104"/>
          <p:cNvSpPr>
            <a:spLocks/>
          </p:cNvSpPr>
          <p:nvPr/>
        </p:nvSpPr>
        <p:spPr bwMode="auto">
          <a:xfrm rot="5400000">
            <a:off x="2743994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59" name="AutoShape 105"/>
          <p:cNvSpPr>
            <a:spLocks/>
          </p:cNvSpPr>
          <p:nvPr/>
        </p:nvSpPr>
        <p:spPr bwMode="auto">
          <a:xfrm rot="5400000">
            <a:off x="3902869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60" name="AutoShape 106"/>
          <p:cNvSpPr>
            <a:spLocks/>
          </p:cNvSpPr>
          <p:nvPr/>
        </p:nvSpPr>
        <p:spPr bwMode="auto">
          <a:xfrm rot="5400000">
            <a:off x="5061744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61" name="AutoShape 107"/>
          <p:cNvSpPr>
            <a:spLocks/>
          </p:cNvSpPr>
          <p:nvPr/>
        </p:nvSpPr>
        <p:spPr bwMode="auto">
          <a:xfrm rot="5400000">
            <a:off x="6223794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62" name="Text Box 31"/>
          <p:cNvSpPr txBox="1">
            <a:spLocks noChangeArrowheads="1"/>
          </p:cNvSpPr>
          <p:nvPr/>
        </p:nvSpPr>
        <p:spPr bwMode="auto">
          <a:xfrm>
            <a:off x="1658938" y="5867400"/>
            <a:ext cx="9191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F</a:t>
            </a:r>
            <a:r>
              <a:rPr lang="en-US" sz="1000" b="1" baseline="-25000"/>
              <a:t>2</a:t>
            </a:r>
            <a:r>
              <a:rPr lang="en-US" sz="1000" b="1"/>
              <a:t> Generation</a:t>
            </a:r>
          </a:p>
        </p:txBody>
      </p:sp>
      <p:sp>
        <p:nvSpPr>
          <p:cNvPr id="7263" name="Text Box 31"/>
          <p:cNvSpPr txBox="1">
            <a:spLocks noChangeArrowheads="1"/>
          </p:cNvSpPr>
          <p:nvPr/>
        </p:nvSpPr>
        <p:spPr bwMode="auto">
          <a:xfrm>
            <a:off x="1851025" y="61087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Fertilization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recombines the </a:t>
            </a:r>
            <a:r>
              <a:rPr lang="en-US" sz="1000" b="1" i="1"/>
              <a:t>R</a:t>
            </a:r>
            <a:r>
              <a:rPr lang="en-US" sz="1000" b="1"/>
              <a:t> and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 i="1"/>
              <a:t>r</a:t>
            </a:r>
            <a:r>
              <a:rPr lang="en-US" sz="1000" b="1"/>
              <a:t> alleles at random.</a:t>
            </a:r>
          </a:p>
        </p:txBody>
      </p:sp>
      <p:sp>
        <p:nvSpPr>
          <p:cNvPr id="7264" name="Text Box 31"/>
          <p:cNvSpPr txBox="1">
            <a:spLocks noChangeArrowheads="1"/>
          </p:cNvSpPr>
          <p:nvPr/>
        </p:nvSpPr>
        <p:spPr bwMode="auto">
          <a:xfrm>
            <a:off x="3730625" y="6373813"/>
            <a:ext cx="904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9</a:t>
            </a:r>
          </a:p>
        </p:txBody>
      </p:sp>
      <p:sp>
        <p:nvSpPr>
          <p:cNvPr id="7265" name="Text Box 31"/>
          <p:cNvSpPr txBox="1">
            <a:spLocks noChangeArrowheads="1"/>
          </p:cNvSpPr>
          <p:nvPr/>
        </p:nvSpPr>
        <p:spPr bwMode="auto">
          <a:xfrm>
            <a:off x="4092575" y="6373813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: 3</a:t>
            </a:r>
          </a:p>
        </p:txBody>
      </p:sp>
      <p:sp>
        <p:nvSpPr>
          <p:cNvPr id="7266" name="Text Box 31"/>
          <p:cNvSpPr txBox="1">
            <a:spLocks noChangeArrowheads="1"/>
          </p:cNvSpPr>
          <p:nvPr/>
        </p:nvSpPr>
        <p:spPr bwMode="auto">
          <a:xfrm>
            <a:off x="4510088" y="6373813"/>
            <a:ext cx="1381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: 3</a:t>
            </a:r>
          </a:p>
        </p:txBody>
      </p:sp>
      <p:sp>
        <p:nvSpPr>
          <p:cNvPr id="7267" name="Text Box 31"/>
          <p:cNvSpPr txBox="1">
            <a:spLocks noChangeArrowheads="1"/>
          </p:cNvSpPr>
          <p:nvPr/>
        </p:nvSpPr>
        <p:spPr bwMode="auto">
          <a:xfrm>
            <a:off x="4878388" y="6373813"/>
            <a:ext cx="1381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: 1</a:t>
            </a:r>
          </a:p>
        </p:txBody>
      </p:sp>
      <p:sp>
        <p:nvSpPr>
          <p:cNvPr id="7268" name="Text Box 31"/>
          <p:cNvSpPr txBox="1">
            <a:spLocks noChangeArrowheads="1"/>
          </p:cNvSpPr>
          <p:nvPr/>
        </p:nvSpPr>
        <p:spPr bwMode="auto">
          <a:xfrm>
            <a:off x="3670300" y="5959475"/>
            <a:ext cx="1773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An F</a:t>
            </a:r>
            <a:r>
              <a:rPr lang="en-US" sz="1000" b="1" baseline="-25000"/>
              <a:t>1</a:t>
            </a:r>
            <a:r>
              <a:rPr lang="en-US" sz="1000" b="1"/>
              <a:t> </a:t>
            </a:r>
            <a:r>
              <a:rPr lang="en-US" sz="1000" b="1">
                <a:sym typeface="Symbol" pitchFamily="84" charset="2"/>
              </a:rPr>
              <a:t></a:t>
            </a:r>
            <a:r>
              <a:rPr lang="en-US" sz="1000" b="1"/>
              <a:t> F</a:t>
            </a:r>
            <a:r>
              <a:rPr lang="en-US" sz="1000" b="1" baseline="-25000"/>
              <a:t>1</a:t>
            </a:r>
            <a:r>
              <a:rPr lang="en-US" sz="1000" b="1"/>
              <a:t> cross-fertilization</a:t>
            </a:r>
          </a:p>
        </p:txBody>
      </p:sp>
      <p:sp>
        <p:nvSpPr>
          <p:cNvPr id="7269" name="Text Box 31"/>
          <p:cNvSpPr txBox="1">
            <a:spLocks noChangeArrowheads="1"/>
          </p:cNvSpPr>
          <p:nvPr/>
        </p:nvSpPr>
        <p:spPr bwMode="auto">
          <a:xfrm>
            <a:off x="5961063" y="6107113"/>
            <a:ext cx="15795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Fertilization results in the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9:3:3:1 phenotypic ratio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in the F</a:t>
            </a:r>
            <a:r>
              <a:rPr lang="en-US" sz="1000" b="1" baseline="-25000"/>
              <a:t>2</a:t>
            </a:r>
            <a:r>
              <a:rPr lang="en-US" sz="1000" b="1"/>
              <a:t> generation.</a:t>
            </a:r>
          </a:p>
        </p:txBody>
      </p:sp>
      <p:sp>
        <p:nvSpPr>
          <p:cNvPr id="7270" name="Text Box 31"/>
          <p:cNvSpPr txBox="1">
            <a:spLocks noChangeArrowheads="1"/>
          </p:cNvSpPr>
          <p:nvPr/>
        </p:nvSpPr>
        <p:spPr bwMode="auto">
          <a:xfrm>
            <a:off x="2868613" y="3551238"/>
            <a:ext cx="936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71" name="Text Box 31"/>
          <p:cNvSpPr txBox="1">
            <a:spLocks noChangeArrowheads="1"/>
          </p:cNvSpPr>
          <p:nvPr/>
        </p:nvSpPr>
        <p:spPr bwMode="auto">
          <a:xfrm>
            <a:off x="2343150" y="4699000"/>
            <a:ext cx="936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72" name="Text Box 31"/>
          <p:cNvSpPr txBox="1">
            <a:spLocks noChangeArrowheads="1"/>
          </p:cNvSpPr>
          <p:nvPr/>
        </p:nvSpPr>
        <p:spPr bwMode="auto">
          <a:xfrm>
            <a:off x="6057900" y="3551238"/>
            <a:ext cx="936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73" name="Text Box 31"/>
          <p:cNvSpPr txBox="1">
            <a:spLocks noChangeArrowheads="1"/>
          </p:cNvSpPr>
          <p:nvPr/>
        </p:nvSpPr>
        <p:spPr bwMode="auto">
          <a:xfrm>
            <a:off x="6643688" y="4670425"/>
            <a:ext cx="936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74" name="Oval 120"/>
          <p:cNvSpPr>
            <a:spLocks noChangeArrowheads="1"/>
          </p:cNvSpPr>
          <p:nvPr/>
        </p:nvSpPr>
        <p:spPr bwMode="auto">
          <a:xfrm>
            <a:off x="2776538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75" name="Oval 121"/>
          <p:cNvSpPr>
            <a:spLocks noChangeArrowheads="1"/>
          </p:cNvSpPr>
          <p:nvPr/>
        </p:nvSpPr>
        <p:spPr bwMode="auto">
          <a:xfrm>
            <a:off x="3940175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76" name="Oval 122"/>
          <p:cNvSpPr>
            <a:spLocks noChangeArrowheads="1"/>
          </p:cNvSpPr>
          <p:nvPr/>
        </p:nvSpPr>
        <p:spPr bwMode="auto">
          <a:xfrm>
            <a:off x="5108575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77" name="Oval 123"/>
          <p:cNvSpPr>
            <a:spLocks noChangeArrowheads="1"/>
          </p:cNvSpPr>
          <p:nvPr/>
        </p:nvSpPr>
        <p:spPr bwMode="auto">
          <a:xfrm>
            <a:off x="6272213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78" name="Oval 124"/>
          <p:cNvSpPr>
            <a:spLocks noChangeArrowheads="1"/>
          </p:cNvSpPr>
          <p:nvPr/>
        </p:nvSpPr>
        <p:spPr bwMode="auto">
          <a:xfrm>
            <a:off x="5778500" y="6088063"/>
            <a:ext cx="136525" cy="136525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79" name="Text Box 31"/>
          <p:cNvSpPr txBox="1">
            <a:spLocks noChangeArrowheads="1"/>
          </p:cNvSpPr>
          <p:nvPr/>
        </p:nvSpPr>
        <p:spPr bwMode="auto">
          <a:xfrm>
            <a:off x="5813425" y="6089650"/>
            <a:ext cx="936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280" name="Oval 126"/>
          <p:cNvSpPr>
            <a:spLocks noChangeArrowheads="1"/>
          </p:cNvSpPr>
          <p:nvPr/>
        </p:nvSpPr>
        <p:spPr bwMode="auto">
          <a:xfrm>
            <a:off x="1665288" y="6089650"/>
            <a:ext cx="136525" cy="136525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7281" name="Text Box 31"/>
          <p:cNvSpPr txBox="1">
            <a:spLocks noChangeArrowheads="1"/>
          </p:cNvSpPr>
          <p:nvPr/>
        </p:nvSpPr>
        <p:spPr bwMode="auto">
          <a:xfrm>
            <a:off x="1700213" y="6091238"/>
            <a:ext cx="936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28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2" descr="12_11ConstructLinkageMap-U"/>
          <p:cNvPicPr>
            <a:picLocks noChangeAspect="1" noChangeArrowheads="1"/>
          </p:cNvPicPr>
          <p:nvPr/>
        </p:nvPicPr>
        <p:blipFill>
          <a:blip r:embed="rId3"/>
          <a:srcRect b="5679"/>
          <a:stretch>
            <a:fillRect/>
          </a:stretch>
        </p:blipFill>
        <p:spPr bwMode="auto">
          <a:xfrm>
            <a:off x="296863" y="1639888"/>
            <a:ext cx="854868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12.11</a:t>
            </a:r>
          </a:p>
        </p:txBody>
      </p:sp>
      <p:sp>
        <p:nvSpPr>
          <p:cNvPr id="54276" name="Text Box 31"/>
          <p:cNvSpPr txBox="1">
            <a:spLocks noChangeArrowheads="1"/>
          </p:cNvSpPr>
          <p:nvPr/>
        </p:nvSpPr>
        <p:spPr bwMode="auto">
          <a:xfrm>
            <a:off x="3495675" y="1839913"/>
            <a:ext cx="22526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Recombination</a:t>
            </a:r>
          </a:p>
          <a:p>
            <a:pPr algn="ctr" eaLnBrk="0" hangingPunct="0"/>
            <a:r>
              <a:rPr lang="en-US" b="1"/>
              <a:t>frequencies</a:t>
            </a:r>
          </a:p>
        </p:txBody>
      </p:sp>
      <p:sp>
        <p:nvSpPr>
          <p:cNvPr id="54277" name="Text Box 31"/>
          <p:cNvSpPr txBox="1">
            <a:spLocks noChangeArrowheads="1"/>
          </p:cNvSpPr>
          <p:nvPr/>
        </p:nvSpPr>
        <p:spPr bwMode="auto">
          <a:xfrm>
            <a:off x="269875" y="1624013"/>
            <a:ext cx="1389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>
                <a:solidFill>
                  <a:srgbClr val="C82C31"/>
                </a:solidFill>
              </a:rPr>
              <a:t>Results</a:t>
            </a:r>
          </a:p>
        </p:txBody>
      </p:sp>
      <p:sp>
        <p:nvSpPr>
          <p:cNvPr id="54278" name="Text Box 31"/>
          <p:cNvSpPr txBox="1">
            <a:spLocks noChangeArrowheads="1"/>
          </p:cNvSpPr>
          <p:nvPr/>
        </p:nvSpPr>
        <p:spPr bwMode="auto">
          <a:xfrm>
            <a:off x="498475" y="3122613"/>
            <a:ext cx="1985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Chromosome</a:t>
            </a:r>
          </a:p>
        </p:txBody>
      </p:sp>
      <p:sp>
        <p:nvSpPr>
          <p:cNvPr id="54279" name="Text Box 31"/>
          <p:cNvSpPr txBox="1">
            <a:spLocks noChangeArrowheads="1"/>
          </p:cNvSpPr>
          <p:nvPr/>
        </p:nvSpPr>
        <p:spPr bwMode="auto">
          <a:xfrm>
            <a:off x="2974975" y="4672013"/>
            <a:ext cx="4238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 i="1"/>
              <a:t>b</a:t>
            </a:r>
          </a:p>
        </p:txBody>
      </p:sp>
      <p:sp>
        <p:nvSpPr>
          <p:cNvPr id="54280" name="Text Box 31"/>
          <p:cNvSpPr txBox="1">
            <a:spLocks noChangeArrowheads="1"/>
          </p:cNvSpPr>
          <p:nvPr/>
        </p:nvSpPr>
        <p:spPr bwMode="auto">
          <a:xfrm>
            <a:off x="4410075" y="4672013"/>
            <a:ext cx="500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 i="1"/>
              <a:t>cn</a:t>
            </a:r>
          </a:p>
        </p:txBody>
      </p:sp>
      <p:sp>
        <p:nvSpPr>
          <p:cNvPr id="54281" name="Text Box 31"/>
          <p:cNvSpPr txBox="1">
            <a:spLocks noChangeArrowheads="1"/>
          </p:cNvSpPr>
          <p:nvPr/>
        </p:nvSpPr>
        <p:spPr bwMode="auto">
          <a:xfrm>
            <a:off x="5921375" y="4672013"/>
            <a:ext cx="500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 i="1"/>
              <a:t>vg</a:t>
            </a:r>
          </a:p>
        </p:txBody>
      </p:sp>
      <p:sp>
        <p:nvSpPr>
          <p:cNvPr id="54282" name="Text Box 31"/>
          <p:cNvSpPr txBox="1">
            <a:spLocks noChangeArrowheads="1"/>
          </p:cNvSpPr>
          <p:nvPr/>
        </p:nvSpPr>
        <p:spPr bwMode="auto">
          <a:xfrm>
            <a:off x="4219575" y="3376613"/>
            <a:ext cx="779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17%</a:t>
            </a:r>
          </a:p>
        </p:txBody>
      </p:sp>
      <p:sp>
        <p:nvSpPr>
          <p:cNvPr id="54283" name="Text Box 31"/>
          <p:cNvSpPr txBox="1">
            <a:spLocks noChangeArrowheads="1"/>
          </p:cNvSpPr>
          <p:nvPr/>
        </p:nvSpPr>
        <p:spPr bwMode="auto">
          <a:xfrm>
            <a:off x="5070475" y="2728913"/>
            <a:ext cx="779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9.5%</a:t>
            </a:r>
          </a:p>
        </p:txBody>
      </p:sp>
      <p:sp>
        <p:nvSpPr>
          <p:cNvPr id="54284" name="Text Box 31"/>
          <p:cNvSpPr txBox="1">
            <a:spLocks noChangeArrowheads="1"/>
          </p:cNvSpPr>
          <p:nvPr/>
        </p:nvSpPr>
        <p:spPr bwMode="auto">
          <a:xfrm>
            <a:off x="3406775" y="2728913"/>
            <a:ext cx="779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9%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1384300" y="3505200"/>
            <a:ext cx="368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6"/>
          <p:cNvSpPr>
            <a:spLocks noChangeShapeType="1"/>
          </p:cNvSpPr>
          <p:nvPr/>
        </p:nvSpPr>
        <p:spPr bwMode="auto">
          <a:xfrm flipH="1">
            <a:off x="2933700" y="2921000"/>
            <a:ext cx="55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7"/>
          <p:cNvSpPr>
            <a:spLocks noChangeShapeType="1"/>
          </p:cNvSpPr>
          <p:nvPr/>
        </p:nvSpPr>
        <p:spPr bwMode="auto">
          <a:xfrm flipH="1">
            <a:off x="2933700" y="3556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8"/>
          <p:cNvSpPr>
            <a:spLocks noChangeShapeType="1"/>
          </p:cNvSpPr>
          <p:nvPr/>
        </p:nvSpPr>
        <p:spPr bwMode="auto">
          <a:xfrm flipH="1">
            <a:off x="4597400" y="2921000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 rot="10800000" flipH="1">
            <a:off x="5842000" y="2921000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20"/>
          <p:cNvSpPr>
            <a:spLocks noChangeShapeType="1"/>
          </p:cNvSpPr>
          <p:nvPr/>
        </p:nvSpPr>
        <p:spPr bwMode="auto">
          <a:xfrm rot="10800000" flipH="1">
            <a:off x="4038600" y="2921000"/>
            <a:ext cx="54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21"/>
          <p:cNvSpPr>
            <a:spLocks noChangeShapeType="1"/>
          </p:cNvSpPr>
          <p:nvPr/>
        </p:nvSpPr>
        <p:spPr bwMode="auto">
          <a:xfrm rot="10800000" flipH="1">
            <a:off x="4953000" y="3556000"/>
            <a:ext cx="134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572500" cy="4660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Genes that are far apart on the same chromosome can have a recombination frequency near 50%</a:t>
            </a:r>
          </a:p>
          <a:p>
            <a:pPr marL="292100" indent="-292100" eaLnBrk="1" hangingPunct="1"/>
            <a:r>
              <a:rPr lang="en-US" smtClean="0"/>
              <a:t>Such genes are physically linked, but genetically unlinked, and behave as if found on different chromosomes</a:t>
            </a:r>
          </a:p>
        </p:txBody>
      </p:sp>
      <p:sp>
        <p:nvSpPr>
          <p:cNvPr id="5529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64600" cy="41846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Sturtevant used recombination frequencies to make linkage maps of fruit fly genes</a:t>
            </a:r>
          </a:p>
          <a:p>
            <a:pPr marL="292100" indent="-292100" eaLnBrk="1" hangingPunct="1"/>
            <a:r>
              <a:rPr lang="en-US" smtClean="0"/>
              <a:t>Using methods like chromosomal banding, geneticists can develop cytogenetic maps of chromosomes</a:t>
            </a:r>
          </a:p>
          <a:p>
            <a:pPr marL="292100" indent="-292100" eaLnBrk="1" hangingPunct="1"/>
            <a:r>
              <a:rPr lang="en-US" b="1" smtClean="0"/>
              <a:t>Cytogenetic maps </a:t>
            </a:r>
            <a:r>
              <a:rPr lang="en-US" smtClean="0"/>
              <a:t>indicate the positions of genes with respect to chromosomal features</a:t>
            </a:r>
          </a:p>
        </p:txBody>
      </p:sp>
      <p:sp>
        <p:nvSpPr>
          <p:cNvPr id="5632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1" descr="12_12DrosLinkageMap-U"/>
          <p:cNvPicPr>
            <a:picLocks noChangeAspect="1" noChangeArrowheads="1"/>
          </p:cNvPicPr>
          <p:nvPr/>
        </p:nvPicPr>
        <p:blipFill>
          <a:blip r:embed="rId3"/>
          <a:srcRect b="4123"/>
          <a:stretch>
            <a:fillRect/>
          </a:stretch>
        </p:blipFill>
        <p:spPr bwMode="auto">
          <a:xfrm>
            <a:off x="1458913" y="1117600"/>
            <a:ext cx="622458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12.12</a:t>
            </a:r>
          </a:p>
        </p:txBody>
      </p:sp>
      <p:sp>
        <p:nvSpPr>
          <p:cNvPr id="57348" name="Text Box 31"/>
          <p:cNvSpPr txBox="1">
            <a:spLocks noChangeArrowheads="1"/>
          </p:cNvSpPr>
          <p:nvPr/>
        </p:nvSpPr>
        <p:spPr bwMode="auto">
          <a:xfrm>
            <a:off x="1781175" y="1535113"/>
            <a:ext cx="7794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Short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aristae</a:t>
            </a:r>
          </a:p>
        </p:txBody>
      </p:sp>
      <p:sp>
        <p:nvSpPr>
          <p:cNvPr id="57349" name="Text Box 31"/>
          <p:cNvSpPr txBox="1">
            <a:spLocks noChangeArrowheads="1"/>
          </p:cNvSpPr>
          <p:nvPr/>
        </p:nvSpPr>
        <p:spPr bwMode="auto">
          <a:xfrm>
            <a:off x="3267075" y="1522413"/>
            <a:ext cx="7794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Black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body</a:t>
            </a:r>
          </a:p>
        </p:txBody>
      </p:sp>
      <p:sp>
        <p:nvSpPr>
          <p:cNvPr id="57350" name="Text Box 31"/>
          <p:cNvSpPr txBox="1">
            <a:spLocks noChangeArrowheads="1"/>
          </p:cNvSpPr>
          <p:nvPr/>
        </p:nvSpPr>
        <p:spPr bwMode="auto">
          <a:xfrm>
            <a:off x="4156075" y="1535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Cinnabar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eyes</a:t>
            </a:r>
          </a:p>
        </p:txBody>
      </p:sp>
      <p:sp>
        <p:nvSpPr>
          <p:cNvPr id="57351" name="Text Box 31"/>
          <p:cNvSpPr txBox="1">
            <a:spLocks noChangeArrowheads="1"/>
          </p:cNvSpPr>
          <p:nvPr/>
        </p:nvSpPr>
        <p:spPr bwMode="auto">
          <a:xfrm>
            <a:off x="5426075" y="1535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Vestigial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wings</a:t>
            </a:r>
          </a:p>
        </p:txBody>
      </p:sp>
      <p:sp>
        <p:nvSpPr>
          <p:cNvPr id="57352" name="Text Box 31"/>
          <p:cNvSpPr txBox="1">
            <a:spLocks noChangeArrowheads="1"/>
          </p:cNvSpPr>
          <p:nvPr/>
        </p:nvSpPr>
        <p:spPr bwMode="auto">
          <a:xfrm>
            <a:off x="6886575" y="15224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Brown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eyes</a:t>
            </a:r>
          </a:p>
        </p:txBody>
      </p:sp>
      <p:sp>
        <p:nvSpPr>
          <p:cNvPr id="57353" name="Text Box 31"/>
          <p:cNvSpPr txBox="1">
            <a:spLocks noChangeArrowheads="1"/>
          </p:cNvSpPr>
          <p:nvPr/>
        </p:nvSpPr>
        <p:spPr bwMode="auto">
          <a:xfrm>
            <a:off x="6886575" y="4583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Red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eyes</a:t>
            </a:r>
          </a:p>
        </p:txBody>
      </p:sp>
      <p:sp>
        <p:nvSpPr>
          <p:cNvPr id="57354" name="Text Box 31"/>
          <p:cNvSpPr txBox="1">
            <a:spLocks noChangeArrowheads="1"/>
          </p:cNvSpPr>
          <p:nvPr/>
        </p:nvSpPr>
        <p:spPr bwMode="auto">
          <a:xfrm>
            <a:off x="5172075" y="4583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Normal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wings</a:t>
            </a:r>
          </a:p>
        </p:txBody>
      </p:sp>
      <p:sp>
        <p:nvSpPr>
          <p:cNvPr id="57355" name="Text Box 31"/>
          <p:cNvSpPr txBox="1">
            <a:spLocks noChangeArrowheads="1"/>
          </p:cNvSpPr>
          <p:nvPr/>
        </p:nvSpPr>
        <p:spPr bwMode="auto">
          <a:xfrm>
            <a:off x="4422775" y="4583113"/>
            <a:ext cx="474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Red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eyes</a:t>
            </a:r>
          </a:p>
        </p:txBody>
      </p:sp>
      <p:sp>
        <p:nvSpPr>
          <p:cNvPr id="57356" name="Text Box 31"/>
          <p:cNvSpPr txBox="1">
            <a:spLocks noChangeArrowheads="1"/>
          </p:cNvSpPr>
          <p:nvPr/>
        </p:nvSpPr>
        <p:spPr bwMode="auto">
          <a:xfrm>
            <a:off x="3482975" y="4570413"/>
            <a:ext cx="6270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Gray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body</a:t>
            </a:r>
          </a:p>
        </p:txBody>
      </p:sp>
      <p:sp>
        <p:nvSpPr>
          <p:cNvPr id="57357" name="Text Box 31"/>
          <p:cNvSpPr txBox="1">
            <a:spLocks noChangeArrowheads="1"/>
          </p:cNvSpPr>
          <p:nvPr/>
        </p:nvSpPr>
        <p:spPr bwMode="auto">
          <a:xfrm>
            <a:off x="1781175" y="4583113"/>
            <a:ext cx="14906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Long aristae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(appendages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on head)</a:t>
            </a:r>
          </a:p>
        </p:txBody>
      </p:sp>
      <p:sp>
        <p:nvSpPr>
          <p:cNvPr id="57358" name="Text Box 31"/>
          <p:cNvSpPr txBox="1">
            <a:spLocks noChangeArrowheads="1"/>
          </p:cNvSpPr>
          <p:nvPr/>
        </p:nvSpPr>
        <p:spPr bwMode="auto">
          <a:xfrm>
            <a:off x="3432175" y="5294313"/>
            <a:ext cx="2532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Wild-type phenotypes</a:t>
            </a:r>
          </a:p>
        </p:txBody>
      </p:sp>
      <p:sp>
        <p:nvSpPr>
          <p:cNvPr id="57359" name="Text Box 31"/>
          <p:cNvSpPr txBox="1">
            <a:spLocks noChangeArrowheads="1"/>
          </p:cNvSpPr>
          <p:nvPr/>
        </p:nvSpPr>
        <p:spPr bwMode="auto">
          <a:xfrm>
            <a:off x="2047875" y="2894013"/>
            <a:ext cx="1825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0</a:t>
            </a:r>
          </a:p>
        </p:txBody>
      </p:sp>
      <p:sp>
        <p:nvSpPr>
          <p:cNvPr id="57360" name="Text Box 31"/>
          <p:cNvSpPr txBox="1">
            <a:spLocks noChangeArrowheads="1"/>
          </p:cNvSpPr>
          <p:nvPr/>
        </p:nvSpPr>
        <p:spPr bwMode="auto">
          <a:xfrm>
            <a:off x="3914775" y="289401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48.5</a:t>
            </a:r>
          </a:p>
        </p:txBody>
      </p:sp>
      <p:sp>
        <p:nvSpPr>
          <p:cNvPr id="57361" name="Text Box 31"/>
          <p:cNvSpPr txBox="1">
            <a:spLocks noChangeArrowheads="1"/>
          </p:cNvSpPr>
          <p:nvPr/>
        </p:nvSpPr>
        <p:spPr bwMode="auto">
          <a:xfrm>
            <a:off x="4460875" y="289401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57.5</a:t>
            </a:r>
          </a:p>
        </p:txBody>
      </p:sp>
      <p:sp>
        <p:nvSpPr>
          <p:cNvPr id="57362" name="Text Box 31"/>
          <p:cNvSpPr txBox="1">
            <a:spLocks noChangeArrowheads="1"/>
          </p:cNvSpPr>
          <p:nvPr/>
        </p:nvSpPr>
        <p:spPr bwMode="auto">
          <a:xfrm>
            <a:off x="5235575" y="289401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67.0</a:t>
            </a:r>
          </a:p>
        </p:txBody>
      </p:sp>
      <p:sp>
        <p:nvSpPr>
          <p:cNvPr id="57363" name="Text Box 31"/>
          <p:cNvSpPr txBox="1">
            <a:spLocks noChangeArrowheads="1"/>
          </p:cNvSpPr>
          <p:nvPr/>
        </p:nvSpPr>
        <p:spPr bwMode="auto">
          <a:xfrm>
            <a:off x="6899275" y="2894013"/>
            <a:ext cx="5254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104.5</a:t>
            </a:r>
          </a:p>
        </p:txBody>
      </p:sp>
      <p:sp>
        <p:nvSpPr>
          <p:cNvPr id="57364" name="Text Box 31"/>
          <p:cNvSpPr txBox="1">
            <a:spLocks noChangeArrowheads="1"/>
          </p:cNvSpPr>
          <p:nvPr/>
        </p:nvSpPr>
        <p:spPr bwMode="auto">
          <a:xfrm>
            <a:off x="3559175" y="1154113"/>
            <a:ext cx="21764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Mutant phenotypes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3" y="142875"/>
            <a:ext cx="8980487" cy="974725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smtClean="0"/>
              <a:t>Concept 12.4: Alterations of chromosome number or structure cause some genetic disorders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39850"/>
            <a:ext cx="8699500" cy="4984750"/>
          </a:xfrm>
        </p:spPr>
        <p:txBody>
          <a:bodyPr lIns="91440" tIns="45720" rIns="91440" bIns="45720"/>
          <a:lstStyle/>
          <a:p>
            <a:pPr marL="350838" indent="-350838" eaLnBrk="1" hangingPunct="1"/>
            <a:r>
              <a:rPr lang="en-US" smtClean="0"/>
              <a:t>Large-scale chromosomal alterations in humans and other mammals often lead to spontaneous abortions (miscarriages) or cause a variety of developmental disorders</a:t>
            </a:r>
          </a:p>
          <a:p>
            <a:pPr marL="350838" indent="-350838" eaLnBrk="1" hangingPunct="1"/>
            <a:r>
              <a:rPr lang="en-US" smtClean="0"/>
              <a:t>Plants tolerate such genetic changes better than animals do</a:t>
            </a:r>
          </a:p>
        </p:txBody>
      </p:sp>
      <p:sp>
        <p:nvSpPr>
          <p:cNvPr id="58372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Abnormal Chromosome Number</a:t>
            </a:r>
            <a:endParaRPr lang="en-US" b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59837" cy="47244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In </a:t>
            </a:r>
            <a:r>
              <a:rPr lang="en-US" b="1" smtClean="0"/>
              <a:t>nondisjunction</a:t>
            </a:r>
            <a:r>
              <a:rPr lang="en-US" smtClean="0"/>
              <a:t>, pairs of homologous chromosomes do not separate normally </a:t>
            </a:r>
            <a:br>
              <a:rPr lang="en-US" smtClean="0"/>
            </a:br>
            <a:r>
              <a:rPr lang="en-US" smtClean="0"/>
              <a:t>during meiosis</a:t>
            </a:r>
          </a:p>
          <a:p>
            <a:pPr marL="292100" indent="-292100" eaLnBrk="1" hangingPunct="1"/>
            <a:r>
              <a:rPr lang="en-US" smtClean="0"/>
              <a:t>As a result, one gamete receives two of the same type of chromosome, and another gamete receives no copy</a:t>
            </a:r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398" name="Picture 10" descr="play_butt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9550" y="6005513"/>
            <a:ext cx="8905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3690938" y="6051550"/>
            <a:ext cx="269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Video: Nondisjunction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7" descr="12_13Nondisjunction_1-U"/>
          <p:cNvPicPr>
            <a:picLocks noChangeAspect="1" noChangeArrowheads="1"/>
          </p:cNvPicPr>
          <p:nvPr/>
        </p:nvPicPr>
        <p:blipFill>
          <a:blip r:embed="rId3"/>
          <a:srcRect b="4050"/>
          <a:stretch>
            <a:fillRect/>
          </a:stretch>
        </p:blipFill>
        <p:spPr bwMode="auto">
          <a:xfrm>
            <a:off x="1230313" y="136525"/>
            <a:ext cx="6681787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12.13-1</a:t>
            </a:r>
          </a:p>
        </p:txBody>
      </p:sp>
      <p:sp>
        <p:nvSpPr>
          <p:cNvPr id="60420" name="Text Box 31"/>
          <p:cNvSpPr txBox="1">
            <a:spLocks noChangeArrowheads="1"/>
          </p:cNvSpPr>
          <p:nvPr/>
        </p:nvSpPr>
        <p:spPr bwMode="auto">
          <a:xfrm>
            <a:off x="3952875" y="138113"/>
            <a:ext cx="1058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Meiosis </a:t>
            </a:r>
            <a:r>
              <a:rPr lang="en-US" sz="1800" b="1">
                <a:latin typeface="Times" pitchFamily="84" charset="0"/>
              </a:rPr>
              <a:t>I</a:t>
            </a:r>
            <a:endParaRPr lang="en-US" sz="1800" b="1"/>
          </a:p>
        </p:txBody>
      </p:sp>
      <p:sp>
        <p:nvSpPr>
          <p:cNvPr id="60421" name="Text Box 31"/>
          <p:cNvSpPr txBox="1">
            <a:spLocks noChangeArrowheads="1"/>
          </p:cNvSpPr>
          <p:nvPr/>
        </p:nvSpPr>
        <p:spPr bwMode="auto">
          <a:xfrm>
            <a:off x="3368675" y="1325563"/>
            <a:ext cx="169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Nondisjunction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2813050" y="1143000"/>
            <a:ext cx="5270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5" descr="12_13Nondisjunction_2-U"/>
          <p:cNvPicPr>
            <a:picLocks noChangeAspect="1" noChangeArrowheads="1"/>
          </p:cNvPicPr>
          <p:nvPr/>
        </p:nvPicPr>
        <p:blipFill>
          <a:blip r:embed="rId3"/>
          <a:srcRect b="6557"/>
          <a:stretch>
            <a:fillRect/>
          </a:stretch>
        </p:blipFill>
        <p:spPr bwMode="auto">
          <a:xfrm>
            <a:off x="1230313" y="136525"/>
            <a:ext cx="6681787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12.13-2</a:t>
            </a:r>
          </a:p>
        </p:txBody>
      </p:sp>
      <p:sp>
        <p:nvSpPr>
          <p:cNvPr id="61444" name="Text Box 31"/>
          <p:cNvSpPr txBox="1">
            <a:spLocks noChangeArrowheads="1"/>
          </p:cNvSpPr>
          <p:nvPr/>
        </p:nvSpPr>
        <p:spPr bwMode="auto">
          <a:xfrm>
            <a:off x="3952875" y="138113"/>
            <a:ext cx="1058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Meiosis </a:t>
            </a:r>
            <a:r>
              <a:rPr lang="en-US" sz="1800" b="1">
                <a:latin typeface="Times" pitchFamily="84" charset="0"/>
              </a:rPr>
              <a:t>I</a:t>
            </a:r>
            <a:endParaRPr lang="en-US" sz="1800" b="1"/>
          </a:p>
        </p:txBody>
      </p:sp>
      <p:sp>
        <p:nvSpPr>
          <p:cNvPr id="61445" name="Text Box 31"/>
          <p:cNvSpPr txBox="1">
            <a:spLocks noChangeArrowheads="1"/>
          </p:cNvSpPr>
          <p:nvPr/>
        </p:nvSpPr>
        <p:spPr bwMode="auto">
          <a:xfrm>
            <a:off x="3368675" y="1325563"/>
            <a:ext cx="169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Nondisjunction</a:t>
            </a:r>
          </a:p>
        </p:txBody>
      </p:sp>
      <p:sp>
        <p:nvSpPr>
          <p:cNvPr id="61446" name="Text Box 31"/>
          <p:cNvSpPr txBox="1">
            <a:spLocks noChangeArrowheads="1"/>
          </p:cNvSpPr>
          <p:nvPr/>
        </p:nvSpPr>
        <p:spPr bwMode="auto">
          <a:xfrm>
            <a:off x="3940175" y="1928813"/>
            <a:ext cx="1058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Meiosis </a:t>
            </a:r>
            <a:r>
              <a:rPr lang="en-US" sz="1800" b="1">
                <a:latin typeface="Times" pitchFamily="84" charset="0"/>
              </a:rPr>
              <a:t>II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813050" y="1143000"/>
            <a:ext cx="5270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31"/>
          <p:cNvSpPr txBox="1">
            <a:spLocks noChangeArrowheads="1"/>
          </p:cNvSpPr>
          <p:nvPr/>
        </p:nvSpPr>
        <p:spPr bwMode="auto">
          <a:xfrm>
            <a:off x="3946525" y="3300413"/>
            <a:ext cx="1281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Non-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disjunction</a:t>
            </a:r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 flipV="1">
            <a:off x="4514850" y="3086100"/>
            <a:ext cx="603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2_13Nondisjunction_3-U"/>
          <p:cNvPicPr>
            <a:picLocks noChangeAspect="1" noChangeArrowheads="1"/>
          </p:cNvPicPr>
          <p:nvPr/>
        </p:nvPicPr>
        <p:blipFill>
          <a:blip r:embed="rId3"/>
          <a:srcRect b="3279"/>
          <a:stretch>
            <a:fillRect/>
          </a:stretch>
        </p:blipFill>
        <p:spPr bwMode="auto">
          <a:xfrm>
            <a:off x="1230313" y="136525"/>
            <a:ext cx="6681787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12.13-3</a:t>
            </a:r>
          </a:p>
        </p:txBody>
      </p:sp>
      <p:sp>
        <p:nvSpPr>
          <p:cNvPr id="62468" name="Text Box 31"/>
          <p:cNvSpPr txBox="1">
            <a:spLocks noChangeArrowheads="1"/>
          </p:cNvSpPr>
          <p:nvPr/>
        </p:nvSpPr>
        <p:spPr bwMode="auto">
          <a:xfrm>
            <a:off x="3952875" y="138113"/>
            <a:ext cx="1058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Meiosis </a:t>
            </a:r>
            <a:r>
              <a:rPr lang="en-US" sz="1800" b="1">
                <a:latin typeface="Times" pitchFamily="84" charset="0"/>
              </a:rPr>
              <a:t>I</a:t>
            </a:r>
            <a:endParaRPr lang="en-US" sz="1800" b="1"/>
          </a:p>
        </p:txBody>
      </p:sp>
      <p:sp>
        <p:nvSpPr>
          <p:cNvPr id="62469" name="Text Box 31"/>
          <p:cNvSpPr txBox="1">
            <a:spLocks noChangeArrowheads="1"/>
          </p:cNvSpPr>
          <p:nvPr/>
        </p:nvSpPr>
        <p:spPr bwMode="auto">
          <a:xfrm>
            <a:off x="3368675" y="1325563"/>
            <a:ext cx="169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Nondisjunction</a:t>
            </a:r>
          </a:p>
        </p:txBody>
      </p:sp>
      <p:sp>
        <p:nvSpPr>
          <p:cNvPr id="62470" name="Text Box 31"/>
          <p:cNvSpPr txBox="1">
            <a:spLocks noChangeArrowheads="1"/>
          </p:cNvSpPr>
          <p:nvPr/>
        </p:nvSpPr>
        <p:spPr bwMode="auto">
          <a:xfrm>
            <a:off x="3940175" y="1928813"/>
            <a:ext cx="1058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Meiosis </a:t>
            </a:r>
            <a:r>
              <a:rPr lang="en-US" sz="1800" b="1">
                <a:latin typeface="Times" pitchFamily="84" charset="0"/>
              </a:rPr>
              <a:t>II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2813050" y="1143000"/>
            <a:ext cx="5270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Text Box 31"/>
          <p:cNvSpPr txBox="1">
            <a:spLocks noChangeArrowheads="1"/>
          </p:cNvSpPr>
          <p:nvPr/>
        </p:nvSpPr>
        <p:spPr bwMode="auto">
          <a:xfrm>
            <a:off x="3946525" y="3300413"/>
            <a:ext cx="1281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Non-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disjunction</a:t>
            </a:r>
          </a:p>
        </p:txBody>
      </p:sp>
      <p:sp>
        <p:nvSpPr>
          <p:cNvPr id="62473" name="Text Box 31"/>
          <p:cNvSpPr txBox="1">
            <a:spLocks noChangeArrowheads="1"/>
          </p:cNvSpPr>
          <p:nvPr/>
        </p:nvSpPr>
        <p:spPr bwMode="auto">
          <a:xfrm>
            <a:off x="3965575" y="3960813"/>
            <a:ext cx="1058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Gametes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4514850" y="3086100"/>
            <a:ext cx="603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Text Box 31"/>
          <p:cNvSpPr txBox="1">
            <a:spLocks noChangeArrowheads="1"/>
          </p:cNvSpPr>
          <p:nvPr/>
        </p:nvSpPr>
        <p:spPr bwMode="auto">
          <a:xfrm>
            <a:off x="3070225" y="5357813"/>
            <a:ext cx="28559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Number of chromosomes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76" name="Text Box 31"/>
          <p:cNvSpPr txBox="1">
            <a:spLocks noChangeArrowheads="1"/>
          </p:cNvSpPr>
          <p:nvPr/>
        </p:nvSpPr>
        <p:spPr bwMode="auto">
          <a:xfrm>
            <a:off x="1628775" y="5834063"/>
            <a:ext cx="26971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Nondisjunction of homo-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logous chromosomes in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meiosis </a:t>
            </a:r>
            <a:r>
              <a:rPr lang="en-US" sz="1800" b="1">
                <a:latin typeface="Times" pitchFamily="84" charset="0"/>
              </a:rPr>
              <a:t>I</a:t>
            </a:r>
          </a:p>
        </p:txBody>
      </p:sp>
      <p:sp>
        <p:nvSpPr>
          <p:cNvPr id="62477" name="Text Box 31"/>
          <p:cNvSpPr txBox="1">
            <a:spLocks noChangeArrowheads="1"/>
          </p:cNvSpPr>
          <p:nvPr/>
        </p:nvSpPr>
        <p:spPr bwMode="auto">
          <a:xfrm>
            <a:off x="1279525" y="5815013"/>
            <a:ext cx="2905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(a)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78" name="Text Box 31"/>
          <p:cNvSpPr txBox="1">
            <a:spLocks noChangeArrowheads="1"/>
          </p:cNvSpPr>
          <p:nvPr/>
        </p:nvSpPr>
        <p:spPr bwMode="auto">
          <a:xfrm>
            <a:off x="4829175" y="5815013"/>
            <a:ext cx="2905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(b)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79" name="Text Box 31"/>
          <p:cNvSpPr txBox="1">
            <a:spLocks noChangeArrowheads="1"/>
          </p:cNvSpPr>
          <p:nvPr/>
        </p:nvSpPr>
        <p:spPr bwMode="auto">
          <a:xfrm>
            <a:off x="5191125" y="5834063"/>
            <a:ext cx="26971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Nondisjunction of sister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chromatids in meiosis </a:t>
            </a:r>
            <a:r>
              <a:rPr lang="en-US" sz="1800" b="1">
                <a:latin typeface="Times" pitchFamily="84" charset="0"/>
              </a:rPr>
              <a:t>II</a:t>
            </a:r>
          </a:p>
        </p:txBody>
      </p:sp>
      <p:sp>
        <p:nvSpPr>
          <p:cNvPr id="62480" name="Text Box 31"/>
          <p:cNvSpPr txBox="1">
            <a:spLocks noChangeArrowheads="1"/>
          </p:cNvSpPr>
          <p:nvPr/>
        </p:nvSpPr>
        <p:spPr bwMode="auto">
          <a:xfrm>
            <a:off x="1343025" y="4989513"/>
            <a:ext cx="525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r>
              <a:rPr lang="en-US" sz="1800" b="1"/>
              <a:t> </a:t>
            </a:r>
            <a:r>
              <a:rPr lang="en-US" sz="1800" b="1">
                <a:sym typeface="Symbol" pitchFamily="84" charset="2"/>
              </a:rPr>
              <a:t></a:t>
            </a:r>
            <a:r>
              <a:rPr lang="en-US" sz="1800" b="1"/>
              <a:t> 1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1" name="Text Box 31"/>
          <p:cNvSpPr txBox="1">
            <a:spLocks noChangeArrowheads="1"/>
          </p:cNvSpPr>
          <p:nvPr/>
        </p:nvSpPr>
        <p:spPr bwMode="auto">
          <a:xfrm>
            <a:off x="2124075" y="4989513"/>
            <a:ext cx="525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r>
              <a:rPr lang="en-US" sz="1800" b="1"/>
              <a:t> </a:t>
            </a:r>
            <a:r>
              <a:rPr lang="en-US" sz="1800" b="1">
                <a:sym typeface="Symbol" pitchFamily="84" charset="2"/>
              </a:rPr>
              <a:t></a:t>
            </a:r>
            <a:r>
              <a:rPr lang="en-US" sz="1800" b="1"/>
              <a:t> 1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2" name="Text Box 31"/>
          <p:cNvSpPr txBox="1">
            <a:spLocks noChangeArrowheads="1"/>
          </p:cNvSpPr>
          <p:nvPr/>
        </p:nvSpPr>
        <p:spPr bwMode="auto">
          <a:xfrm>
            <a:off x="4772025" y="4989513"/>
            <a:ext cx="525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r>
              <a:rPr lang="en-US" sz="1800" b="1"/>
              <a:t> </a:t>
            </a:r>
            <a:r>
              <a:rPr lang="en-US" sz="1800" b="1">
                <a:sym typeface="Symbol" pitchFamily="84" charset="2"/>
              </a:rPr>
              <a:t></a:t>
            </a:r>
            <a:r>
              <a:rPr lang="en-US" sz="1800" b="1"/>
              <a:t> 1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3" name="Text Box 31"/>
          <p:cNvSpPr txBox="1">
            <a:spLocks noChangeArrowheads="1"/>
          </p:cNvSpPr>
          <p:nvPr/>
        </p:nvSpPr>
        <p:spPr bwMode="auto">
          <a:xfrm>
            <a:off x="3654425" y="4989513"/>
            <a:ext cx="525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r>
              <a:rPr lang="en-US" sz="1800" b="1"/>
              <a:t> </a:t>
            </a:r>
            <a:r>
              <a:rPr lang="en-US" sz="1800" b="1">
                <a:sym typeface="Symbol" pitchFamily="84" charset="2"/>
              </a:rPr>
              <a:t>−</a:t>
            </a:r>
            <a:r>
              <a:rPr lang="en-US" sz="1800" b="1"/>
              <a:t> 1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4" name="Text Box 31"/>
          <p:cNvSpPr txBox="1">
            <a:spLocks noChangeArrowheads="1"/>
          </p:cNvSpPr>
          <p:nvPr/>
        </p:nvSpPr>
        <p:spPr bwMode="auto">
          <a:xfrm>
            <a:off x="2873375" y="4989513"/>
            <a:ext cx="525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r>
              <a:rPr lang="en-US" sz="1800" b="1"/>
              <a:t> </a:t>
            </a:r>
            <a:r>
              <a:rPr lang="en-US" sz="1800" b="1">
                <a:sym typeface="Symbol" pitchFamily="84" charset="2"/>
              </a:rPr>
              <a:t>−</a:t>
            </a:r>
            <a:r>
              <a:rPr lang="en-US" sz="1800" b="1"/>
              <a:t> 1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5" name="Text Box 31"/>
          <p:cNvSpPr txBox="1">
            <a:spLocks noChangeArrowheads="1"/>
          </p:cNvSpPr>
          <p:nvPr/>
        </p:nvSpPr>
        <p:spPr bwMode="auto">
          <a:xfrm>
            <a:off x="5553075" y="4989513"/>
            <a:ext cx="525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r>
              <a:rPr lang="en-US" sz="1800" b="1"/>
              <a:t> </a:t>
            </a:r>
            <a:r>
              <a:rPr lang="en-US" sz="1800" b="1">
                <a:sym typeface="Symbol" pitchFamily="84" charset="2"/>
              </a:rPr>
              <a:t>−</a:t>
            </a:r>
            <a:r>
              <a:rPr lang="en-US" sz="1800" b="1"/>
              <a:t> 1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6" name="Text Box 31"/>
          <p:cNvSpPr txBox="1">
            <a:spLocks noChangeArrowheads="1"/>
          </p:cNvSpPr>
          <p:nvPr/>
        </p:nvSpPr>
        <p:spPr bwMode="auto">
          <a:xfrm>
            <a:off x="6505575" y="4976813"/>
            <a:ext cx="1762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62487" name="Text Box 31"/>
          <p:cNvSpPr txBox="1">
            <a:spLocks noChangeArrowheads="1"/>
          </p:cNvSpPr>
          <p:nvPr/>
        </p:nvSpPr>
        <p:spPr bwMode="auto">
          <a:xfrm>
            <a:off x="7292975" y="4976813"/>
            <a:ext cx="1762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n</a:t>
            </a:r>
            <a:endParaRPr lang="en-US" sz="1800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610600" cy="46228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b="1" smtClean="0"/>
              <a:t>Aneuploidy </a:t>
            </a:r>
            <a:r>
              <a:rPr lang="en-US" smtClean="0"/>
              <a:t>results from the fertilization of gametes in which nondisjunction occurred</a:t>
            </a:r>
          </a:p>
          <a:p>
            <a:pPr marL="292100" indent="-292100" eaLnBrk="1" hangingPunct="1"/>
            <a:r>
              <a:rPr lang="en-US" smtClean="0"/>
              <a:t>Offspring with this condition have an abnormal number of a particular chromosome</a:t>
            </a:r>
          </a:p>
        </p:txBody>
      </p:sp>
      <p:sp>
        <p:nvSpPr>
          <p:cNvPr id="6349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12.2a</a:t>
            </a:r>
          </a:p>
        </p:txBody>
      </p:sp>
      <p:pic>
        <p:nvPicPr>
          <p:cNvPr id="8195" name="Picture 3" descr="12_02aChromoBasisPGen-U"/>
          <p:cNvPicPr>
            <a:picLocks noChangeAspect="1" noChangeArrowheads="1"/>
          </p:cNvPicPr>
          <p:nvPr/>
        </p:nvPicPr>
        <p:blipFill>
          <a:blip r:embed="rId3"/>
          <a:srcRect b="4326"/>
          <a:stretch>
            <a:fillRect/>
          </a:stretch>
        </p:blipFill>
        <p:spPr bwMode="auto">
          <a:xfrm>
            <a:off x="296863" y="1520825"/>
            <a:ext cx="854868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1"/>
          <p:cNvSpPr txBox="1">
            <a:spLocks noChangeArrowheads="1"/>
          </p:cNvSpPr>
          <p:nvPr/>
        </p:nvSpPr>
        <p:spPr bwMode="auto">
          <a:xfrm>
            <a:off x="333375" y="1535113"/>
            <a:ext cx="1757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200" b="1"/>
              <a:t>P Generation</a:t>
            </a:r>
          </a:p>
        </p:txBody>
      </p:sp>
      <p:sp>
        <p:nvSpPr>
          <p:cNvPr id="8197" name="Text Box 31"/>
          <p:cNvSpPr txBox="1">
            <a:spLocks noChangeArrowheads="1"/>
          </p:cNvSpPr>
          <p:nvPr/>
        </p:nvSpPr>
        <p:spPr bwMode="auto">
          <a:xfrm>
            <a:off x="1292225" y="4881563"/>
            <a:ext cx="1249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200" b="1"/>
              <a:t>Gametes</a:t>
            </a:r>
          </a:p>
        </p:txBody>
      </p:sp>
      <p:sp>
        <p:nvSpPr>
          <p:cNvPr id="8198" name="Text Box 31"/>
          <p:cNvSpPr txBox="1">
            <a:spLocks noChangeArrowheads="1"/>
          </p:cNvSpPr>
          <p:nvPr/>
        </p:nvSpPr>
        <p:spPr bwMode="auto">
          <a:xfrm>
            <a:off x="104775" y="2106613"/>
            <a:ext cx="20939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r>
              <a:rPr lang="en-US" sz="2200" b="1"/>
              <a:t>Yellow-round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2200" b="1"/>
              <a:t>seeds (</a:t>
            </a:r>
            <a:r>
              <a:rPr lang="en-US" sz="2200" b="1" i="1"/>
              <a:t>YYRR</a:t>
            </a:r>
            <a:r>
              <a:rPr lang="en-US" sz="2200" b="1"/>
              <a:t>)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3997325" y="3897313"/>
            <a:ext cx="1109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200" b="1"/>
              <a:t>Meiosis</a:t>
            </a:r>
          </a:p>
        </p:txBody>
      </p:sp>
      <p:sp>
        <p:nvSpPr>
          <p:cNvPr id="8200" name="Text Box 31"/>
          <p:cNvSpPr txBox="1">
            <a:spLocks noChangeArrowheads="1"/>
          </p:cNvSpPr>
          <p:nvPr/>
        </p:nvSpPr>
        <p:spPr bwMode="auto">
          <a:xfrm>
            <a:off x="3736975" y="4430713"/>
            <a:ext cx="171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200" b="1"/>
              <a:t>Fertilization</a:t>
            </a:r>
          </a:p>
        </p:txBody>
      </p:sp>
      <p:sp>
        <p:nvSpPr>
          <p:cNvPr id="8201" name="Text Box 31"/>
          <p:cNvSpPr txBox="1">
            <a:spLocks noChangeArrowheads="1"/>
          </p:cNvSpPr>
          <p:nvPr/>
        </p:nvSpPr>
        <p:spPr bwMode="auto">
          <a:xfrm>
            <a:off x="6740525" y="2119313"/>
            <a:ext cx="21574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/>
              <a:t>Green-wrinkled</a:t>
            </a:r>
          </a:p>
          <a:p>
            <a:pPr eaLnBrk="0" hangingPunct="0">
              <a:lnSpc>
                <a:spcPct val="90000"/>
              </a:lnSpc>
            </a:pPr>
            <a:r>
              <a:rPr lang="en-US" sz="2200" b="1"/>
              <a:t>seeds (</a:t>
            </a:r>
            <a:r>
              <a:rPr lang="en-US" sz="2200" b="1" i="1"/>
              <a:t>yyrr</a:t>
            </a:r>
            <a:r>
              <a:rPr lang="en-US" sz="2200" b="1"/>
              <a:t>)</a:t>
            </a:r>
          </a:p>
        </p:txBody>
      </p:sp>
      <p:sp>
        <p:nvSpPr>
          <p:cNvPr id="8202" name="Text Box 31"/>
          <p:cNvSpPr txBox="1">
            <a:spLocks noChangeArrowheads="1"/>
          </p:cNvSpPr>
          <p:nvPr/>
        </p:nvSpPr>
        <p:spPr bwMode="auto">
          <a:xfrm>
            <a:off x="3316288" y="31670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R</a:t>
            </a:r>
          </a:p>
        </p:txBody>
      </p:sp>
      <p:sp>
        <p:nvSpPr>
          <p:cNvPr id="8203" name="Text Box 31"/>
          <p:cNvSpPr txBox="1">
            <a:spLocks noChangeArrowheads="1"/>
          </p:cNvSpPr>
          <p:nvPr/>
        </p:nvSpPr>
        <p:spPr bwMode="auto">
          <a:xfrm>
            <a:off x="2986088" y="31099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R</a:t>
            </a:r>
          </a:p>
        </p:txBody>
      </p:sp>
      <p:sp>
        <p:nvSpPr>
          <p:cNvPr id="8204" name="Text Box 31"/>
          <p:cNvSpPr txBox="1">
            <a:spLocks noChangeArrowheads="1"/>
          </p:cNvSpPr>
          <p:nvPr/>
        </p:nvSpPr>
        <p:spPr bwMode="auto">
          <a:xfrm>
            <a:off x="3113088" y="27416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</a:t>
            </a:r>
          </a:p>
        </p:txBody>
      </p:sp>
      <p:sp>
        <p:nvSpPr>
          <p:cNvPr id="8205" name="Text Box 31"/>
          <p:cNvSpPr txBox="1">
            <a:spLocks noChangeArrowheads="1"/>
          </p:cNvSpPr>
          <p:nvPr/>
        </p:nvSpPr>
        <p:spPr bwMode="auto">
          <a:xfrm>
            <a:off x="2554288" y="32496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</a:t>
            </a:r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3100388" y="47672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</a:t>
            </a:r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2770188" y="47736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R</a:t>
            </a:r>
          </a:p>
        </p:txBody>
      </p:sp>
      <p:sp>
        <p:nvSpPr>
          <p:cNvPr id="8208" name="Text Box 31"/>
          <p:cNvSpPr txBox="1">
            <a:spLocks noChangeArrowheads="1"/>
          </p:cNvSpPr>
          <p:nvPr/>
        </p:nvSpPr>
        <p:spPr bwMode="auto">
          <a:xfrm>
            <a:off x="6224588" y="46910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r</a:t>
            </a:r>
          </a:p>
        </p:txBody>
      </p:sp>
      <p:sp>
        <p:nvSpPr>
          <p:cNvPr id="8209" name="Text Box 31"/>
          <p:cNvSpPr txBox="1">
            <a:spLocks noChangeArrowheads="1"/>
          </p:cNvSpPr>
          <p:nvPr/>
        </p:nvSpPr>
        <p:spPr bwMode="auto">
          <a:xfrm>
            <a:off x="5754688" y="47355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</a:t>
            </a:r>
          </a:p>
        </p:txBody>
      </p:sp>
      <p:sp>
        <p:nvSpPr>
          <p:cNvPr id="8210" name="Text Box 31"/>
          <p:cNvSpPr txBox="1">
            <a:spLocks noChangeArrowheads="1"/>
          </p:cNvSpPr>
          <p:nvPr/>
        </p:nvSpPr>
        <p:spPr bwMode="auto">
          <a:xfrm>
            <a:off x="5710238" y="32940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</a:t>
            </a:r>
          </a:p>
        </p:txBody>
      </p:sp>
      <p:sp>
        <p:nvSpPr>
          <p:cNvPr id="8211" name="Text Box 31"/>
          <p:cNvSpPr txBox="1">
            <a:spLocks noChangeArrowheads="1"/>
          </p:cNvSpPr>
          <p:nvPr/>
        </p:nvSpPr>
        <p:spPr bwMode="auto">
          <a:xfrm>
            <a:off x="6161088" y="27035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</a:t>
            </a:r>
          </a:p>
        </p:txBody>
      </p:sp>
      <p:sp>
        <p:nvSpPr>
          <p:cNvPr id="8212" name="Text Box 31"/>
          <p:cNvSpPr txBox="1">
            <a:spLocks noChangeArrowheads="1"/>
          </p:cNvSpPr>
          <p:nvPr/>
        </p:nvSpPr>
        <p:spPr bwMode="auto">
          <a:xfrm>
            <a:off x="5989638" y="28495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r</a:t>
            </a:r>
          </a:p>
        </p:txBody>
      </p:sp>
      <p:sp>
        <p:nvSpPr>
          <p:cNvPr id="8213" name="Text Box 31"/>
          <p:cNvSpPr txBox="1">
            <a:spLocks noChangeArrowheads="1"/>
          </p:cNvSpPr>
          <p:nvPr/>
        </p:nvSpPr>
        <p:spPr bwMode="auto">
          <a:xfrm>
            <a:off x="6294438" y="31543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263" y="1257300"/>
            <a:ext cx="8623300" cy="4660900"/>
          </a:xfrm>
        </p:spPr>
        <p:txBody>
          <a:bodyPr lIns="91440" tIns="45720" rIns="91440" bIns="45720"/>
          <a:lstStyle/>
          <a:p>
            <a:pPr marL="279400" indent="-279400" eaLnBrk="1" hangingPunct="1"/>
            <a:r>
              <a:rPr lang="en-US" smtClean="0"/>
              <a:t>A </a:t>
            </a:r>
            <a:r>
              <a:rPr lang="en-US" b="1" smtClean="0"/>
              <a:t>monosomic </a:t>
            </a:r>
            <a:r>
              <a:rPr lang="en-US" smtClean="0"/>
              <a:t>zygote has only one copy of a particular chromosome</a:t>
            </a:r>
          </a:p>
          <a:p>
            <a:pPr marL="279400" indent="-279400" eaLnBrk="1" hangingPunct="1"/>
            <a:r>
              <a:rPr lang="en-US" smtClean="0"/>
              <a:t>A </a:t>
            </a:r>
            <a:r>
              <a:rPr lang="en-US" b="1" smtClean="0"/>
              <a:t>trisomic </a:t>
            </a:r>
            <a:r>
              <a:rPr lang="en-US" smtClean="0"/>
              <a:t>zygote has three copies of a particular chromosome</a:t>
            </a:r>
          </a:p>
        </p:txBody>
      </p:sp>
      <p:sp>
        <p:nvSpPr>
          <p:cNvPr id="6451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26500" cy="5168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b="1" smtClean="0"/>
              <a:t>Polyploidy </a:t>
            </a:r>
            <a:r>
              <a:rPr lang="en-US" smtClean="0"/>
              <a:t>is a condition in which an organism has more than two complete sets of chromosomes</a:t>
            </a:r>
          </a:p>
          <a:p>
            <a:pPr marL="736600" lvl="1" indent="-279400" eaLnBrk="1" hangingPunct="1"/>
            <a:r>
              <a:rPr lang="en-US" smtClean="0"/>
              <a:t>Triploidy (3</a:t>
            </a:r>
            <a:r>
              <a:rPr lang="en-US" i="1" smtClean="0"/>
              <a:t>n</a:t>
            </a:r>
            <a:r>
              <a:rPr lang="en-US" smtClean="0"/>
              <a:t>) is three sets of chromosomes</a:t>
            </a:r>
          </a:p>
          <a:p>
            <a:pPr marL="736600" lvl="1" indent="-279400" eaLnBrk="1" hangingPunct="1"/>
            <a:r>
              <a:rPr lang="en-US" smtClean="0"/>
              <a:t>Tetraploidy (4</a:t>
            </a:r>
            <a:r>
              <a:rPr lang="en-US" i="1" smtClean="0"/>
              <a:t>n</a:t>
            </a:r>
            <a:r>
              <a:rPr lang="en-US" smtClean="0"/>
              <a:t>) is four sets of chromosomes</a:t>
            </a:r>
          </a:p>
          <a:p>
            <a:pPr marL="292100" indent="-292100" eaLnBrk="1" hangingPunct="1"/>
            <a:r>
              <a:rPr lang="en-US" smtClean="0"/>
              <a:t>Polyploidy is common in plants, but not animals</a:t>
            </a:r>
          </a:p>
          <a:p>
            <a:pPr marL="292100" indent="-292100" eaLnBrk="1" hangingPunct="1"/>
            <a:r>
              <a:rPr lang="en-US" smtClean="0"/>
              <a:t>Polyploids are more normal in appearance than aneuploids</a:t>
            </a:r>
            <a:endParaRPr lang="en-US" sz="3000" smtClean="0"/>
          </a:p>
        </p:txBody>
      </p:sp>
      <p:sp>
        <p:nvSpPr>
          <p:cNvPr id="6553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3988"/>
            <a:ext cx="8534400" cy="5032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Alterations of Chromosome Structure</a:t>
            </a:r>
            <a:endParaRPr lang="en-US" b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60475"/>
            <a:ext cx="8788400" cy="51530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Breakage of a chromosome can lead to four types of changes in chromosome structure</a:t>
            </a:r>
          </a:p>
          <a:p>
            <a:pPr marL="723900" lvl="1" indent="-266700" eaLnBrk="1" hangingPunct="1"/>
            <a:r>
              <a:rPr lang="en-US" b="1" smtClean="0"/>
              <a:t>Deletion </a:t>
            </a:r>
            <a:r>
              <a:rPr lang="en-US" smtClean="0"/>
              <a:t>removes a chromosomal segment</a:t>
            </a:r>
          </a:p>
          <a:p>
            <a:pPr marL="723900" lvl="1" indent="-266700" eaLnBrk="1" hangingPunct="1"/>
            <a:r>
              <a:rPr lang="en-US" b="1" smtClean="0"/>
              <a:t>Duplication </a:t>
            </a:r>
            <a:r>
              <a:rPr lang="en-US" smtClean="0"/>
              <a:t>repeats a segment</a:t>
            </a:r>
          </a:p>
          <a:p>
            <a:pPr marL="723900" lvl="1" indent="-266700" eaLnBrk="1" hangingPunct="1"/>
            <a:r>
              <a:rPr lang="en-US" b="1" smtClean="0"/>
              <a:t>Inversion </a:t>
            </a:r>
            <a:r>
              <a:rPr lang="en-US" smtClean="0"/>
              <a:t>reverses orientation of a segment within a chromosome</a:t>
            </a:r>
          </a:p>
          <a:p>
            <a:pPr marL="723900" lvl="1" indent="-266700" eaLnBrk="1" hangingPunct="1"/>
            <a:r>
              <a:rPr lang="en-US" b="1" smtClean="0"/>
              <a:t>Translocation </a:t>
            </a:r>
            <a:r>
              <a:rPr lang="en-US" smtClean="0"/>
              <a:t>moves a segment from one chromosome to another</a:t>
            </a:r>
          </a:p>
        </p:txBody>
      </p:sp>
      <p:sp>
        <p:nvSpPr>
          <p:cNvPr id="6656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2" descr="12_14_ChromoAlterations-U"/>
          <p:cNvPicPr>
            <a:picLocks noChangeAspect="1" noChangeArrowheads="1"/>
          </p:cNvPicPr>
          <p:nvPr/>
        </p:nvPicPr>
        <p:blipFill>
          <a:blip r:embed="rId3"/>
          <a:srcRect b="3310"/>
          <a:stretch>
            <a:fillRect/>
          </a:stretch>
        </p:blipFill>
        <p:spPr bwMode="auto">
          <a:xfrm>
            <a:off x="296863" y="1127125"/>
            <a:ext cx="854868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12.14</a:t>
            </a:r>
          </a:p>
        </p:txBody>
      </p:sp>
      <p:sp>
        <p:nvSpPr>
          <p:cNvPr id="67588" name="Text Box 31"/>
          <p:cNvSpPr txBox="1">
            <a:spLocks noChangeArrowheads="1"/>
          </p:cNvSpPr>
          <p:nvPr/>
        </p:nvSpPr>
        <p:spPr bwMode="auto">
          <a:xfrm>
            <a:off x="339725" y="1141413"/>
            <a:ext cx="11477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(a) Deletion</a:t>
            </a:r>
          </a:p>
        </p:txBody>
      </p:sp>
      <p:sp>
        <p:nvSpPr>
          <p:cNvPr id="67589" name="Text Box 31"/>
          <p:cNvSpPr txBox="1">
            <a:spLocks noChangeArrowheads="1"/>
          </p:cNvSpPr>
          <p:nvPr/>
        </p:nvSpPr>
        <p:spPr bwMode="auto">
          <a:xfrm>
            <a:off x="4054475" y="1141413"/>
            <a:ext cx="13192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(c) Inversion</a:t>
            </a:r>
          </a:p>
        </p:txBody>
      </p:sp>
      <p:sp>
        <p:nvSpPr>
          <p:cNvPr id="67590" name="Text Box 31"/>
          <p:cNvSpPr txBox="1">
            <a:spLocks noChangeArrowheads="1"/>
          </p:cNvSpPr>
          <p:nvPr/>
        </p:nvSpPr>
        <p:spPr bwMode="auto">
          <a:xfrm>
            <a:off x="1762125" y="2093913"/>
            <a:ext cx="23161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 deletion removes a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chromosomal segment.</a:t>
            </a:r>
          </a:p>
        </p:txBody>
      </p:sp>
      <p:sp>
        <p:nvSpPr>
          <p:cNvPr id="67591" name="Text Box 31"/>
          <p:cNvSpPr txBox="1">
            <a:spLocks noChangeArrowheads="1"/>
          </p:cNvSpPr>
          <p:nvPr/>
        </p:nvSpPr>
        <p:spPr bwMode="auto">
          <a:xfrm>
            <a:off x="339725" y="3402013"/>
            <a:ext cx="14462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(b) Duplication</a:t>
            </a:r>
          </a:p>
        </p:txBody>
      </p:sp>
      <p:sp>
        <p:nvSpPr>
          <p:cNvPr id="67592" name="Text Box 31"/>
          <p:cNvSpPr txBox="1">
            <a:spLocks noChangeArrowheads="1"/>
          </p:cNvSpPr>
          <p:nvPr/>
        </p:nvSpPr>
        <p:spPr bwMode="auto">
          <a:xfrm>
            <a:off x="4054475" y="3414713"/>
            <a:ext cx="17065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(d) Translocation</a:t>
            </a:r>
          </a:p>
        </p:txBody>
      </p:sp>
      <p:sp>
        <p:nvSpPr>
          <p:cNvPr id="67593" name="Text Box 31"/>
          <p:cNvSpPr txBox="1">
            <a:spLocks noChangeArrowheads="1"/>
          </p:cNvSpPr>
          <p:nvPr/>
        </p:nvSpPr>
        <p:spPr bwMode="auto">
          <a:xfrm>
            <a:off x="5476875" y="2119313"/>
            <a:ext cx="32242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An inversion reverses a segment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within a chromosome.</a:t>
            </a:r>
          </a:p>
        </p:txBody>
      </p:sp>
      <p:sp>
        <p:nvSpPr>
          <p:cNvPr id="67594" name="Text Box 31"/>
          <p:cNvSpPr txBox="1">
            <a:spLocks noChangeArrowheads="1"/>
          </p:cNvSpPr>
          <p:nvPr/>
        </p:nvSpPr>
        <p:spPr bwMode="auto">
          <a:xfrm>
            <a:off x="5476875" y="4386263"/>
            <a:ext cx="32242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 translocation moves a segment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from one chromosome to a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nonhomologous chromosome.</a:t>
            </a:r>
          </a:p>
        </p:txBody>
      </p:sp>
      <p:sp>
        <p:nvSpPr>
          <p:cNvPr id="67595" name="Text Box 31"/>
          <p:cNvSpPr txBox="1">
            <a:spLocks noChangeArrowheads="1"/>
          </p:cNvSpPr>
          <p:nvPr/>
        </p:nvSpPr>
        <p:spPr bwMode="auto">
          <a:xfrm>
            <a:off x="1762125" y="4348163"/>
            <a:ext cx="2119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 duplication repeats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a segment.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8" descr="12_14aDeleteDuplicate-U"/>
          <p:cNvPicPr>
            <a:picLocks noChangeAspect="1" noChangeArrowheads="1"/>
          </p:cNvPicPr>
          <p:nvPr/>
        </p:nvPicPr>
        <p:blipFill>
          <a:blip r:embed="rId3"/>
          <a:srcRect b="2890"/>
          <a:stretch>
            <a:fillRect/>
          </a:stretch>
        </p:blipFill>
        <p:spPr bwMode="auto">
          <a:xfrm>
            <a:off x="1839913" y="352425"/>
            <a:ext cx="5462587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12.14a</a:t>
            </a:r>
          </a:p>
        </p:txBody>
      </p:sp>
      <p:sp>
        <p:nvSpPr>
          <p:cNvPr id="68612" name="Text Box 31"/>
          <p:cNvSpPr txBox="1">
            <a:spLocks noChangeArrowheads="1"/>
          </p:cNvSpPr>
          <p:nvPr/>
        </p:nvSpPr>
        <p:spPr bwMode="auto">
          <a:xfrm>
            <a:off x="1889125" y="354013"/>
            <a:ext cx="1706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(a) Deletion</a:t>
            </a:r>
          </a:p>
        </p:txBody>
      </p:sp>
      <p:sp>
        <p:nvSpPr>
          <p:cNvPr id="68613" name="Text Box 31"/>
          <p:cNvSpPr txBox="1">
            <a:spLocks noChangeArrowheads="1"/>
          </p:cNvSpPr>
          <p:nvPr/>
        </p:nvSpPr>
        <p:spPr bwMode="auto">
          <a:xfrm>
            <a:off x="3946525" y="1738313"/>
            <a:ext cx="3443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300" b="1"/>
              <a:t>A deletion removes a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b="1"/>
              <a:t>chromosomal segment.</a:t>
            </a:r>
          </a:p>
        </p:txBody>
      </p:sp>
      <p:sp>
        <p:nvSpPr>
          <p:cNvPr id="68614" name="Text Box 31"/>
          <p:cNvSpPr txBox="1">
            <a:spLocks noChangeArrowheads="1"/>
          </p:cNvSpPr>
          <p:nvPr/>
        </p:nvSpPr>
        <p:spPr bwMode="auto">
          <a:xfrm>
            <a:off x="1889125" y="3617913"/>
            <a:ext cx="21510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(b) Duplication</a:t>
            </a:r>
          </a:p>
        </p:txBody>
      </p:sp>
      <p:sp>
        <p:nvSpPr>
          <p:cNvPr id="68615" name="Text Box 31"/>
          <p:cNvSpPr txBox="1">
            <a:spLocks noChangeArrowheads="1"/>
          </p:cNvSpPr>
          <p:nvPr/>
        </p:nvSpPr>
        <p:spPr bwMode="auto">
          <a:xfrm>
            <a:off x="3959225" y="4995863"/>
            <a:ext cx="31511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300" b="1"/>
              <a:t>A duplication repeats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b="1"/>
              <a:t>a segment.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12_14bInvertTranslocate-U"/>
          <p:cNvPicPr>
            <a:picLocks noChangeAspect="1" noChangeArrowheads="1"/>
          </p:cNvPicPr>
          <p:nvPr/>
        </p:nvPicPr>
        <p:blipFill>
          <a:blip r:embed="rId3"/>
          <a:srcRect b="2701"/>
          <a:stretch>
            <a:fillRect/>
          </a:stretch>
        </p:blipFill>
        <p:spPr bwMode="auto">
          <a:xfrm>
            <a:off x="1087438" y="200025"/>
            <a:ext cx="6969125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12.14b</a:t>
            </a:r>
          </a:p>
        </p:txBody>
      </p:sp>
      <p:sp>
        <p:nvSpPr>
          <p:cNvPr id="69636" name="Text Box 31"/>
          <p:cNvSpPr txBox="1">
            <a:spLocks noChangeArrowheads="1"/>
          </p:cNvSpPr>
          <p:nvPr/>
        </p:nvSpPr>
        <p:spPr bwMode="auto">
          <a:xfrm>
            <a:off x="1146175" y="214313"/>
            <a:ext cx="182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(c) Inversion</a:t>
            </a:r>
          </a:p>
        </p:txBody>
      </p:sp>
      <p:sp>
        <p:nvSpPr>
          <p:cNvPr id="69637" name="Text Box 31"/>
          <p:cNvSpPr txBox="1">
            <a:spLocks noChangeArrowheads="1"/>
          </p:cNvSpPr>
          <p:nvPr/>
        </p:nvSpPr>
        <p:spPr bwMode="auto">
          <a:xfrm>
            <a:off x="1146175" y="3503613"/>
            <a:ext cx="23637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300" b="1"/>
              <a:t>(d) Translocation</a:t>
            </a:r>
          </a:p>
        </p:txBody>
      </p:sp>
      <p:sp>
        <p:nvSpPr>
          <p:cNvPr id="69638" name="Text Box 31"/>
          <p:cNvSpPr txBox="1">
            <a:spLocks noChangeArrowheads="1"/>
          </p:cNvSpPr>
          <p:nvPr/>
        </p:nvSpPr>
        <p:spPr bwMode="auto">
          <a:xfrm>
            <a:off x="3203575" y="1624013"/>
            <a:ext cx="46561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300" b="1"/>
              <a:t>An inversion reverses a segment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b="1"/>
              <a:t>within a chromosome.</a:t>
            </a:r>
          </a:p>
        </p:txBody>
      </p:sp>
      <p:sp>
        <p:nvSpPr>
          <p:cNvPr id="69639" name="Text Box 31"/>
          <p:cNvSpPr txBox="1">
            <a:spLocks noChangeArrowheads="1"/>
          </p:cNvSpPr>
          <p:nvPr/>
        </p:nvSpPr>
        <p:spPr bwMode="auto">
          <a:xfrm>
            <a:off x="3190875" y="4919663"/>
            <a:ext cx="4745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300" b="1"/>
              <a:t>A translocation moves a segment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b="1"/>
              <a:t>from one chromosome to a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b="1"/>
              <a:t>nonhomologous chromosome.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60475"/>
            <a:ext cx="8750300" cy="51276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A diploid embryo that is homozygous for a large deletion is likely missing a number of essential genes; such a condition is generally lethal</a:t>
            </a:r>
          </a:p>
          <a:p>
            <a:pPr marL="292100" indent="-292100" eaLnBrk="1" hangingPunct="1"/>
            <a:r>
              <a:rPr lang="en-US" smtClean="0"/>
              <a:t>Duplications and translocations also tend to be harmful</a:t>
            </a:r>
          </a:p>
          <a:p>
            <a:pPr marL="292100" indent="-292100" eaLnBrk="1" hangingPunct="1"/>
            <a:r>
              <a:rPr lang="en-US" smtClean="0"/>
              <a:t>In inversions, the balance of genes is normal but phenotype may be influenced if the expression of genes is altered</a:t>
            </a:r>
          </a:p>
        </p:txBody>
      </p:sp>
      <p:sp>
        <p:nvSpPr>
          <p:cNvPr id="7065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177800"/>
            <a:ext cx="8839200" cy="914400"/>
          </a:xfrm>
        </p:spPr>
        <p:txBody>
          <a:bodyPr lIns="91440" tIns="45720" rIns="91440" bIns="45720" anchor="ctr"/>
          <a:lstStyle/>
          <a:p>
            <a:pPr marL="57150" indent="-1588" eaLnBrk="1" hangingPunct="1"/>
            <a:r>
              <a:rPr lang="en-US" smtClean="0"/>
              <a:t>Human Disorders Due to Chromosomal Alterations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636000" cy="50038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Alterations of chromosome number and structure are associated with some serious disorders</a:t>
            </a:r>
          </a:p>
          <a:p>
            <a:pPr marL="292100" indent="-292100" eaLnBrk="1" hangingPunct="1"/>
            <a:r>
              <a:rPr lang="en-US" smtClean="0"/>
              <a:t>Some types of aneuploidy upset the genetic balance less than others, resulting in individuals surviving to birth and beyond</a:t>
            </a:r>
          </a:p>
          <a:p>
            <a:pPr marL="292100" indent="-292100" eaLnBrk="1" hangingPunct="1"/>
            <a:r>
              <a:rPr lang="en-US" smtClean="0"/>
              <a:t>These surviving individuals have a set of symptoms, or syndrome, characteristic of the type of aneuploidy</a:t>
            </a:r>
          </a:p>
        </p:txBody>
      </p:sp>
      <p:sp>
        <p:nvSpPr>
          <p:cNvPr id="71684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i="1" smtClean="0"/>
              <a:t>Down Syndrome (Trisomy 21)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877300" cy="50482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b="1" smtClean="0"/>
              <a:t>Down syndrome </a:t>
            </a:r>
            <a:r>
              <a:rPr lang="en-US" smtClean="0"/>
              <a:t>is an aneuploid condition that results from three copies of chromosome 21</a:t>
            </a:r>
          </a:p>
          <a:p>
            <a:pPr marL="292100" indent="-292100" eaLnBrk="1" hangingPunct="1"/>
            <a:r>
              <a:rPr lang="en-US" smtClean="0"/>
              <a:t>It affects about one out of every 700 children born in the United States</a:t>
            </a:r>
          </a:p>
          <a:p>
            <a:pPr marL="292100" indent="-292100" eaLnBrk="1" hangingPunct="1"/>
            <a:r>
              <a:rPr lang="en-US" smtClean="0"/>
              <a:t>The frequency of Down syndrome increases with the age of the mother, a correlation that has not been explained</a:t>
            </a: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12.15</a:t>
            </a:r>
          </a:p>
        </p:txBody>
      </p:sp>
      <p:pic>
        <p:nvPicPr>
          <p:cNvPr id="73731" name="Picture 3" descr="12_15_DownSyndrome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928688"/>
            <a:ext cx="7450137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12_02bChromoBasisF1Gen-U"/>
          <p:cNvPicPr>
            <a:picLocks noChangeAspect="1" noChangeArrowheads="1"/>
          </p:cNvPicPr>
          <p:nvPr/>
        </p:nvPicPr>
        <p:blipFill>
          <a:blip r:embed="rId3"/>
          <a:srcRect b="2507"/>
          <a:stretch>
            <a:fillRect/>
          </a:stretch>
        </p:blipFill>
        <p:spPr bwMode="auto">
          <a:xfrm>
            <a:off x="296863" y="136525"/>
            <a:ext cx="8548687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1"/>
          <p:cNvSpPr txBox="1">
            <a:spLocks noChangeArrowheads="1"/>
          </p:cNvSpPr>
          <p:nvPr/>
        </p:nvSpPr>
        <p:spPr bwMode="auto">
          <a:xfrm>
            <a:off x="384175" y="354013"/>
            <a:ext cx="1376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F</a:t>
            </a:r>
            <a:r>
              <a:rPr lang="en-US" sz="1600" b="1" baseline="-25000"/>
              <a:t>1</a:t>
            </a:r>
            <a:r>
              <a:rPr lang="en-US" sz="1600" b="1"/>
              <a:t> Generation</a:t>
            </a:r>
          </a:p>
        </p:txBody>
      </p:sp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460375" y="1344613"/>
            <a:ext cx="20367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LAW OF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SEGREGATION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The two alleles for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each gene separate.</a:t>
            </a: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6162675" y="233363"/>
            <a:ext cx="27670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All F</a:t>
            </a:r>
            <a:r>
              <a:rPr lang="en-US" sz="1600" b="1" baseline="-25000"/>
              <a:t>1</a:t>
            </a:r>
            <a:r>
              <a:rPr lang="en-US" sz="1600" b="1"/>
              <a:t> plants produce</a:t>
            </a:r>
          </a:p>
          <a:p>
            <a:pPr eaLnBrk="0" hangingPunct="0"/>
            <a:r>
              <a:rPr lang="en-US" sz="1600" b="1"/>
              <a:t>yellow-round seeds (</a:t>
            </a:r>
            <a:r>
              <a:rPr lang="en-US" sz="1600" b="1" i="1"/>
              <a:t>YyRr</a:t>
            </a:r>
            <a:r>
              <a:rPr lang="en-US" sz="1600" b="1"/>
              <a:t>).</a:t>
            </a: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6378575" y="1217613"/>
            <a:ext cx="24431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LAW OF INDEPENDENT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ASSORTMENT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Alleles of genes on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nonhomologous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chromosomes assort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independently.</a:t>
            </a: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4098925" y="1274763"/>
            <a:ext cx="828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Meiosis</a:t>
            </a:r>
          </a:p>
        </p:txBody>
      </p: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876675" y="1814513"/>
            <a:ext cx="1173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/>
              <a:t>Metaphase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latin typeface="Times" pitchFamily="84" charset="0"/>
              </a:rPr>
              <a:t>I</a:t>
            </a:r>
            <a:endParaRPr lang="en-US" sz="1600" b="1"/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3851275" y="3287713"/>
            <a:ext cx="12239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Anaphase </a:t>
            </a:r>
            <a:r>
              <a:rPr lang="en-US" sz="1600" b="1">
                <a:latin typeface="Times" pitchFamily="84" charset="0"/>
              </a:rPr>
              <a:t>I</a:t>
            </a:r>
            <a:endParaRPr lang="en-US" sz="1600" b="1"/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3889375" y="4125913"/>
            <a:ext cx="11858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/>
              <a:t>Metaphase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latin typeface="Times" pitchFamily="84" charset="0"/>
              </a:rPr>
              <a:t>II</a:t>
            </a:r>
          </a:p>
        </p:txBody>
      </p:sp>
      <p:sp>
        <p:nvSpPr>
          <p:cNvPr id="9227" name="Text Box 31"/>
          <p:cNvSpPr txBox="1">
            <a:spLocks noChangeArrowheads="1"/>
          </p:cNvSpPr>
          <p:nvPr/>
        </p:nvSpPr>
        <p:spPr bwMode="auto">
          <a:xfrm>
            <a:off x="6799263" y="57816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28" name="Text Box 31"/>
          <p:cNvSpPr txBox="1">
            <a:spLocks noChangeArrowheads="1"/>
          </p:cNvSpPr>
          <p:nvPr/>
        </p:nvSpPr>
        <p:spPr bwMode="auto">
          <a:xfrm>
            <a:off x="7650163" y="57943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grpSp>
        <p:nvGrpSpPr>
          <p:cNvPr id="9229" name="Group 14"/>
          <p:cNvGrpSpPr>
            <a:grpSpLocks/>
          </p:cNvGrpSpPr>
          <p:nvPr/>
        </p:nvGrpSpPr>
        <p:grpSpPr bwMode="auto">
          <a:xfrm>
            <a:off x="6980238" y="6197600"/>
            <a:ext cx="246062" cy="258763"/>
            <a:chOff x="4397" y="3904"/>
            <a:chExt cx="155" cy="163"/>
          </a:xfrm>
        </p:grpSpPr>
        <p:sp>
          <p:nvSpPr>
            <p:cNvPr id="9309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9310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4</a:t>
              </a:r>
            </a:p>
          </p:txBody>
        </p:sp>
        <p:sp>
          <p:nvSpPr>
            <p:cNvPr id="9311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2200" b="1">
                  <a:sym typeface="Symbol" pitchFamily="84" charset="2"/>
                </a:rPr>
                <a:t></a:t>
              </a:r>
              <a:endParaRPr lang="en-US" sz="2200" b="1"/>
            </a:p>
          </p:txBody>
        </p:sp>
      </p:grpSp>
      <p:sp>
        <p:nvSpPr>
          <p:cNvPr id="9230" name="Text Box 31"/>
          <p:cNvSpPr txBox="1">
            <a:spLocks noChangeArrowheads="1"/>
          </p:cNvSpPr>
          <p:nvPr/>
        </p:nvSpPr>
        <p:spPr bwMode="auto">
          <a:xfrm>
            <a:off x="7329488" y="6218238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yR</a:t>
            </a:r>
          </a:p>
        </p:txBody>
      </p:sp>
      <p:sp>
        <p:nvSpPr>
          <p:cNvPr id="9231" name="AutoShape 19"/>
          <p:cNvSpPr>
            <a:spLocks/>
          </p:cNvSpPr>
          <p:nvPr/>
        </p:nvSpPr>
        <p:spPr bwMode="auto">
          <a:xfrm rot="5400000">
            <a:off x="7180263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32" name="Oval 20"/>
          <p:cNvSpPr>
            <a:spLocks noChangeArrowheads="1"/>
          </p:cNvSpPr>
          <p:nvPr/>
        </p:nvSpPr>
        <p:spPr bwMode="auto">
          <a:xfrm>
            <a:off x="7273925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33" name="AutoShape 21"/>
          <p:cNvSpPr>
            <a:spLocks/>
          </p:cNvSpPr>
          <p:nvPr/>
        </p:nvSpPr>
        <p:spPr bwMode="auto">
          <a:xfrm rot="5400000">
            <a:off x="5308600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34" name="AutoShape 22"/>
          <p:cNvSpPr>
            <a:spLocks/>
          </p:cNvSpPr>
          <p:nvPr/>
        </p:nvSpPr>
        <p:spPr bwMode="auto">
          <a:xfrm rot="5400000">
            <a:off x="3462338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35" name="AutoShape 23"/>
          <p:cNvSpPr>
            <a:spLocks/>
          </p:cNvSpPr>
          <p:nvPr/>
        </p:nvSpPr>
        <p:spPr bwMode="auto">
          <a:xfrm rot="5400000">
            <a:off x="1604963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grpSp>
        <p:nvGrpSpPr>
          <p:cNvPr id="9236" name="Group 24"/>
          <p:cNvGrpSpPr>
            <a:grpSpLocks/>
          </p:cNvGrpSpPr>
          <p:nvPr/>
        </p:nvGrpSpPr>
        <p:grpSpPr bwMode="auto">
          <a:xfrm>
            <a:off x="5113338" y="6197600"/>
            <a:ext cx="246062" cy="258763"/>
            <a:chOff x="4397" y="3904"/>
            <a:chExt cx="155" cy="163"/>
          </a:xfrm>
        </p:grpSpPr>
        <p:sp>
          <p:nvSpPr>
            <p:cNvPr id="9306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9307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4</a:t>
              </a:r>
            </a:p>
          </p:txBody>
        </p:sp>
        <p:sp>
          <p:nvSpPr>
            <p:cNvPr id="9308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2200" b="1">
                  <a:sym typeface="Symbol" pitchFamily="84" charset="2"/>
                </a:rPr>
                <a:t></a:t>
              </a:r>
              <a:endParaRPr lang="en-US" sz="2200" b="1"/>
            </a:p>
          </p:txBody>
        </p:sp>
      </p:grpSp>
      <p:grpSp>
        <p:nvGrpSpPr>
          <p:cNvPr id="9237" name="Group 28"/>
          <p:cNvGrpSpPr>
            <a:grpSpLocks/>
          </p:cNvGrpSpPr>
          <p:nvPr/>
        </p:nvGrpSpPr>
        <p:grpSpPr bwMode="auto">
          <a:xfrm>
            <a:off x="3241675" y="6197600"/>
            <a:ext cx="246063" cy="258763"/>
            <a:chOff x="4397" y="3904"/>
            <a:chExt cx="155" cy="163"/>
          </a:xfrm>
        </p:grpSpPr>
        <p:sp>
          <p:nvSpPr>
            <p:cNvPr id="9303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9304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4</a:t>
              </a:r>
            </a:p>
          </p:txBody>
        </p:sp>
        <p:sp>
          <p:nvSpPr>
            <p:cNvPr id="9305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2200" b="1">
                  <a:sym typeface="Symbol" pitchFamily="84" charset="2"/>
                </a:rPr>
                <a:t></a:t>
              </a:r>
              <a:endParaRPr lang="en-US" sz="2200" b="1"/>
            </a:p>
          </p:txBody>
        </p:sp>
      </p:grpSp>
      <p:grpSp>
        <p:nvGrpSpPr>
          <p:cNvPr id="9238" name="Group 32"/>
          <p:cNvGrpSpPr>
            <a:grpSpLocks/>
          </p:cNvGrpSpPr>
          <p:nvPr/>
        </p:nvGrpSpPr>
        <p:grpSpPr bwMode="auto">
          <a:xfrm>
            <a:off x="1377950" y="6197600"/>
            <a:ext cx="246063" cy="258763"/>
            <a:chOff x="4397" y="3904"/>
            <a:chExt cx="155" cy="163"/>
          </a:xfrm>
        </p:grpSpPr>
        <p:sp>
          <p:nvSpPr>
            <p:cNvPr id="9300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9301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4</a:t>
              </a:r>
            </a:p>
          </p:txBody>
        </p:sp>
        <p:sp>
          <p:nvSpPr>
            <p:cNvPr id="9302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2200" b="1">
                  <a:sym typeface="Symbol" pitchFamily="84" charset="2"/>
                </a:rPr>
                <a:t></a:t>
              </a:r>
              <a:endParaRPr lang="en-US" sz="2200" b="1"/>
            </a:p>
          </p:txBody>
        </p:sp>
      </p:grpSp>
      <p:sp>
        <p:nvSpPr>
          <p:cNvPr id="9239" name="Oval 36"/>
          <p:cNvSpPr>
            <a:spLocks noChangeArrowheads="1"/>
          </p:cNvSpPr>
          <p:nvPr/>
        </p:nvSpPr>
        <p:spPr bwMode="auto">
          <a:xfrm>
            <a:off x="5407025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40" name="Oval 37"/>
          <p:cNvSpPr>
            <a:spLocks noChangeArrowheads="1"/>
          </p:cNvSpPr>
          <p:nvPr/>
        </p:nvSpPr>
        <p:spPr bwMode="auto">
          <a:xfrm>
            <a:off x="3535363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41" name="Oval 38"/>
          <p:cNvSpPr>
            <a:spLocks noChangeArrowheads="1"/>
          </p:cNvSpPr>
          <p:nvPr/>
        </p:nvSpPr>
        <p:spPr bwMode="auto">
          <a:xfrm>
            <a:off x="1668463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42" name="Text Box 31"/>
          <p:cNvSpPr txBox="1">
            <a:spLocks noChangeArrowheads="1"/>
          </p:cNvSpPr>
          <p:nvPr/>
        </p:nvSpPr>
        <p:spPr bwMode="auto">
          <a:xfrm>
            <a:off x="5475288" y="6242050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Yr</a:t>
            </a:r>
          </a:p>
        </p:txBody>
      </p:sp>
      <p:sp>
        <p:nvSpPr>
          <p:cNvPr id="9243" name="Text Box 31"/>
          <p:cNvSpPr txBox="1">
            <a:spLocks noChangeArrowheads="1"/>
          </p:cNvSpPr>
          <p:nvPr/>
        </p:nvSpPr>
        <p:spPr bwMode="auto">
          <a:xfrm>
            <a:off x="3624263" y="6207125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yr</a:t>
            </a:r>
          </a:p>
        </p:txBody>
      </p:sp>
      <p:sp>
        <p:nvSpPr>
          <p:cNvPr id="9244" name="Text Box 31"/>
          <p:cNvSpPr txBox="1">
            <a:spLocks noChangeArrowheads="1"/>
          </p:cNvSpPr>
          <p:nvPr/>
        </p:nvSpPr>
        <p:spPr bwMode="auto">
          <a:xfrm>
            <a:off x="1700213" y="6237288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600" b="1" i="1"/>
              <a:t>YR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7739063" y="54483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46" name="Text Box 31"/>
          <p:cNvSpPr txBox="1">
            <a:spLocks noChangeArrowheads="1"/>
          </p:cNvSpPr>
          <p:nvPr/>
        </p:nvSpPr>
        <p:spPr bwMode="auto">
          <a:xfrm>
            <a:off x="6945313" y="54752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7331075" y="47815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48" name="Text Box 31"/>
          <p:cNvSpPr txBox="1">
            <a:spLocks noChangeArrowheads="1"/>
          </p:cNvSpPr>
          <p:nvPr/>
        </p:nvSpPr>
        <p:spPr bwMode="auto">
          <a:xfrm>
            <a:off x="5899150" y="54054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49" name="Text Box 31"/>
          <p:cNvSpPr txBox="1">
            <a:spLocks noChangeArrowheads="1"/>
          </p:cNvSpPr>
          <p:nvPr/>
        </p:nvSpPr>
        <p:spPr bwMode="auto">
          <a:xfrm>
            <a:off x="5948363" y="575786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50" name="Text Box 31"/>
          <p:cNvSpPr txBox="1">
            <a:spLocks noChangeArrowheads="1"/>
          </p:cNvSpPr>
          <p:nvPr/>
        </p:nvSpPr>
        <p:spPr bwMode="auto">
          <a:xfrm>
            <a:off x="4932363" y="57038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51" name="Text Box 31"/>
          <p:cNvSpPr txBox="1">
            <a:spLocks noChangeArrowheads="1"/>
          </p:cNvSpPr>
          <p:nvPr/>
        </p:nvSpPr>
        <p:spPr bwMode="auto">
          <a:xfrm>
            <a:off x="4103688" y="57658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52" name="Text Box 31"/>
          <p:cNvSpPr txBox="1">
            <a:spLocks noChangeArrowheads="1"/>
          </p:cNvSpPr>
          <p:nvPr/>
        </p:nvSpPr>
        <p:spPr bwMode="auto">
          <a:xfrm>
            <a:off x="5046663" y="54578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53" name="Text Box 31"/>
          <p:cNvSpPr txBox="1">
            <a:spLocks noChangeArrowheads="1"/>
          </p:cNvSpPr>
          <p:nvPr/>
        </p:nvSpPr>
        <p:spPr bwMode="auto">
          <a:xfrm>
            <a:off x="4057650" y="54768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54" name="Text Box 31"/>
          <p:cNvSpPr txBox="1">
            <a:spLocks noChangeArrowheads="1"/>
          </p:cNvSpPr>
          <p:nvPr/>
        </p:nvSpPr>
        <p:spPr bwMode="auto">
          <a:xfrm>
            <a:off x="3140075" y="53562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55" name="Text Box 31"/>
          <p:cNvSpPr txBox="1">
            <a:spLocks noChangeArrowheads="1"/>
          </p:cNvSpPr>
          <p:nvPr/>
        </p:nvSpPr>
        <p:spPr bwMode="auto">
          <a:xfrm>
            <a:off x="3065463" y="57388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56" name="Text Box 31"/>
          <p:cNvSpPr txBox="1">
            <a:spLocks noChangeArrowheads="1"/>
          </p:cNvSpPr>
          <p:nvPr/>
        </p:nvSpPr>
        <p:spPr bwMode="auto">
          <a:xfrm>
            <a:off x="2195513" y="54213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57" name="Text Box 31"/>
          <p:cNvSpPr txBox="1">
            <a:spLocks noChangeArrowheads="1"/>
          </p:cNvSpPr>
          <p:nvPr/>
        </p:nvSpPr>
        <p:spPr bwMode="auto">
          <a:xfrm>
            <a:off x="1897063" y="57134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58" name="Text Box 31"/>
          <p:cNvSpPr txBox="1">
            <a:spLocks noChangeArrowheads="1"/>
          </p:cNvSpPr>
          <p:nvPr/>
        </p:nvSpPr>
        <p:spPr bwMode="auto">
          <a:xfrm>
            <a:off x="1319213" y="57388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59" name="Text Box 31"/>
          <p:cNvSpPr txBox="1">
            <a:spLocks noChangeArrowheads="1"/>
          </p:cNvSpPr>
          <p:nvPr/>
        </p:nvSpPr>
        <p:spPr bwMode="auto">
          <a:xfrm>
            <a:off x="1023938" y="54800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60" name="Text Box 31"/>
          <p:cNvSpPr txBox="1">
            <a:spLocks noChangeArrowheads="1"/>
          </p:cNvSpPr>
          <p:nvPr/>
        </p:nvSpPr>
        <p:spPr bwMode="auto">
          <a:xfrm>
            <a:off x="1497013" y="48244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61" name="Text Box 31"/>
          <p:cNvSpPr txBox="1">
            <a:spLocks noChangeArrowheads="1"/>
          </p:cNvSpPr>
          <p:nvPr/>
        </p:nvSpPr>
        <p:spPr bwMode="auto">
          <a:xfrm>
            <a:off x="3611563" y="48148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62" name="Text Box 31"/>
          <p:cNvSpPr txBox="1">
            <a:spLocks noChangeArrowheads="1"/>
          </p:cNvSpPr>
          <p:nvPr/>
        </p:nvSpPr>
        <p:spPr bwMode="auto">
          <a:xfrm>
            <a:off x="1474788" y="41925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63" name="Text Box 31"/>
          <p:cNvSpPr txBox="1">
            <a:spLocks noChangeArrowheads="1"/>
          </p:cNvSpPr>
          <p:nvPr/>
        </p:nvSpPr>
        <p:spPr bwMode="auto">
          <a:xfrm>
            <a:off x="3609975" y="41719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64" name="Text Box 31"/>
          <p:cNvSpPr txBox="1">
            <a:spLocks noChangeArrowheads="1"/>
          </p:cNvSpPr>
          <p:nvPr/>
        </p:nvSpPr>
        <p:spPr bwMode="auto">
          <a:xfrm>
            <a:off x="5259388" y="42037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65" name="Text Box 31"/>
          <p:cNvSpPr txBox="1">
            <a:spLocks noChangeArrowheads="1"/>
          </p:cNvSpPr>
          <p:nvPr/>
        </p:nvSpPr>
        <p:spPr bwMode="auto">
          <a:xfrm>
            <a:off x="5202238" y="47990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66" name="Text Box 31"/>
          <p:cNvSpPr txBox="1">
            <a:spLocks noChangeArrowheads="1"/>
          </p:cNvSpPr>
          <p:nvPr/>
        </p:nvSpPr>
        <p:spPr bwMode="auto">
          <a:xfrm>
            <a:off x="7324725" y="41925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67" name="Text Box 31"/>
          <p:cNvSpPr txBox="1">
            <a:spLocks noChangeArrowheads="1"/>
          </p:cNvSpPr>
          <p:nvPr/>
        </p:nvSpPr>
        <p:spPr bwMode="auto">
          <a:xfrm>
            <a:off x="6583363" y="2986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68" name="Text Box 31"/>
          <p:cNvSpPr txBox="1">
            <a:spLocks noChangeArrowheads="1"/>
          </p:cNvSpPr>
          <p:nvPr/>
        </p:nvSpPr>
        <p:spPr bwMode="auto">
          <a:xfrm>
            <a:off x="6013450" y="2986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69" name="Text Box 31"/>
          <p:cNvSpPr txBox="1">
            <a:spLocks noChangeArrowheads="1"/>
          </p:cNvSpPr>
          <p:nvPr/>
        </p:nvSpPr>
        <p:spPr bwMode="auto">
          <a:xfrm>
            <a:off x="6600825" y="36020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70" name="Text Box 31"/>
          <p:cNvSpPr txBox="1">
            <a:spLocks noChangeArrowheads="1"/>
          </p:cNvSpPr>
          <p:nvPr/>
        </p:nvSpPr>
        <p:spPr bwMode="auto">
          <a:xfrm>
            <a:off x="5984875" y="35909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71" name="Text Box 31"/>
          <p:cNvSpPr txBox="1">
            <a:spLocks noChangeArrowheads="1"/>
          </p:cNvSpPr>
          <p:nvPr/>
        </p:nvSpPr>
        <p:spPr bwMode="auto">
          <a:xfrm>
            <a:off x="5318125" y="2351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72" name="Text Box 31"/>
          <p:cNvSpPr txBox="1">
            <a:spLocks noChangeArrowheads="1"/>
          </p:cNvSpPr>
          <p:nvPr/>
        </p:nvSpPr>
        <p:spPr bwMode="auto">
          <a:xfrm>
            <a:off x="5719763" y="173196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73" name="Text Box 31"/>
          <p:cNvSpPr txBox="1">
            <a:spLocks noChangeArrowheads="1"/>
          </p:cNvSpPr>
          <p:nvPr/>
        </p:nvSpPr>
        <p:spPr bwMode="auto">
          <a:xfrm>
            <a:off x="5719763" y="23495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74" name="Text Box 31"/>
          <p:cNvSpPr txBox="1">
            <a:spLocks noChangeArrowheads="1"/>
          </p:cNvSpPr>
          <p:nvPr/>
        </p:nvSpPr>
        <p:spPr bwMode="auto">
          <a:xfrm>
            <a:off x="5380038" y="17256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75" name="Text Box 31"/>
          <p:cNvSpPr txBox="1">
            <a:spLocks noChangeArrowheads="1"/>
          </p:cNvSpPr>
          <p:nvPr/>
        </p:nvSpPr>
        <p:spPr bwMode="auto">
          <a:xfrm>
            <a:off x="3074988" y="23463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76" name="Text Box 31"/>
          <p:cNvSpPr txBox="1">
            <a:spLocks noChangeArrowheads="1"/>
          </p:cNvSpPr>
          <p:nvPr/>
        </p:nvSpPr>
        <p:spPr bwMode="auto">
          <a:xfrm>
            <a:off x="3076575" y="174466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77" name="Text Box 31"/>
          <p:cNvSpPr txBox="1">
            <a:spLocks noChangeArrowheads="1"/>
          </p:cNvSpPr>
          <p:nvPr/>
        </p:nvSpPr>
        <p:spPr bwMode="auto">
          <a:xfrm>
            <a:off x="3468688" y="23495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78" name="Text Box 31"/>
          <p:cNvSpPr txBox="1">
            <a:spLocks noChangeArrowheads="1"/>
          </p:cNvSpPr>
          <p:nvPr/>
        </p:nvSpPr>
        <p:spPr bwMode="auto">
          <a:xfrm>
            <a:off x="3470275" y="17303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79" name="Text Box 31"/>
          <p:cNvSpPr txBox="1">
            <a:spLocks noChangeArrowheads="1"/>
          </p:cNvSpPr>
          <p:nvPr/>
        </p:nvSpPr>
        <p:spPr bwMode="auto">
          <a:xfrm>
            <a:off x="2833688" y="36004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80" name="Text Box 31"/>
          <p:cNvSpPr txBox="1">
            <a:spLocks noChangeArrowheads="1"/>
          </p:cNvSpPr>
          <p:nvPr/>
        </p:nvSpPr>
        <p:spPr bwMode="auto">
          <a:xfrm>
            <a:off x="2806700" y="29845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81" name="Text Box 31"/>
          <p:cNvSpPr txBox="1">
            <a:spLocks noChangeArrowheads="1"/>
          </p:cNvSpPr>
          <p:nvPr/>
        </p:nvSpPr>
        <p:spPr bwMode="auto">
          <a:xfrm>
            <a:off x="2227263" y="2986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82" name="Text Box 31"/>
          <p:cNvSpPr txBox="1">
            <a:spLocks noChangeArrowheads="1"/>
          </p:cNvSpPr>
          <p:nvPr/>
        </p:nvSpPr>
        <p:spPr bwMode="auto">
          <a:xfrm>
            <a:off x="2216150" y="35909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83" name="Text Box 31"/>
          <p:cNvSpPr txBox="1">
            <a:spLocks noChangeArrowheads="1"/>
          </p:cNvSpPr>
          <p:nvPr/>
        </p:nvSpPr>
        <p:spPr bwMode="auto">
          <a:xfrm>
            <a:off x="3862388" y="5556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84" name="Text Box 31"/>
          <p:cNvSpPr txBox="1">
            <a:spLocks noChangeArrowheads="1"/>
          </p:cNvSpPr>
          <p:nvPr/>
        </p:nvSpPr>
        <p:spPr bwMode="auto">
          <a:xfrm>
            <a:off x="4960938" y="5588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85" name="Text Box 31"/>
          <p:cNvSpPr txBox="1">
            <a:spLocks noChangeArrowheads="1"/>
          </p:cNvSpPr>
          <p:nvPr/>
        </p:nvSpPr>
        <p:spPr bwMode="auto">
          <a:xfrm>
            <a:off x="3970338" y="10541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86" name="Text Box 31"/>
          <p:cNvSpPr txBox="1">
            <a:spLocks noChangeArrowheads="1"/>
          </p:cNvSpPr>
          <p:nvPr/>
        </p:nvSpPr>
        <p:spPr bwMode="auto">
          <a:xfrm>
            <a:off x="5067300" y="10541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87" name="Text Box 31"/>
          <p:cNvSpPr txBox="1">
            <a:spLocks noChangeArrowheads="1"/>
          </p:cNvSpPr>
          <p:nvPr/>
        </p:nvSpPr>
        <p:spPr bwMode="auto">
          <a:xfrm>
            <a:off x="4213225" y="6969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88" name="Text Box 31"/>
          <p:cNvSpPr txBox="1">
            <a:spLocks noChangeArrowheads="1"/>
          </p:cNvSpPr>
          <p:nvPr/>
        </p:nvSpPr>
        <p:spPr bwMode="auto">
          <a:xfrm>
            <a:off x="3890963" y="8064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89" name="Text Box 31"/>
          <p:cNvSpPr txBox="1">
            <a:spLocks noChangeArrowheads="1"/>
          </p:cNvSpPr>
          <p:nvPr/>
        </p:nvSpPr>
        <p:spPr bwMode="auto">
          <a:xfrm>
            <a:off x="4987925" y="8080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r</a:t>
            </a:r>
          </a:p>
        </p:txBody>
      </p:sp>
      <p:sp>
        <p:nvSpPr>
          <p:cNvPr id="9290" name="Text Box 31"/>
          <p:cNvSpPr txBox="1">
            <a:spLocks noChangeArrowheads="1"/>
          </p:cNvSpPr>
          <p:nvPr/>
        </p:nvSpPr>
        <p:spPr bwMode="auto">
          <a:xfrm>
            <a:off x="5341938" y="6937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100" b="1" i="1"/>
              <a:t>y</a:t>
            </a:r>
          </a:p>
        </p:txBody>
      </p:sp>
      <p:sp>
        <p:nvSpPr>
          <p:cNvPr id="9291" name="Oval 88"/>
          <p:cNvSpPr>
            <a:spLocks noChangeArrowheads="1"/>
          </p:cNvSpPr>
          <p:nvPr/>
        </p:nvSpPr>
        <p:spPr bwMode="auto">
          <a:xfrm>
            <a:off x="6865938" y="2741613"/>
            <a:ext cx="228600" cy="228600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92" name="Text Box 31"/>
          <p:cNvSpPr txBox="1">
            <a:spLocks noChangeArrowheads="1"/>
          </p:cNvSpPr>
          <p:nvPr/>
        </p:nvSpPr>
        <p:spPr bwMode="auto">
          <a:xfrm>
            <a:off x="6927850" y="2759075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</a:rPr>
              <a:t>1</a:t>
            </a:r>
            <a:endParaRPr lang="en-US" sz="1500" b="1"/>
          </a:p>
        </p:txBody>
      </p:sp>
      <p:sp>
        <p:nvSpPr>
          <p:cNvPr id="9293" name="Oval 90"/>
          <p:cNvSpPr>
            <a:spLocks noChangeArrowheads="1"/>
          </p:cNvSpPr>
          <p:nvPr/>
        </p:nvSpPr>
        <p:spPr bwMode="auto">
          <a:xfrm>
            <a:off x="7794625" y="4541838"/>
            <a:ext cx="228600" cy="228600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94" name="Text Box 31"/>
          <p:cNvSpPr txBox="1">
            <a:spLocks noChangeArrowheads="1"/>
          </p:cNvSpPr>
          <p:nvPr/>
        </p:nvSpPr>
        <p:spPr bwMode="auto">
          <a:xfrm>
            <a:off x="7856538" y="4559300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</a:rPr>
              <a:t>2</a:t>
            </a:r>
            <a:endParaRPr lang="en-US" sz="1500" b="1"/>
          </a:p>
        </p:txBody>
      </p:sp>
      <p:sp>
        <p:nvSpPr>
          <p:cNvPr id="9295" name="Oval 92"/>
          <p:cNvSpPr>
            <a:spLocks noChangeArrowheads="1"/>
          </p:cNvSpPr>
          <p:nvPr/>
        </p:nvSpPr>
        <p:spPr bwMode="auto">
          <a:xfrm>
            <a:off x="911225" y="4578350"/>
            <a:ext cx="228600" cy="228600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96" name="Text Box 31"/>
          <p:cNvSpPr txBox="1">
            <a:spLocks noChangeArrowheads="1"/>
          </p:cNvSpPr>
          <p:nvPr/>
        </p:nvSpPr>
        <p:spPr bwMode="auto">
          <a:xfrm>
            <a:off x="973138" y="4595813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</a:rPr>
              <a:t>2</a:t>
            </a:r>
            <a:endParaRPr lang="en-US" sz="1500" b="1"/>
          </a:p>
        </p:txBody>
      </p:sp>
      <p:sp>
        <p:nvSpPr>
          <p:cNvPr id="9297" name="Oval 94"/>
          <p:cNvSpPr>
            <a:spLocks noChangeArrowheads="1"/>
          </p:cNvSpPr>
          <p:nvPr/>
        </p:nvSpPr>
        <p:spPr bwMode="auto">
          <a:xfrm>
            <a:off x="1757363" y="2744788"/>
            <a:ext cx="228600" cy="228600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9298" name="Text Box 31"/>
          <p:cNvSpPr txBox="1">
            <a:spLocks noChangeArrowheads="1"/>
          </p:cNvSpPr>
          <p:nvPr/>
        </p:nvSpPr>
        <p:spPr bwMode="auto">
          <a:xfrm>
            <a:off x="1819275" y="2762250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</a:rPr>
              <a:t>1</a:t>
            </a:r>
            <a:endParaRPr lang="en-US" sz="1500" b="1"/>
          </a:p>
        </p:txBody>
      </p:sp>
      <p:sp>
        <p:nvSpPr>
          <p:cNvPr id="9299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12.15a</a:t>
            </a:r>
          </a:p>
        </p:txBody>
      </p:sp>
      <p:pic>
        <p:nvPicPr>
          <p:cNvPr id="74755" name="Picture 3" descr="12_15aDownSynKarotype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113" y="1060450"/>
            <a:ext cx="45481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12.15b</a:t>
            </a:r>
          </a:p>
        </p:txBody>
      </p:sp>
      <p:pic>
        <p:nvPicPr>
          <p:cNvPr id="75779" name="Picture 3" descr="12_15bDownSynChild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1481138"/>
            <a:ext cx="4041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534400" cy="5032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i="1" smtClean="0"/>
              <a:t>Aneuploidy of Sex Chromosomes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50300" cy="51498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Nondisjunction of sex chromosomes produces a variety of aneuploid conditions</a:t>
            </a:r>
          </a:p>
          <a:p>
            <a:pPr marL="292100" indent="-292100" eaLnBrk="1" hangingPunct="1"/>
            <a:r>
              <a:rPr lang="en-US" smtClean="0"/>
              <a:t>Klinefelter syndrome</a:t>
            </a:r>
            <a:r>
              <a:rPr lang="en-US" i="1" smtClean="0"/>
              <a:t> </a:t>
            </a:r>
            <a:r>
              <a:rPr lang="en-US" smtClean="0"/>
              <a:t>is the result of an extra chromosome in a male, producing XXY individuals</a:t>
            </a:r>
          </a:p>
          <a:p>
            <a:pPr marL="292100" indent="-292100" eaLnBrk="1" hangingPunct="1"/>
            <a:r>
              <a:rPr lang="en-US" smtClean="0"/>
              <a:t>Females with trisomy X (XXX) have no unusual physical features except being slightly taller than average</a:t>
            </a:r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686800" cy="4616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Monosomy X, called Turner syndrome, produces </a:t>
            </a:r>
            <a:br>
              <a:rPr lang="en-US" smtClean="0"/>
            </a:br>
            <a:r>
              <a:rPr lang="en-US" smtClean="0"/>
              <a:t>X0 females, who are sterile</a:t>
            </a:r>
          </a:p>
          <a:p>
            <a:pPr marL="292100" indent="-292100" eaLnBrk="1" hangingPunct="1"/>
            <a:r>
              <a:rPr lang="en-US" smtClean="0"/>
              <a:t>It is the only known viable monosomy in humans</a:t>
            </a:r>
          </a:p>
        </p:txBody>
      </p:sp>
      <p:sp>
        <p:nvSpPr>
          <p:cNvPr id="7782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5344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i="1" smtClean="0"/>
              <a:t>Disorders Caused by Structurally Altered Chromosomes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0950"/>
            <a:ext cx="8636000" cy="49847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The syndrome </a:t>
            </a:r>
            <a:r>
              <a:rPr lang="en-US" i="1" smtClean="0"/>
              <a:t>cri du chat </a:t>
            </a:r>
            <a:r>
              <a:rPr lang="en-US" smtClean="0"/>
              <a:t>(</a:t>
            </a:r>
            <a:r>
              <a:rPr lang="ja-JP" altLang="en-US" smtClean="0">
                <a:ea typeface="ＭＳ Ｐゴシック" pitchFamily="84" charset="-128"/>
              </a:rPr>
              <a:t>“</a:t>
            </a:r>
            <a:r>
              <a:rPr lang="en-US" altLang="ja-JP" smtClean="0">
                <a:ea typeface="ＭＳ Ｐゴシック" pitchFamily="84" charset="-128"/>
              </a:rPr>
              <a:t>cry of the cat</a:t>
            </a:r>
            <a:r>
              <a:rPr lang="ja-JP" altLang="en-US" smtClean="0">
                <a:ea typeface="ＭＳ Ｐゴシック" pitchFamily="84" charset="-128"/>
              </a:rPr>
              <a:t>”</a:t>
            </a:r>
            <a:r>
              <a:rPr lang="en-US" altLang="ja-JP" smtClean="0">
                <a:ea typeface="ＭＳ Ｐゴシック" pitchFamily="84" charset="-128"/>
              </a:rPr>
              <a:t>) results from a specific deletion in chromosome 5</a:t>
            </a:r>
          </a:p>
          <a:p>
            <a:pPr marL="292100" indent="-292100" eaLnBrk="1" hangingPunct="1"/>
            <a:r>
              <a:rPr lang="en-US" smtClean="0"/>
              <a:t>A child born with this syndrome is mentally retarded and has a catlike cry; individuals usually die in infancy or early childhood</a:t>
            </a:r>
          </a:p>
          <a:p>
            <a:pPr marL="292100" indent="-292100" eaLnBrk="1" hangingPunct="1"/>
            <a:r>
              <a:rPr lang="en-US" smtClean="0"/>
              <a:t>Certain cancers, including </a:t>
            </a:r>
            <a:r>
              <a:rPr lang="en-US" i="1" smtClean="0"/>
              <a:t>chronic myelogenous leukemia </a:t>
            </a:r>
            <a:r>
              <a:rPr lang="en-US" smtClean="0"/>
              <a:t>(CML), are caused by translocations of chromosomes</a:t>
            </a:r>
          </a:p>
        </p:txBody>
      </p:sp>
      <p:sp>
        <p:nvSpPr>
          <p:cNvPr id="7885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9" descr="12_16CMLTranslocation-U"/>
          <p:cNvPicPr>
            <a:picLocks noChangeAspect="1" noChangeArrowheads="1"/>
          </p:cNvPicPr>
          <p:nvPr/>
        </p:nvPicPr>
        <p:blipFill>
          <a:blip r:embed="rId3"/>
          <a:srcRect b="3018"/>
          <a:stretch>
            <a:fillRect/>
          </a:stretch>
        </p:blipFill>
        <p:spPr bwMode="auto">
          <a:xfrm>
            <a:off x="1385888" y="273050"/>
            <a:ext cx="63722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12.16</a:t>
            </a:r>
          </a:p>
        </p:txBody>
      </p:sp>
      <p:sp>
        <p:nvSpPr>
          <p:cNvPr id="79876" name="Text Box 31"/>
          <p:cNvSpPr txBox="1">
            <a:spLocks noChangeArrowheads="1"/>
          </p:cNvSpPr>
          <p:nvPr/>
        </p:nvSpPr>
        <p:spPr bwMode="auto">
          <a:xfrm>
            <a:off x="1857375" y="900113"/>
            <a:ext cx="334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Normal chromosome 9</a:t>
            </a:r>
          </a:p>
        </p:txBody>
      </p:sp>
      <p:sp>
        <p:nvSpPr>
          <p:cNvPr id="79877" name="Text Box 31"/>
          <p:cNvSpPr txBox="1">
            <a:spLocks noChangeArrowheads="1"/>
          </p:cNvSpPr>
          <p:nvPr/>
        </p:nvSpPr>
        <p:spPr bwMode="auto">
          <a:xfrm>
            <a:off x="1768475" y="2182813"/>
            <a:ext cx="3548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Normal chromosome 22</a:t>
            </a:r>
          </a:p>
        </p:txBody>
      </p:sp>
      <p:sp>
        <p:nvSpPr>
          <p:cNvPr id="79878" name="Text Box 31"/>
          <p:cNvSpPr txBox="1">
            <a:spLocks noChangeArrowheads="1"/>
          </p:cNvSpPr>
          <p:nvPr/>
        </p:nvSpPr>
        <p:spPr bwMode="auto">
          <a:xfrm>
            <a:off x="4143375" y="3084513"/>
            <a:ext cx="3548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Reciprocal translocation</a:t>
            </a:r>
          </a:p>
        </p:txBody>
      </p:sp>
      <p:sp>
        <p:nvSpPr>
          <p:cNvPr id="79879" name="Text Box 31"/>
          <p:cNvSpPr txBox="1">
            <a:spLocks noChangeArrowheads="1"/>
          </p:cNvSpPr>
          <p:nvPr/>
        </p:nvSpPr>
        <p:spPr bwMode="auto">
          <a:xfrm>
            <a:off x="1590675" y="4557713"/>
            <a:ext cx="41957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Translocated chromosome 9</a:t>
            </a:r>
          </a:p>
        </p:txBody>
      </p:sp>
      <p:sp>
        <p:nvSpPr>
          <p:cNvPr id="79880" name="Text Box 31"/>
          <p:cNvSpPr txBox="1">
            <a:spLocks noChangeArrowheads="1"/>
          </p:cNvSpPr>
          <p:nvPr/>
        </p:nvSpPr>
        <p:spPr bwMode="auto">
          <a:xfrm>
            <a:off x="1476375" y="5675313"/>
            <a:ext cx="43989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Translocated chromosome 22</a:t>
            </a:r>
          </a:p>
          <a:p>
            <a:pPr algn="ctr" eaLnBrk="0" hangingPunct="0"/>
            <a:r>
              <a:rPr lang="en-US" b="1"/>
              <a:t>(Philadelphia chromosome)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12.UN03a</a:t>
            </a:r>
          </a:p>
        </p:txBody>
      </p:sp>
      <p:pic>
        <p:nvPicPr>
          <p:cNvPr id="80899" name="Picture 32" descr="12_UN03aSkillsExercise-U"/>
          <p:cNvPicPr>
            <a:picLocks noChangeAspect="1" noChangeArrowheads="1"/>
          </p:cNvPicPr>
          <p:nvPr/>
        </p:nvPicPr>
        <p:blipFill>
          <a:blip r:embed="rId3"/>
          <a:srcRect b="2803"/>
          <a:stretch>
            <a:fillRect/>
          </a:stretch>
        </p:blipFill>
        <p:spPr bwMode="auto">
          <a:xfrm>
            <a:off x="296863" y="484188"/>
            <a:ext cx="854868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12.UN03b</a:t>
            </a:r>
          </a:p>
        </p:txBody>
      </p:sp>
      <p:pic>
        <p:nvPicPr>
          <p:cNvPr id="81923" name="Picture 5" descr="12_UN03bSkillsExercise-U"/>
          <p:cNvPicPr>
            <a:picLocks noChangeAspect="1" noChangeArrowheads="1"/>
          </p:cNvPicPr>
          <p:nvPr/>
        </p:nvPicPr>
        <p:blipFill>
          <a:blip r:embed="rId3"/>
          <a:srcRect b="3107"/>
          <a:stretch>
            <a:fillRect/>
          </a:stretch>
        </p:blipFill>
        <p:spPr bwMode="auto">
          <a:xfrm>
            <a:off x="296863" y="566738"/>
            <a:ext cx="8548687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5" descr="12_UN04Summary_C3-U"/>
          <p:cNvPicPr>
            <a:picLocks noChangeAspect="1" noChangeArrowheads="1"/>
          </p:cNvPicPr>
          <p:nvPr/>
        </p:nvPicPr>
        <p:blipFill>
          <a:blip r:embed="rId3"/>
          <a:srcRect b="2893"/>
          <a:stretch>
            <a:fillRect/>
          </a:stretch>
        </p:blipFill>
        <p:spPr bwMode="auto">
          <a:xfrm>
            <a:off x="296863" y="200025"/>
            <a:ext cx="854868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12.UN04</a:t>
            </a:r>
          </a:p>
        </p:txBody>
      </p:sp>
      <p:sp>
        <p:nvSpPr>
          <p:cNvPr id="82948" name="Text Box 31"/>
          <p:cNvSpPr txBox="1">
            <a:spLocks noChangeArrowheads="1"/>
          </p:cNvSpPr>
          <p:nvPr/>
        </p:nvSpPr>
        <p:spPr bwMode="auto">
          <a:xfrm>
            <a:off x="2060575" y="215900"/>
            <a:ext cx="9191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Sperm</a:t>
            </a:r>
          </a:p>
        </p:txBody>
      </p:sp>
      <p:sp>
        <p:nvSpPr>
          <p:cNvPr id="82949" name="Text Box 31"/>
          <p:cNvSpPr txBox="1">
            <a:spLocks noChangeArrowheads="1"/>
          </p:cNvSpPr>
          <p:nvPr/>
        </p:nvSpPr>
        <p:spPr bwMode="auto">
          <a:xfrm>
            <a:off x="1171575" y="863600"/>
            <a:ext cx="1554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P generation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gametes</a:t>
            </a:r>
          </a:p>
        </p:txBody>
      </p:sp>
      <p:sp>
        <p:nvSpPr>
          <p:cNvPr id="82950" name="Text Box 31"/>
          <p:cNvSpPr txBox="1">
            <a:spLocks noChangeArrowheads="1"/>
          </p:cNvSpPr>
          <p:nvPr/>
        </p:nvSpPr>
        <p:spPr bwMode="auto">
          <a:xfrm>
            <a:off x="346075" y="2273300"/>
            <a:ext cx="33575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This F</a:t>
            </a:r>
            <a:r>
              <a:rPr lang="en-US" sz="1800" b="1" baseline="-25000"/>
              <a:t>1</a:t>
            </a:r>
            <a:r>
              <a:rPr lang="en-US" sz="1800" b="1"/>
              <a:t> cell has 2n </a:t>
            </a:r>
            <a:r>
              <a:rPr lang="en-US" sz="1800" b="1">
                <a:sym typeface="Symbol" pitchFamily="84" charset="2"/>
              </a:rPr>
              <a:t></a:t>
            </a:r>
            <a:r>
              <a:rPr lang="en-US" sz="1800" b="1"/>
              <a:t> 6 chromo-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somes and is heterozygous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for all six genes shown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</a:t>
            </a:r>
            <a:r>
              <a:rPr lang="en-US" sz="1800" b="1" i="1"/>
              <a:t>AaBbCcDdEeFf</a:t>
            </a:r>
            <a:r>
              <a:rPr lang="en-US" sz="1800" b="1"/>
              <a:t>).</a:t>
            </a:r>
          </a:p>
        </p:txBody>
      </p:sp>
      <p:sp>
        <p:nvSpPr>
          <p:cNvPr id="82951" name="Text Box 31"/>
          <p:cNvSpPr txBox="1">
            <a:spLocks noChangeArrowheads="1"/>
          </p:cNvSpPr>
          <p:nvPr/>
        </p:nvSpPr>
        <p:spPr bwMode="auto">
          <a:xfrm>
            <a:off x="346075" y="3289300"/>
            <a:ext cx="3624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Red </a:t>
            </a:r>
            <a:r>
              <a:rPr lang="en-US" sz="1800" b="1">
                <a:sym typeface="Symbol" pitchFamily="84" charset="2"/>
              </a:rPr>
              <a:t></a:t>
            </a:r>
            <a:r>
              <a:rPr lang="en-US" sz="1800" b="1"/>
              <a:t> maternal; blue </a:t>
            </a:r>
            <a:r>
              <a:rPr lang="en-US" sz="1800" b="1">
                <a:sym typeface="Symbol" pitchFamily="84" charset="2"/>
              </a:rPr>
              <a:t></a:t>
            </a:r>
            <a:r>
              <a:rPr lang="en-US" sz="1800" b="1"/>
              <a:t> paternal.</a:t>
            </a:r>
          </a:p>
        </p:txBody>
      </p:sp>
      <p:sp>
        <p:nvSpPr>
          <p:cNvPr id="82952" name="Text Box 31"/>
          <p:cNvSpPr txBox="1">
            <a:spLocks noChangeArrowheads="1"/>
          </p:cNvSpPr>
          <p:nvPr/>
        </p:nvSpPr>
        <p:spPr bwMode="auto">
          <a:xfrm>
            <a:off x="358775" y="5194300"/>
            <a:ext cx="2913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Each chromosome has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hundreds or thousands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of genes. Four (</a:t>
            </a:r>
            <a:r>
              <a:rPr lang="en-US" sz="1800" b="1" i="1"/>
              <a:t>A, B, C,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 i="1"/>
              <a:t>F</a:t>
            </a:r>
            <a:r>
              <a:rPr lang="en-US" sz="1800" b="1"/>
              <a:t>) are shown on this one.</a:t>
            </a:r>
          </a:p>
        </p:txBody>
      </p:sp>
      <p:sp>
        <p:nvSpPr>
          <p:cNvPr id="82953" name="Text Box 31"/>
          <p:cNvSpPr txBox="1">
            <a:spLocks noChangeArrowheads="1"/>
          </p:cNvSpPr>
          <p:nvPr/>
        </p:nvSpPr>
        <p:spPr bwMode="auto">
          <a:xfrm>
            <a:off x="6205538" y="4648200"/>
            <a:ext cx="269716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Genes on the same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chromosome whose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alleles are so close to-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gether that they do not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assort independently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(such as </a:t>
            </a:r>
            <a:r>
              <a:rPr lang="en-US" sz="1800" b="1" i="1"/>
              <a:t>a</a:t>
            </a:r>
            <a:r>
              <a:rPr lang="en-US" sz="1800" b="1"/>
              <a:t>, </a:t>
            </a:r>
            <a:r>
              <a:rPr lang="en-US" sz="1800" b="1" i="1"/>
              <a:t>b</a:t>
            </a:r>
            <a:r>
              <a:rPr lang="en-US" sz="1800" b="1"/>
              <a:t>, and </a:t>
            </a:r>
            <a:r>
              <a:rPr lang="en-US" sz="1800" b="1" i="1"/>
              <a:t>c</a:t>
            </a:r>
            <a:r>
              <a:rPr lang="en-US" sz="1800" b="1"/>
              <a:t>) are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said to be genetically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linked.</a:t>
            </a:r>
          </a:p>
        </p:txBody>
      </p:sp>
      <p:sp>
        <p:nvSpPr>
          <p:cNvPr id="82954" name="Text Box 31"/>
          <p:cNvSpPr txBox="1">
            <a:spLocks noChangeArrowheads="1"/>
          </p:cNvSpPr>
          <p:nvPr/>
        </p:nvSpPr>
        <p:spPr bwMode="auto">
          <a:xfrm>
            <a:off x="6480175" y="215900"/>
            <a:ext cx="4492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/>
              <a:t>Egg</a:t>
            </a:r>
          </a:p>
        </p:txBody>
      </p:sp>
      <p:sp>
        <p:nvSpPr>
          <p:cNvPr id="82955" name="Text Box 31"/>
          <p:cNvSpPr txBox="1">
            <a:spLocks noChangeArrowheads="1"/>
          </p:cNvSpPr>
          <p:nvPr/>
        </p:nvSpPr>
        <p:spPr bwMode="auto">
          <a:xfrm>
            <a:off x="6205538" y="2324100"/>
            <a:ext cx="269716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800" b="1"/>
              <a:t>The alleles of unlinked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genes are either on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separate chromosomes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(such as </a:t>
            </a:r>
            <a:r>
              <a:rPr lang="en-US" sz="1800" b="1" i="1"/>
              <a:t>d</a:t>
            </a:r>
            <a:r>
              <a:rPr lang="en-US" sz="1800" b="1"/>
              <a:t> and </a:t>
            </a:r>
            <a:r>
              <a:rPr lang="en-US" sz="1800" b="1" i="1"/>
              <a:t>e</a:t>
            </a:r>
            <a:r>
              <a:rPr lang="en-US" sz="1800" b="1"/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or so far apart on the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same chromosome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(</a:t>
            </a:r>
            <a:r>
              <a:rPr lang="en-US" sz="1800" b="1" i="1"/>
              <a:t>c</a:t>
            </a:r>
            <a:r>
              <a:rPr lang="en-US" sz="1800" b="1"/>
              <a:t> and </a:t>
            </a:r>
            <a:r>
              <a:rPr lang="en-US" sz="1800" b="1" i="1"/>
              <a:t>f</a:t>
            </a:r>
            <a:r>
              <a:rPr lang="en-US" sz="1800" b="1"/>
              <a:t>) that they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/>
              <a:t>assort independently.</a:t>
            </a:r>
          </a:p>
        </p:txBody>
      </p:sp>
      <p:sp>
        <p:nvSpPr>
          <p:cNvPr id="82956" name="Text Box 31"/>
          <p:cNvSpPr txBox="1">
            <a:spLocks noChangeArrowheads="1"/>
          </p:cNvSpPr>
          <p:nvPr/>
        </p:nvSpPr>
        <p:spPr bwMode="auto">
          <a:xfrm>
            <a:off x="3292475" y="3556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C</a:t>
            </a:r>
          </a:p>
        </p:txBody>
      </p:sp>
      <p:sp>
        <p:nvSpPr>
          <p:cNvPr id="82957" name="Text Box 31"/>
          <p:cNvSpPr txBox="1">
            <a:spLocks noChangeArrowheads="1"/>
          </p:cNvSpPr>
          <p:nvPr/>
        </p:nvSpPr>
        <p:spPr bwMode="auto">
          <a:xfrm>
            <a:off x="3292475" y="5651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</a:p>
        </p:txBody>
      </p:sp>
      <p:sp>
        <p:nvSpPr>
          <p:cNvPr id="82958" name="Text Box 31"/>
          <p:cNvSpPr txBox="1">
            <a:spLocks noChangeArrowheads="1"/>
          </p:cNvSpPr>
          <p:nvPr/>
        </p:nvSpPr>
        <p:spPr bwMode="auto">
          <a:xfrm>
            <a:off x="3292475" y="7937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A</a:t>
            </a:r>
          </a:p>
        </p:txBody>
      </p:sp>
      <p:sp>
        <p:nvSpPr>
          <p:cNvPr id="82959" name="Text Box 31"/>
          <p:cNvSpPr txBox="1">
            <a:spLocks noChangeArrowheads="1"/>
          </p:cNvSpPr>
          <p:nvPr/>
        </p:nvSpPr>
        <p:spPr bwMode="auto">
          <a:xfrm>
            <a:off x="3317875" y="13906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F</a:t>
            </a:r>
          </a:p>
        </p:txBody>
      </p:sp>
      <p:sp>
        <p:nvSpPr>
          <p:cNvPr id="82960" name="Text Box 31"/>
          <p:cNvSpPr txBox="1">
            <a:spLocks noChangeArrowheads="1"/>
          </p:cNvSpPr>
          <p:nvPr/>
        </p:nvSpPr>
        <p:spPr bwMode="auto">
          <a:xfrm>
            <a:off x="2860675" y="7302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D</a:t>
            </a:r>
          </a:p>
        </p:txBody>
      </p:sp>
      <p:sp>
        <p:nvSpPr>
          <p:cNvPr id="82961" name="Text Box 31"/>
          <p:cNvSpPr txBox="1">
            <a:spLocks noChangeArrowheads="1"/>
          </p:cNvSpPr>
          <p:nvPr/>
        </p:nvSpPr>
        <p:spPr bwMode="auto">
          <a:xfrm>
            <a:off x="3730625" y="8128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E</a:t>
            </a:r>
          </a:p>
        </p:txBody>
      </p:sp>
      <p:sp>
        <p:nvSpPr>
          <p:cNvPr id="82962" name="Text Box 31"/>
          <p:cNvSpPr txBox="1">
            <a:spLocks noChangeArrowheads="1"/>
          </p:cNvSpPr>
          <p:nvPr/>
        </p:nvSpPr>
        <p:spPr bwMode="auto">
          <a:xfrm>
            <a:off x="5133975" y="7302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d</a:t>
            </a:r>
          </a:p>
        </p:txBody>
      </p:sp>
      <p:sp>
        <p:nvSpPr>
          <p:cNvPr id="82963" name="Text Box 31"/>
          <p:cNvSpPr txBox="1">
            <a:spLocks noChangeArrowheads="1"/>
          </p:cNvSpPr>
          <p:nvPr/>
        </p:nvSpPr>
        <p:spPr bwMode="auto">
          <a:xfrm>
            <a:off x="5584825" y="3556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c</a:t>
            </a:r>
          </a:p>
        </p:txBody>
      </p:sp>
      <p:sp>
        <p:nvSpPr>
          <p:cNvPr id="82964" name="Text Box 31"/>
          <p:cNvSpPr txBox="1">
            <a:spLocks noChangeArrowheads="1"/>
          </p:cNvSpPr>
          <p:nvPr/>
        </p:nvSpPr>
        <p:spPr bwMode="auto">
          <a:xfrm>
            <a:off x="5565775" y="5651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</a:p>
        </p:txBody>
      </p:sp>
      <p:sp>
        <p:nvSpPr>
          <p:cNvPr id="82965" name="Text Box 31"/>
          <p:cNvSpPr txBox="1">
            <a:spLocks noChangeArrowheads="1"/>
          </p:cNvSpPr>
          <p:nvPr/>
        </p:nvSpPr>
        <p:spPr bwMode="auto">
          <a:xfrm>
            <a:off x="5578475" y="7620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a</a:t>
            </a:r>
          </a:p>
        </p:txBody>
      </p:sp>
      <p:sp>
        <p:nvSpPr>
          <p:cNvPr id="82966" name="Text Box 31"/>
          <p:cNvSpPr txBox="1">
            <a:spLocks noChangeArrowheads="1"/>
          </p:cNvSpPr>
          <p:nvPr/>
        </p:nvSpPr>
        <p:spPr bwMode="auto">
          <a:xfrm>
            <a:off x="6022975" y="8128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e</a:t>
            </a:r>
          </a:p>
        </p:txBody>
      </p:sp>
      <p:sp>
        <p:nvSpPr>
          <p:cNvPr id="82967" name="Text Box 31"/>
          <p:cNvSpPr txBox="1">
            <a:spLocks noChangeArrowheads="1"/>
          </p:cNvSpPr>
          <p:nvPr/>
        </p:nvSpPr>
        <p:spPr bwMode="auto">
          <a:xfrm>
            <a:off x="5629275" y="13906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f</a:t>
            </a:r>
          </a:p>
        </p:txBody>
      </p:sp>
      <p:sp>
        <p:nvSpPr>
          <p:cNvPr id="82968" name="Text Box 31"/>
          <p:cNvSpPr txBox="1">
            <a:spLocks noChangeArrowheads="1"/>
          </p:cNvSpPr>
          <p:nvPr/>
        </p:nvSpPr>
        <p:spPr bwMode="auto">
          <a:xfrm>
            <a:off x="5064125" y="38544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e</a:t>
            </a:r>
          </a:p>
        </p:txBody>
      </p:sp>
      <p:sp>
        <p:nvSpPr>
          <p:cNvPr id="82969" name="Text Box 31"/>
          <p:cNvSpPr txBox="1">
            <a:spLocks noChangeArrowheads="1"/>
          </p:cNvSpPr>
          <p:nvPr/>
        </p:nvSpPr>
        <p:spPr bwMode="auto">
          <a:xfrm>
            <a:off x="5127625" y="42799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d</a:t>
            </a:r>
          </a:p>
        </p:txBody>
      </p:sp>
      <p:sp>
        <p:nvSpPr>
          <p:cNvPr id="82970" name="Text Box 31"/>
          <p:cNvSpPr txBox="1">
            <a:spLocks noChangeArrowheads="1"/>
          </p:cNvSpPr>
          <p:nvPr/>
        </p:nvSpPr>
        <p:spPr bwMode="auto">
          <a:xfrm>
            <a:off x="4098925" y="37338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D</a:t>
            </a:r>
          </a:p>
        </p:txBody>
      </p:sp>
      <p:sp>
        <p:nvSpPr>
          <p:cNvPr id="82971" name="Text Box 31"/>
          <p:cNvSpPr txBox="1">
            <a:spLocks noChangeArrowheads="1"/>
          </p:cNvSpPr>
          <p:nvPr/>
        </p:nvSpPr>
        <p:spPr bwMode="auto">
          <a:xfrm>
            <a:off x="4098925" y="41719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C</a:t>
            </a:r>
          </a:p>
        </p:txBody>
      </p:sp>
      <p:sp>
        <p:nvSpPr>
          <p:cNvPr id="82972" name="Text Box 31"/>
          <p:cNvSpPr txBox="1">
            <a:spLocks noChangeArrowheads="1"/>
          </p:cNvSpPr>
          <p:nvPr/>
        </p:nvSpPr>
        <p:spPr bwMode="auto">
          <a:xfrm>
            <a:off x="3952875" y="43307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</a:p>
        </p:txBody>
      </p:sp>
      <p:sp>
        <p:nvSpPr>
          <p:cNvPr id="82973" name="Text Box 31"/>
          <p:cNvSpPr txBox="1">
            <a:spLocks noChangeArrowheads="1"/>
          </p:cNvSpPr>
          <p:nvPr/>
        </p:nvSpPr>
        <p:spPr bwMode="auto">
          <a:xfrm>
            <a:off x="3794125" y="44894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A</a:t>
            </a:r>
          </a:p>
        </p:txBody>
      </p:sp>
      <p:sp>
        <p:nvSpPr>
          <p:cNvPr id="82974" name="Text Box 31"/>
          <p:cNvSpPr txBox="1">
            <a:spLocks noChangeArrowheads="1"/>
          </p:cNvSpPr>
          <p:nvPr/>
        </p:nvSpPr>
        <p:spPr bwMode="auto">
          <a:xfrm>
            <a:off x="3476625" y="491490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F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4556125" y="48069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E</a:t>
            </a:r>
          </a:p>
        </p:txBody>
      </p:sp>
      <p:sp>
        <p:nvSpPr>
          <p:cNvPr id="82976" name="Text Box 31"/>
          <p:cNvSpPr txBox="1">
            <a:spLocks noChangeArrowheads="1"/>
          </p:cNvSpPr>
          <p:nvPr/>
        </p:nvSpPr>
        <p:spPr bwMode="auto">
          <a:xfrm>
            <a:off x="4676775" y="57086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a</a:t>
            </a:r>
          </a:p>
        </p:txBody>
      </p:sp>
      <p:sp>
        <p:nvSpPr>
          <p:cNvPr id="82977" name="Text Box 31"/>
          <p:cNvSpPr txBox="1">
            <a:spLocks noChangeArrowheads="1"/>
          </p:cNvSpPr>
          <p:nvPr/>
        </p:nvSpPr>
        <p:spPr bwMode="auto">
          <a:xfrm>
            <a:off x="4518025" y="58102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b</a:t>
            </a:r>
          </a:p>
        </p:txBody>
      </p:sp>
      <p:sp>
        <p:nvSpPr>
          <p:cNvPr id="82978" name="Text Box 31"/>
          <p:cNvSpPr txBox="1">
            <a:spLocks noChangeArrowheads="1"/>
          </p:cNvSpPr>
          <p:nvPr/>
        </p:nvSpPr>
        <p:spPr bwMode="auto">
          <a:xfrm>
            <a:off x="4352925" y="5835650"/>
            <a:ext cx="2079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800" b="1" i="1"/>
              <a:t>c</a:t>
            </a:r>
          </a:p>
        </p:txBody>
      </p:sp>
      <p:sp>
        <p:nvSpPr>
          <p:cNvPr id="82979" name="Line 35"/>
          <p:cNvSpPr>
            <a:spLocks noChangeShapeType="1"/>
          </p:cNvSpPr>
          <p:nvPr/>
        </p:nvSpPr>
        <p:spPr bwMode="auto">
          <a:xfrm flipH="1">
            <a:off x="2908300" y="5302250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80" name="Line 36"/>
          <p:cNvSpPr>
            <a:spLocks noChangeShapeType="1"/>
          </p:cNvSpPr>
          <p:nvPr/>
        </p:nvSpPr>
        <p:spPr bwMode="auto">
          <a:xfrm>
            <a:off x="2527300" y="3536950"/>
            <a:ext cx="93345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81" name="Group 39"/>
          <p:cNvGrpSpPr>
            <a:grpSpLocks/>
          </p:cNvGrpSpPr>
          <p:nvPr/>
        </p:nvGrpSpPr>
        <p:grpSpPr bwMode="auto">
          <a:xfrm>
            <a:off x="5257800" y="3194050"/>
            <a:ext cx="889000" cy="1358900"/>
            <a:chOff x="3312" y="1972"/>
            <a:chExt cx="560" cy="856"/>
          </a:xfrm>
        </p:grpSpPr>
        <p:sp>
          <p:nvSpPr>
            <p:cNvPr id="82987" name="Line 37"/>
            <p:cNvSpPr>
              <a:spLocks noChangeShapeType="1"/>
            </p:cNvSpPr>
            <p:nvPr/>
          </p:nvSpPr>
          <p:spPr bwMode="auto">
            <a:xfrm flipH="1">
              <a:off x="3312" y="1972"/>
              <a:ext cx="556" cy="8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8" name="Line 38"/>
            <p:cNvSpPr>
              <a:spLocks noChangeShapeType="1"/>
            </p:cNvSpPr>
            <p:nvPr/>
          </p:nvSpPr>
          <p:spPr bwMode="auto">
            <a:xfrm flipH="1">
              <a:off x="3352" y="1972"/>
              <a:ext cx="520" cy="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982" name="Group 42"/>
          <p:cNvGrpSpPr>
            <a:grpSpLocks/>
          </p:cNvGrpSpPr>
          <p:nvPr/>
        </p:nvGrpSpPr>
        <p:grpSpPr bwMode="auto">
          <a:xfrm>
            <a:off x="4343400" y="3975100"/>
            <a:ext cx="1797050" cy="1803400"/>
            <a:chOff x="2736" y="2464"/>
            <a:chExt cx="1132" cy="1136"/>
          </a:xfrm>
        </p:grpSpPr>
        <p:sp>
          <p:nvSpPr>
            <p:cNvPr id="82985" name="Line 40"/>
            <p:cNvSpPr>
              <a:spLocks noChangeShapeType="1"/>
            </p:cNvSpPr>
            <p:nvPr/>
          </p:nvSpPr>
          <p:spPr bwMode="auto">
            <a:xfrm flipH="1">
              <a:off x="3316" y="2472"/>
              <a:ext cx="552" cy="8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6" name="Line 41"/>
            <p:cNvSpPr>
              <a:spLocks noChangeShapeType="1"/>
            </p:cNvSpPr>
            <p:nvPr/>
          </p:nvSpPr>
          <p:spPr bwMode="auto">
            <a:xfrm flipH="1">
              <a:off x="2736" y="2464"/>
              <a:ext cx="1132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83" name="Line 43"/>
          <p:cNvSpPr>
            <a:spLocks noChangeShapeType="1"/>
          </p:cNvSpPr>
          <p:nvPr/>
        </p:nvSpPr>
        <p:spPr bwMode="auto">
          <a:xfrm flipV="1">
            <a:off x="4648200" y="5822950"/>
            <a:ext cx="149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84" name="AutoShape 44"/>
          <p:cNvSpPr>
            <a:spLocks/>
          </p:cNvSpPr>
          <p:nvPr/>
        </p:nvSpPr>
        <p:spPr bwMode="auto">
          <a:xfrm rot="-6595900">
            <a:off x="4565650" y="5849938"/>
            <a:ext cx="133350" cy="450850"/>
          </a:xfrm>
          <a:prstGeom prst="leftBrace">
            <a:avLst>
              <a:gd name="adj1" fmla="val 281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12.UN05</a:t>
            </a:r>
          </a:p>
        </p:txBody>
      </p:sp>
      <p:pic>
        <p:nvPicPr>
          <p:cNvPr id="83971" name="Picture 3" descr="12_UN05Test_Q10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1879600"/>
            <a:ext cx="3219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12_02cChromoBasisF2Gen-U"/>
          <p:cNvPicPr>
            <a:picLocks noChangeAspect="1" noChangeArrowheads="1"/>
          </p:cNvPicPr>
          <p:nvPr/>
        </p:nvPicPr>
        <p:blipFill>
          <a:blip r:embed="rId3"/>
          <a:srcRect b="6352"/>
          <a:stretch>
            <a:fillRect/>
          </a:stretch>
        </p:blipFill>
        <p:spPr bwMode="auto">
          <a:xfrm>
            <a:off x="296863" y="2028825"/>
            <a:ext cx="8548687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1"/>
          <p:cNvSpPr txBox="1">
            <a:spLocks noChangeArrowheads="1"/>
          </p:cNvSpPr>
          <p:nvPr/>
        </p:nvSpPr>
        <p:spPr bwMode="auto">
          <a:xfrm>
            <a:off x="485775" y="2208213"/>
            <a:ext cx="19859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LAW OF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SEGREGATION</a:t>
            </a:r>
          </a:p>
        </p:txBody>
      </p:sp>
      <p:sp>
        <p:nvSpPr>
          <p:cNvPr id="10244" name="Text Box 31"/>
          <p:cNvSpPr txBox="1">
            <a:spLocks noChangeArrowheads="1"/>
          </p:cNvSpPr>
          <p:nvPr/>
        </p:nvSpPr>
        <p:spPr bwMode="auto">
          <a:xfrm>
            <a:off x="6365875" y="2220913"/>
            <a:ext cx="2100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LAW OF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INDEPENDENT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ASSORTMENT</a:t>
            </a:r>
          </a:p>
        </p:txBody>
      </p:sp>
      <p:sp>
        <p:nvSpPr>
          <p:cNvPr id="10245" name="Text Box 31"/>
          <p:cNvSpPr txBox="1">
            <a:spLocks noChangeArrowheads="1"/>
          </p:cNvSpPr>
          <p:nvPr/>
        </p:nvSpPr>
        <p:spPr bwMode="auto">
          <a:xfrm>
            <a:off x="354013" y="3081338"/>
            <a:ext cx="17446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2000" b="1"/>
              <a:t>F</a:t>
            </a:r>
            <a:r>
              <a:rPr lang="en-US" sz="2000" b="1" baseline="-25000"/>
              <a:t>2</a:t>
            </a:r>
            <a:r>
              <a:rPr lang="en-US" sz="2000" b="1"/>
              <a:t> Generation</a:t>
            </a:r>
          </a:p>
        </p:txBody>
      </p:sp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719138" y="3532188"/>
            <a:ext cx="19685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Fertilization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recombines the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i="1"/>
              <a:t>R</a:t>
            </a:r>
            <a:r>
              <a:rPr lang="en-US" sz="2000" b="1"/>
              <a:t> and </a:t>
            </a:r>
            <a:r>
              <a:rPr lang="en-US" sz="2000" b="1" i="1"/>
              <a:t>r</a:t>
            </a:r>
            <a:r>
              <a:rPr lang="en-US" sz="2000" b="1"/>
              <a:t> alleles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at random.</a:t>
            </a: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2822575" y="4322763"/>
            <a:ext cx="2428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9</a:t>
            </a: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524250" y="4330700"/>
            <a:ext cx="3714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: 3</a:t>
            </a:r>
          </a:p>
        </p:txBody>
      </p:sp>
      <p:sp>
        <p:nvSpPr>
          <p:cNvPr id="10249" name="Text Box 31"/>
          <p:cNvSpPr txBox="1">
            <a:spLocks noChangeArrowheads="1"/>
          </p:cNvSpPr>
          <p:nvPr/>
        </p:nvSpPr>
        <p:spPr bwMode="auto">
          <a:xfrm>
            <a:off x="4319588" y="4330700"/>
            <a:ext cx="3714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: 3</a:t>
            </a: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5027613" y="4330700"/>
            <a:ext cx="3714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: 1</a:t>
            </a:r>
          </a:p>
        </p:txBody>
      </p:sp>
      <p:sp>
        <p:nvSpPr>
          <p:cNvPr id="10251" name="Text Box 31"/>
          <p:cNvSpPr txBox="1">
            <a:spLocks noChangeArrowheads="1"/>
          </p:cNvSpPr>
          <p:nvPr/>
        </p:nvSpPr>
        <p:spPr bwMode="auto">
          <a:xfrm>
            <a:off x="2651125" y="3524250"/>
            <a:ext cx="35131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An F</a:t>
            </a:r>
            <a:r>
              <a:rPr lang="en-US" sz="2000" b="1" baseline="-25000"/>
              <a:t>1</a:t>
            </a:r>
            <a:r>
              <a:rPr lang="en-US" sz="2000" b="1"/>
              <a:t> </a:t>
            </a:r>
            <a:r>
              <a:rPr lang="en-US" sz="2000" b="1">
                <a:sym typeface="Symbol" pitchFamily="84" charset="2"/>
              </a:rPr>
              <a:t></a:t>
            </a:r>
            <a:r>
              <a:rPr lang="en-US" sz="2000" b="1"/>
              <a:t> F</a:t>
            </a:r>
            <a:r>
              <a:rPr lang="en-US" sz="2000" b="1" baseline="-25000"/>
              <a:t>1</a:t>
            </a:r>
            <a:r>
              <a:rPr lang="en-US" sz="2000" b="1"/>
              <a:t> cross-fertilization</a:t>
            </a:r>
          </a:p>
        </p:txBody>
      </p:sp>
      <p:sp>
        <p:nvSpPr>
          <p:cNvPr id="10252" name="Text Box 31"/>
          <p:cNvSpPr txBox="1">
            <a:spLocks noChangeArrowheads="1"/>
          </p:cNvSpPr>
          <p:nvPr/>
        </p:nvSpPr>
        <p:spPr bwMode="auto">
          <a:xfrm>
            <a:off x="6570663" y="3529013"/>
            <a:ext cx="23669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Fertilization results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in the 9:3:3:1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phenotypic ratio in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the F</a:t>
            </a:r>
            <a:r>
              <a:rPr lang="en-US" sz="2000" b="1" baseline="-25000"/>
              <a:t>2</a:t>
            </a:r>
            <a:r>
              <a:rPr lang="en-US" sz="2000" b="1"/>
              <a:t> generation.</a:t>
            </a:r>
          </a:p>
        </p:txBody>
      </p:sp>
      <p:sp>
        <p:nvSpPr>
          <p:cNvPr id="10253" name="Oval 14"/>
          <p:cNvSpPr>
            <a:spLocks noChangeArrowheads="1"/>
          </p:cNvSpPr>
          <p:nvPr/>
        </p:nvSpPr>
        <p:spPr bwMode="auto">
          <a:xfrm>
            <a:off x="346075" y="3487738"/>
            <a:ext cx="292100" cy="292100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10254" name="Text Box 31"/>
          <p:cNvSpPr txBox="1">
            <a:spLocks noChangeArrowheads="1"/>
          </p:cNvSpPr>
          <p:nvPr/>
        </p:nvSpPr>
        <p:spPr bwMode="auto">
          <a:xfrm>
            <a:off x="425450" y="3509963"/>
            <a:ext cx="15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3</a:t>
            </a:r>
            <a:endParaRPr lang="en-US" sz="2000" b="1"/>
          </a:p>
        </p:txBody>
      </p:sp>
      <p:sp>
        <p:nvSpPr>
          <p:cNvPr id="10255" name="Oval 16"/>
          <p:cNvSpPr>
            <a:spLocks noChangeArrowheads="1"/>
          </p:cNvSpPr>
          <p:nvPr/>
        </p:nvSpPr>
        <p:spPr bwMode="auto">
          <a:xfrm>
            <a:off x="6188075" y="3487738"/>
            <a:ext cx="292100" cy="292100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Times" pitchFamily="84" charset="0"/>
            </a:endParaRPr>
          </a:p>
        </p:txBody>
      </p:sp>
      <p:sp>
        <p:nvSpPr>
          <p:cNvPr id="10256" name="Text Box 31"/>
          <p:cNvSpPr txBox="1">
            <a:spLocks noChangeArrowheads="1"/>
          </p:cNvSpPr>
          <p:nvPr/>
        </p:nvSpPr>
        <p:spPr bwMode="auto">
          <a:xfrm>
            <a:off x="6267450" y="3509963"/>
            <a:ext cx="15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3</a:t>
            </a:r>
            <a:endParaRPr lang="en-US" sz="2000" b="1"/>
          </a:p>
        </p:txBody>
      </p:sp>
      <p:sp>
        <p:nvSpPr>
          <p:cNvPr id="1025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Figure 12.2c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801100" cy="914400"/>
          </a:xfrm>
        </p:spPr>
        <p:txBody>
          <a:bodyPr lIns="91440" tIns="45720" rIns="91440" bIns="45720" anchor="ctr"/>
          <a:lstStyle/>
          <a:p>
            <a:pPr marL="0" indent="0" eaLnBrk="1" hangingPunct="1"/>
            <a:r>
              <a:rPr lang="en-US" smtClean="0"/>
              <a:t>Morgan’s</a:t>
            </a:r>
            <a:r>
              <a:rPr lang="en-US" altLang="ja-JP" smtClean="0">
                <a:ea typeface="ＭＳ Ｐゴシック" pitchFamily="84" charset="-128"/>
              </a:rPr>
              <a:t> Experimental Evidence: </a:t>
            </a:r>
            <a:r>
              <a:rPr lang="en-US" altLang="ja-JP" i="1" smtClean="0">
                <a:ea typeface="ＭＳ Ｐゴシック" pitchFamily="84" charset="-128"/>
              </a:rPr>
              <a:t>Scientific Inquiry</a:t>
            </a:r>
            <a:endParaRPr lang="en-US" i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775700" cy="49149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smtClean="0"/>
              <a:t>Thomas Hunt Morgan and his students began studying the genetics of the fruit fly, </a:t>
            </a:r>
            <a:r>
              <a:rPr lang="en-US" i="1" smtClean="0"/>
              <a:t>Drosophila melanogaster</a:t>
            </a:r>
            <a:r>
              <a:rPr lang="en-US" smtClean="0"/>
              <a:t>, in 1907</a:t>
            </a:r>
          </a:p>
          <a:p>
            <a:pPr marL="292100" indent="-292100" eaLnBrk="1" hangingPunct="1"/>
            <a:r>
              <a:rPr lang="en-US" smtClean="0"/>
              <a:t>Several characteristics make fruit flies a convenient organism for genetic studies</a:t>
            </a:r>
          </a:p>
          <a:p>
            <a:pPr marL="723900" lvl="1" indent="-266700" eaLnBrk="1" hangingPunct="1"/>
            <a:r>
              <a:rPr lang="en-US" smtClean="0"/>
              <a:t>They produce many offspring </a:t>
            </a:r>
          </a:p>
          <a:p>
            <a:pPr marL="723900" lvl="1" indent="-266700" eaLnBrk="1" hangingPunct="1"/>
            <a:r>
              <a:rPr lang="en-US" smtClean="0"/>
              <a:t>A generation can be bred every two weeks</a:t>
            </a:r>
          </a:p>
          <a:p>
            <a:pPr marL="723900" lvl="1" indent="-266700" eaLnBrk="1" hangingPunct="1"/>
            <a:r>
              <a:rPr lang="en-US" smtClean="0"/>
              <a:t>They have only four pairs of chromosomes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4013</Words>
  <Application>Microsoft Office PowerPoint</Application>
  <PresentationFormat>On-screen Show (4:3)</PresentationFormat>
  <Paragraphs>1201</Paragraphs>
  <Slides>79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Times New Roman</vt:lpstr>
      <vt:lpstr>Wingdings</vt:lpstr>
      <vt:lpstr>ＭＳ Ｐゴシック</vt:lpstr>
      <vt:lpstr>Tahoma</vt:lpstr>
      <vt:lpstr>Times</vt:lpstr>
      <vt:lpstr>Symbol</vt:lpstr>
      <vt:lpstr>ヒラギノ角ゴ Pro W3</vt:lpstr>
      <vt:lpstr>1_CC4eActiveLectureQuestions</vt:lpstr>
      <vt:lpstr>Blank</vt:lpstr>
      <vt:lpstr>Overview: Locating Genes Along Chromosomes</vt:lpstr>
      <vt:lpstr>Figure 12.1</vt:lpstr>
      <vt:lpstr>Concept 12.1: Mendelian inheritance has its physical basis in the behavior of chromosomes</vt:lpstr>
      <vt:lpstr>1/13</vt:lpstr>
      <vt:lpstr>Figure 12.2</vt:lpstr>
      <vt:lpstr>Figure 12.2a</vt:lpstr>
      <vt:lpstr>Figure 12.2b</vt:lpstr>
      <vt:lpstr>Figure 12.2c</vt:lpstr>
      <vt:lpstr>Morgan’s Experimental Evidence: Scientific Inquiry</vt:lpstr>
      <vt:lpstr>Figure 12.3</vt:lpstr>
      <vt:lpstr>Figure 12.3a</vt:lpstr>
      <vt:lpstr>Figure 12.3b</vt:lpstr>
      <vt:lpstr>Correlating Behavior of a Gene’s Alleles with Behavior of a Chromosome Pair </vt:lpstr>
      <vt:lpstr>Slide 14</vt:lpstr>
      <vt:lpstr>Figure 12.4</vt:lpstr>
      <vt:lpstr>Figure 12.4a</vt:lpstr>
      <vt:lpstr>Figure 12.4b</vt:lpstr>
      <vt:lpstr>Concept 12.2: Sex-linked genes exhibit unique patterns of inheritance</vt:lpstr>
      <vt:lpstr>The Chromosomal Basis of Sex</vt:lpstr>
      <vt:lpstr>Figure 12.5</vt:lpstr>
      <vt:lpstr>Slide 21</vt:lpstr>
      <vt:lpstr>Figure 12.6</vt:lpstr>
      <vt:lpstr>Slide 23</vt:lpstr>
      <vt:lpstr>Inheritance of X-Linked Genes</vt:lpstr>
      <vt:lpstr>Slide 25</vt:lpstr>
      <vt:lpstr>Figure 12.7</vt:lpstr>
      <vt:lpstr>Slide 27</vt:lpstr>
      <vt:lpstr>X Inactivation in Female Mammals</vt:lpstr>
      <vt:lpstr>Figure 12.8</vt:lpstr>
      <vt:lpstr>Figure 12.8a</vt:lpstr>
      <vt:lpstr>Concept 12.3: Linked genes tend to be inherited together because they are located near each other on the same chromosome</vt:lpstr>
      <vt:lpstr>How Linkage Affects Inheritance</vt:lpstr>
      <vt:lpstr>Slide 33</vt:lpstr>
      <vt:lpstr>Figure 12.UN01</vt:lpstr>
      <vt:lpstr>Figure 12.9</vt:lpstr>
      <vt:lpstr>Figure 12.9a</vt:lpstr>
      <vt:lpstr>Figure 12.9b</vt:lpstr>
      <vt:lpstr>Slide 38</vt:lpstr>
      <vt:lpstr>Genetic Recombination and Linkage</vt:lpstr>
      <vt:lpstr>Recombination of Unlinked Genes: Independent Assortment of Chromosomes</vt:lpstr>
      <vt:lpstr>Figure 12.UN02</vt:lpstr>
      <vt:lpstr>Recombination of Linked Genes: Crossing Over</vt:lpstr>
      <vt:lpstr>Figure 12.10</vt:lpstr>
      <vt:lpstr>Figure 12.10a</vt:lpstr>
      <vt:lpstr>Figure 12.10b</vt:lpstr>
      <vt:lpstr>Figure 12.10c</vt:lpstr>
      <vt:lpstr>New Combinations of Alleles: Variation for Normal Selection</vt:lpstr>
      <vt:lpstr>Mapping the Distance Between Genes Using Recombination Data: Scientific Inquiry</vt:lpstr>
      <vt:lpstr>Slide 49</vt:lpstr>
      <vt:lpstr>Figure 12.11</vt:lpstr>
      <vt:lpstr>Slide 51</vt:lpstr>
      <vt:lpstr>Slide 52</vt:lpstr>
      <vt:lpstr>Figure 12.12</vt:lpstr>
      <vt:lpstr>Concept 12.4: Alterations of chromosome number or structure cause some genetic disorders</vt:lpstr>
      <vt:lpstr>Abnormal Chromosome Number</vt:lpstr>
      <vt:lpstr>Figure 12.13-1</vt:lpstr>
      <vt:lpstr>Figure 12.13-2</vt:lpstr>
      <vt:lpstr>Figure 12.13-3</vt:lpstr>
      <vt:lpstr>Slide 59</vt:lpstr>
      <vt:lpstr>Slide 60</vt:lpstr>
      <vt:lpstr>Slide 61</vt:lpstr>
      <vt:lpstr>Alterations of Chromosome Structure</vt:lpstr>
      <vt:lpstr>Figure 12.14</vt:lpstr>
      <vt:lpstr>Figure 12.14a</vt:lpstr>
      <vt:lpstr>Figure 12.14b</vt:lpstr>
      <vt:lpstr>Slide 66</vt:lpstr>
      <vt:lpstr>Human Disorders Due to Chromosomal Alterations</vt:lpstr>
      <vt:lpstr>Down Syndrome (Trisomy 21)</vt:lpstr>
      <vt:lpstr>Figure 12.15</vt:lpstr>
      <vt:lpstr>Figure 12.15a</vt:lpstr>
      <vt:lpstr>Figure 12.15b</vt:lpstr>
      <vt:lpstr>Aneuploidy of Sex Chromosomes</vt:lpstr>
      <vt:lpstr>Slide 73</vt:lpstr>
      <vt:lpstr>Disorders Caused by Structurally Altered Chromosomes</vt:lpstr>
      <vt:lpstr>Figure 12.16</vt:lpstr>
      <vt:lpstr>Figure 12.UN03a</vt:lpstr>
      <vt:lpstr>Figure 12.UN03b</vt:lpstr>
      <vt:lpstr>Figure 12.UN04</vt:lpstr>
      <vt:lpstr>Figure 12.UN05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mfcsd</cp:lastModifiedBy>
  <cp:revision>335</cp:revision>
  <cp:lastPrinted>2005-03-24T12:52:04Z</cp:lastPrinted>
  <dcterms:created xsi:type="dcterms:W3CDTF">2010-10-31T21:38:30Z</dcterms:created>
  <dcterms:modified xsi:type="dcterms:W3CDTF">2016-01-13T17:42:37Z</dcterms:modified>
</cp:coreProperties>
</file>