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44"/>
  </p:notesMasterIdLst>
  <p:handoutMasterIdLst>
    <p:handoutMasterId r:id="rId45"/>
  </p:handoutMasterIdLst>
  <p:sldIdLst>
    <p:sldId id="256" r:id="rId2"/>
    <p:sldId id="257" r:id="rId3"/>
    <p:sldId id="258" r:id="rId4"/>
    <p:sldId id="259" r:id="rId5"/>
    <p:sldId id="288" r:id="rId6"/>
    <p:sldId id="287" r:id="rId7"/>
    <p:sldId id="286" r:id="rId8"/>
    <p:sldId id="260" r:id="rId9"/>
    <p:sldId id="280" r:id="rId10"/>
    <p:sldId id="261" r:id="rId11"/>
    <p:sldId id="285" r:id="rId12"/>
    <p:sldId id="279" r:id="rId13"/>
    <p:sldId id="297" r:id="rId14"/>
    <p:sldId id="298" r:id="rId15"/>
    <p:sldId id="263" r:id="rId16"/>
    <p:sldId id="264" r:id="rId17"/>
    <p:sldId id="265" r:id="rId18"/>
    <p:sldId id="266" r:id="rId19"/>
    <p:sldId id="291" r:id="rId20"/>
    <p:sldId id="299" r:id="rId21"/>
    <p:sldId id="296" r:id="rId22"/>
    <p:sldId id="267" r:id="rId23"/>
    <p:sldId id="268" r:id="rId24"/>
    <p:sldId id="289" r:id="rId25"/>
    <p:sldId id="294" r:id="rId26"/>
    <p:sldId id="290" r:id="rId27"/>
    <p:sldId id="270" r:id="rId28"/>
    <p:sldId id="292" r:id="rId29"/>
    <p:sldId id="293" r:id="rId30"/>
    <p:sldId id="271" r:id="rId31"/>
    <p:sldId id="295" r:id="rId32"/>
    <p:sldId id="281" r:id="rId33"/>
    <p:sldId id="282" r:id="rId34"/>
    <p:sldId id="283" r:id="rId35"/>
    <p:sldId id="284" r:id="rId36"/>
    <p:sldId id="272" r:id="rId37"/>
    <p:sldId id="273" r:id="rId38"/>
    <p:sldId id="274" r:id="rId39"/>
    <p:sldId id="275" r:id="rId40"/>
    <p:sldId id="276" r:id="rId41"/>
    <p:sldId id="277" r:id="rId42"/>
    <p:sldId id="278" r:id="rId43"/>
  </p:sldIdLst>
  <p:sldSz cx="9144000" cy="6858000" type="screen4x3"/>
  <p:notesSz cx="6858000" cy="92408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2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88067" name="Rectangle 3"/>
          <p:cNvSpPr>
            <a:spLocks noGrp="1" noChangeArrowheads="1"/>
          </p:cNvSpPr>
          <p:nvPr>
            <p:ph type="dt" sz="quarter" idx="1"/>
          </p:nvPr>
        </p:nvSpPr>
        <p:spPr bwMode="auto">
          <a:xfrm>
            <a:off x="3886200" y="0"/>
            <a:ext cx="2971800"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88068" name="Rectangle 4"/>
          <p:cNvSpPr>
            <a:spLocks noGrp="1" noChangeArrowheads="1"/>
          </p:cNvSpPr>
          <p:nvPr>
            <p:ph type="ftr" sz="quarter" idx="2"/>
          </p:nvPr>
        </p:nvSpPr>
        <p:spPr bwMode="auto">
          <a:xfrm>
            <a:off x="0" y="8778796"/>
            <a:ext cx="2971800"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88069" name="Rectangle 5"/>
          <p:cNvSpPr>
            <a:spLocks noGrp="1" noChangeArrowheads="1"/>
          </p:cNvSpPr>
          <p:nvPr>
            <p:ph type="sldNum" sz="quarter" idx="3"/>
          </p:nvPr>
        </p:nvSpPr>
        <p:spPr bwMode="auto">
          <a:xfrm>
            <a:off x="3886200" y="8778796"/>
            <a:ext cx="2971800"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A607E8FB-6013-46D8-9A3C-39B30BD8F87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49155" name="Rectangle 3"/>
          <p:cNvSpPr>
            <a:spLocks noGrp="1" noChangeArrowheads="1"/>
          </p:cNvSpPr>
          <p:nvPr>
            <p:ph type="dt" idx="1"/>
          </p:nvPr>
        </p:nvSpPr>
        <p:spPr bwMode="auto">
          <a:xfrm>
            <a:off x="3886200" y="0"/>
            <a:ext cx="2971800"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20775" y="693738"/>
            <a:ext cx="4616450" cy="346392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14400" y="4389398"/>
            <a:ext cx="5029200" cy="41583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778796"/>
            <a:ext cx="2971800"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49159" name="Rectangle 7"/>
          <p:cNvSpPr>
            <a:spLocks noGrp="1" noChangeArrowheads="1"/>
          </p:cNvSpPr>
          <p:nvPr>
            <p:ph type="sldNum" sz="quarter" idx="5"/>
          </p:nvPr>
        </p:nvSpPr>
        <p:spPr bwMode="auto">
          <a:xfrm>
            <a:off x="3886200" y="8778796"/>
            <a:ext cx="2971800"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F82D2AEA-183B-436A-93C1-7F8DBAF557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772CFCA-A0C5-4D1C-997D-CBCEC10052D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EC44D6-9CAE-42CF-AB9F-626119E405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FB01FB-106C-4BD9-9E1B-FD3FBAA40380}"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036"/>
          <p:cNvSpPr>
            <a:spLocks noGrp="1" noChangeArrowheads="1"/>
          </p:cNvSpPr>
          <p:nvPr>
            <p:ph type="dt" sz="half" idx="10"/>
          </p:nvPr>
        </p:nvSpPr>
        <p:spPr>
          <a:ln/>
        </p:spPr>
        <p:txBody>
          <a:bodyPr/>
          <a:lstStyle>
            <a:lvl1pPr>
              <a:defRPr/>
            </a:lvl1pPr>
          </a:lstStyle>
          <a:p>
            <a:pPr>
              <a:defRPr/>
            </a:pPr>
            <a:endParaRPr lang="en-US"/>
          </a:p>
        </p:txBody>
      </p:sp>
      <p:sp>
        <p:nvSpPr>
          <p:cNvPr id="6" name="Rectangle 1037"/>
          <p:cNvSpPr>
            <a:spLocks noGrp="1" noChangeArrowheads="1"/>
          </p:cNvSpPr>
          <p:nvPr>
            <p:ph type="ftr" sz="quarter" idx="11"/>
          </p:nvPr>
        </p:nvSpPr>
        <p:spPr>
          <a:ln/>
        </p:spPr>
        <p:txBody>
          <a:bodyPr/>
          <a:lstStyle>
            <a:lvl1pPr>
              <a:defRPr/>
            </a:lvl1pPr>
          </a:lstStyle>
          <a:p>
            <a:pPr>
              <a:defRPr/>
            </a:pPr>
            <a:endParaRPr lang="en-US"/>
          </a:p>
        </p:txBody>
      </p:sp>
      <p:sp>
        <p:nvSpPr>
          <p:cNvPr id="7" name="Rectangle 1038"/>
          <p:cNvSpPr>
            <a:spLocks noGrp="1" noChangeArrowheads="1"/>
          </p:cNvSpPr>
          <p:nvPr>
            <p:ph type="sldNum" sz="quarter" idx="12"/>
          </p:nvPr>
        </p:nvSpPr>
        <p:spPr>
          <a:ln/>
        </p:spPr>
        <p:txBody>
          <a:bodyPr/>
          <a:lstStyle>
            <a:lvl1pPr>
              <a:defRPr/>
            </a:lvl1pPr>
          </a:lstStyle>
          <a:p>
            <a:pPr>
              <a:defRPr/>
            </a:pPr>
            <a:fld id="{6C0DEE72-9247-4CE9-8426-92F8C32CBC7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6"/>
          <p:cNvSpPr>
            <a:spLocks noGrp="1" noChangeArrowheads="1"/>
          </p:cNvSpPr>
          <p:nvPr>
            <p:ph type="dt" sz="half" idx="10"/>
          </p:nvPr>
        </p:nvSpPr>
        <p:spPr>
          <a:ln/>
        </p:spPr>
        <p:txBody>
          <a:bodyPr/>
          <a:lstStyle>
            <a:lvl1pPr>
              <a:defRPr/>
            </a:lvl1pPr>
          </a:lstStyle>
          <a:p>
            <a:pPr>
              <a:defRPr/>
            </a:pPr>
            <a:endParaRPr lang="en-US"/>
          </a:p>
        </p:txBody>
      </p:sp>
      <p:sp>
        <p:nvSpPr>
          <p:cNvPr id="6" name="Rectangle 1037"/>
          <p:cNvSpPr>
            <a:spLocks noGrp="1" noChangeArrowheads="1"/>
          </p:cNvSpPr>
          <p:nvPr>
            <p:ph type="ftr" sz="quarter" idx="11"/>
          </p:nvPr>
        </p:nvSpPr>
        <p:spPr>
          <a:ln/>
        </p:spPr>
        <p:txBody>
          <a:bodyPr/>
          <a:lstStyle>
            <a:lvl1pPr>
              <a:defRPr/>
            </a:lvl1pPr>
          </a:lstStyle>
          <a:p>
            <a:pPr>
              <a:defRPr/>
            </a:pPr>
            <a:endParaRPr lang="en-US"/>
          </a:p>
        </p:txBody>
      </p:sp>
      <p:sp>
        <p:nvSpPr>
          <p:cNvPr id="7" name="Rectangle 1038"/>
          <p:cNvSpPr>
            <a:spLocks noGrp="1" noChangeArrowheads="1"/>
          </p:cNvSpPr>
          <p:nvPr>
            <p:ph type="sldNum" sz="quarter" idx="12"/>
          </p:nvPr>
        </p:nvSpPr>
        <p:spPr>
          <a:ln/>
        </p:spPr>
        <p:txBody>
          <a:bodyPr/>
          <a:lstStyle>
            <a:lvl1pPr>
              <a:defRPr/>
            </a:lvl1pPr>
          </a:lstStyle>
          <a:p>
            <a:pPr>
              <a:defRPr/>
            </a:pPr>
            <a:fld id="{7C50270E-D38C-498F-B905-62C2224572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3F841BD6-6619-4CA9-817C-8E2F833F1F0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C6165841-1618-4A6F-9283-E38C289355F8}"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4CD070E9-FEF6-4E62-BAEF-73EB6572D77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31054808-710E-419F-9258-85D5214C07BC}"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50AD7D-68E0-4037-8164-73385A3BB2B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27FE9DF-DF56-45EB-8B4E-8A898882B05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5A3D78-113D-4B7C-BA13-C4DF66EB4C2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9B2AE2A4-EA30-4C12-8A17-7A47F5FC8623}"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9AF9D909-7791-4F57-B342-66EEFF7988F0}"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acebook.com/photo.php?pid=1610336&amp;id=147012361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facebook.com/photo.php?pid=1610305&amp;id=147012361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acebook.com/photo.php?pid=1610305&amp;id=1470123611"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acebook.com/photo.php?pid=30305733&amp;id=185500512"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facebook.com/photo.php?pid=30305739&amp;id=1855005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acebook.com/photo.php?pid=30305735&amp;id=185500512"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hyperlink" Target="http://www.facebook.com/photo.php?pid=30305733&amp;id=185500512" TargetMode="Externa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www.facebook.com/photo.php?pid=30305730&amp;id=185500512" TargetMode="Externa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normandy.eb.com/normandy/photos/onormay091p1.html"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normandy.eb.com/normandy/photos/oomahaa001p1.html"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normandy.eb.com/normandy/photos/oomahaa002p1.html"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normandy.eb.com/normandy/photos/onavsup001p1.html"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normandy.eb.com/normandy/photos/onormay092p1.html"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bn.bfast.com/booklink/click?sourceid=5327213&amp;bfpid=1557043701&amp;bfmtype=BOOK"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normandy.eb.com/normandy/photos/onormay750p1.html"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arhistory1944.co.uk/images/atlantic_wall_8_lg.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http://hphotos-snc3.fbcdn.net/hs117.snc3/16469_1273990857778_1470123611_1610335_5980380_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ctrTitle"/>
          </p:nvPr>
        </p:nvSpPr>
        <p:spPr/>
        <p:txBody>
          <a:bodyPr/>
          <a:lstStyle/>
          <a:p>
            <a:pPr eaLnBrk="1" hangingPunct="1"/>
            <a:r>
              <a:rPr lang="en-US" b="1" dirty="0" smtClean="0">
                <a:solidFill>
                  <a:schemeClr val="bg1">
                    <a:lumMod val="95000"/>
                  </a:schemeClr>
                </a:solidFill>
                <a:latin typeface="Franklin Gothic Medium" pitchFamily="34" charset="0"/>
              </a:rPr>
              <a:t>INVASION!!!</a:t>
            </a:r>
          </a:p>
        </p:txBody>
      </p:sp>
      <p:sp>
        <p:nvSpPr>
          <p:cNvPr id="3076" name="Rectangle 3"/>
          <p:cNvSpPr>
            <a:spLocks noGrp="1" noChangeArrowheads="1"/>
          </p:cNvSpPr>
          <p:nvPr>
            <p:ph type="subTitle" idx="1"/>
          </p:nvPr>
        </p:nvSpPr>
        <p:spPr>
          <a:xfrm>
            <a:off x="457200" y="5715000"/>
            <a:ext cx="8458200" cy="914400"/>
          </a:xfrm>
        </p:spPr>
        <p:txBody>
          <a:bodyPr/>
          <a:lstStyle/>
          <a:p>
            <a:pPr eaLnBrk="1" hangingPunct="1"/>
            <a:r>
              <a:rPr lang="en-US" dirty="0" smtClean="0">
                <a:solidFill>
                  <a:schemeClr val="bg1">
                    <a:lumMod val="95000"/>
                  </a:schemeClr>
                </a:solidFill>
                <a:latin typeface="Franklin Gothic Medium" pitchFamily="34" charset="0"/>
              </a:rPr>
              <a:t>OPERATION OVERLORD:     </a:t>
            </a:r>
          </a:p>
          <a:p>
            <a:pPr eaLnBrk="1" hangingPunct="1"/>
            <a:r>
              <a:rPr lang="en-US" dirty="0" smtClean="0">
                <a:solidFill>
                  <a:schemeClr val="bg1">
                    <a:lumMod val="95000"/>
                  </a:schemeClr>
                </a:solidFill>
                <a:latin typeface="Franklin Gothic Medium" pitchFamily="34" charset="0"/>
              </a:rPr>
              <a:t>D-DAY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1143000"/>
          </a:xfrm>
        </p:spPr>
        <p:txBody>
          <a:bodyPr/>
          <a:lstStyle/>
          <a:p>
            <a:pPr eaLnBrk="1" hangingPunct="1"/>
            <a:r>
              <a:rPr lang="en-US" b="1" dirty="0" smtClean="0"/>
              <a:t>Why Normandy?</a:t>
            </a:r>
          </a:p>
        </p:txBody>
      </p:sp>
      <p:pic>
        <p:nvPicPr>
          <p:cNvPr id="12292" name="Picture 11" descr="http://www.ddaymuseum.org/education/graphics/normandy.jpg"/>
          <p:cNvPicPr>
            <a:picLocks noGrp="1" noChangeAspect="1" noChangeArrowheads="1"/>
          </p:cNvPicPr>
          <p:nvPr>
            <p:ph type="clipArt" sz="half" idx="1"/>
          </p:nvPr>
        </p:nvPicPr>
        <p:blipFill>
          <a:blip r:embed="rId2" cstate="print"/>
          <a:srcRect/>
          <a:stretch>
            <a:fillRect/>
          </a:stretch>
        </p:blipFill>
        <p:spPr>
          <a:xfrm>
            <a:off x="228600" y="2895600"/>
            <a:ext cx="3810000" cy="2251075"/>
          </a:xfrm>
          <a:noFill/>
        </p:spPr>
      </p:pic>
      <p:sp>
        <p:nvSpPr>
          <p:cNvPr id="12291" name="Rectangle 3"/>
          <p:cNvSpPr>
            <a:spLocks noGrp="1" noChangeArrowheads="1"/>
          </p:cNvSpPr>
          <p:nvPr>
            <p:ph type="body" sz="half" idx="2"/>
          </p:nvPr>
        </p:nvSpPr>
        <p:spPr>
          <a:xfrm>
            <a:off x="4343400" y="1676400"/>
            <a:ext cx="4572000" cy="4953000"/>
          </a:xfrm>
        </p:spPr>
        <p:txBody>
          <a:bodyPr>
            <a:normAutofit lnSpcReduction="10000"/>
          </a:bodyPr>
          <a:lstStyle/>
          <a:p>
            <a:pPr eaLnBrk="1" hangingPunct="1"/>
            <a:r>
              <a:rPr lang="en-US" sz="2400" smtClean="0"/>
              <a:t>Most beaches were unacceptable because of surrounding cliffs, depth of inlets, or some other logistical or geographical reason </a:t>
            </a:r>
          </a:p>
          <a:p>
            <a:pPr eaLnBrk="1" hangingPunct="1"/>
            <a:r>
              <a:rPr lang="en-US" sz="2400" smtClean="0"/>
              <a:t>Assault area close enough to Britain to allow adequate air cover </a:t>
            </a:r>
          </a:p>
          <a:p>
            <a:pPr eaLnBrk="1" hangingPunct="1"/>
            <a:r>
              <a:rPr lang="en-US" sz="2400" smtClean="0"/>
              <a:t>Could not be heavily defended </a:t>
            </a:r>
          </a:p>
          <a:p>
            <a:pPr eaLnBrk="1" hangingPunct="1"/>
            <a:r>
              <a:rPr lang="en-US" sz="2400" smtClean="0"/>
              <a:t>Large &amp; flat enough to enable Allies to move large numbers of troops &amp; supplies ashore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photos\DSC05193.JPG"/>
          <p:cNvPicPr>
            <a:picLocks noGrp="1" noChangeAspect="1" noChangeArrowheads="1"/>
          </p:cNvPicPr>
          <p:nvPr>
            <p:ph type="clipArt" sz="half" idx="1"/>
          </p:nvPr>
        </p:nvPicPr>
        <p:blipFill>
          <a:blip r:embed="rId2" cstate="print"/>
          <a:srcRect/>
          <a:stretch>
            <a:fillRect/>
          </a:stretch>
        </p:blipFill>
        <p:spPr>
          <a:xfrm>
            <a:off x="0" y="0"/>
            <a:ext cx="9194800" cy="68961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457200"/>
            <a:ext cx="7467600" cy="838200"/>
          </a:xfrm>
        </p:spPr>
        <p:txBody>
          <a:bodyPr/>
          <a:lstStyle/>
          <a:p>
            <a:pPr eaLnBrk="1" hangingPunct="1"/>
            <a:r>
              <a:rPr lang="en-US" b="1" dirty="0" smtClean="0"/>
              <a:t>Temporary Landing </a:t>
            </a:r>
          </a:p>
        </p:txBody>
      </p:sp>
      <p:sp>
        <p:nvSpPr>
          <p:cNvPr id="14339" name="Rectangle 4"/>
          <p:cNvSpPr>
            <a:spLocks noGrp="1" noChangeArrowheads="1"/>
          </p:cNvSpPr>
          <p:nvPr>
            <p:ph idx="1"/>
          </p:nvPr>
        </p:nvSpPr>
        <p:spPr/>
        <p:txBody>
          <a:bodyPr/>
          <a:lstStyle/>
          <a:p>
            <a:pPr eaLnBrk="1" hangingPunct="1"/>
            <a:r>
              <a:rPr lang="en-US" smtClean="0"/>
              <a:t>Normandy's major deficiency – no port </a:t>
            </a:r>
          </a:p>
          <a:p>
            <a:pPr eaLnBrk="1" hangingPunct="1"/>
            <a:r>
              <a:rPr lang="en-US" smtClean="0"/>
              <a:t>Planners decided to build temporary, mobile ports – Mulberries </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hotos-g.ak.fbcdn.net/hphotos-ak-snc3/hs097.snc3/16469_1273986297664_1470123611_1610305_5009934_n.jpg">
            <a:hlinkClick r:id="rId2"/>
          </p:cNvPr>
          <p:cNvPicPr>
            <a:picLocks noChangeAspect="1" noChangeArrowheads="1"/>
          </p:cNvPicPr>
          <p:nvPr/>
        </p:nvPicPr>
        <p:blipFill>
          <a:blip r:embed="rId3" cstate="print"/>
          <a:srcRect/>
          <a:stretch>
            <a:fillRect/>
          </a:stretch>
        </p:blipFill>
        <p:spPr bwMode="auto">
          <a:xfrm>
            <a:off x="0" y="0"/>
            <a:ext cx="9144000" cy="68008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photos-c.ak.fbcdn.net/hphotos-ak-snc3/hs097.snc3/16469_1273986577671_1470123611_1610307_588606_n.jpg">
            <a:hlinkClick r:id="rId2"/>
          </p:cNvPr>
          <p:cNvPicPr>
            <a:picLocks noChangeAspect="1" noChangeArrowheads="1"/>
          </p:cNvPicPr>
          <p:nvPr/>
        </p:nvPicPr>
        <p:blipFill>
          <a:blip r:embed="rId3" cstate="print"/>
          <a:srcRect/>
          <a:stretch>
            <a:fillRect/>
          </a:stretch>
        </p:blipFill>
        <p:spPr bwMode="auto">
          <a:xfrm>
            <a:off x="0" y="0"/>
            <a:ext cx="5753100" cy="4314825"/>
          </a:xfrm>
          <a:prstGeom prst="rect">
            <a:avLst/>
          </a:prstGeom>
          <a:noFill/>
          <a:ln w="9525">
            <a:noFill/>
            <a:miter lim="800000"/>
            <a:headEnd/>
            <a:tailEnd/>
          </a:ln>
        </p:spPr>
      </p:pic>
      <p:pic>
        <p:nvPicPr>
          <p:cNvPr id="16387" name="Picture 4" descr="http://photos-b.ak.fbcdn.net/hphotos-ak-snc3/hs117.snc3/16469_1273987977706_1470123611_1610314_265794_n.jpg">
            <a:hlinkClick r:id="rId2"/>
          </p:cNvPr>
          <p:cNvPicPr>
            <a:picLocks noChangeAspect="1" noChangeArrowheads="1"/>
          </p:cNvPicPr>
          <p:nvPr/>
        </p:nvPicPr>
        <p:blipFill>
          <a:blip r:embed="rId4" cstate="print"/>
          <a:srcRect/>
          <a:stretch>
            <a:fillRect/>
          </a:stretch>
        </p:blipFill>
        <p:spPr bwMode="auto">
          <a:xfrm>
            <a:off x="4038600" y="3048000"/>
            <a:ext cx="4724400" cy="3543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lstStyle/>
          <a:p>
            <a:pPr eaLnBrk="1" hangingPunct="1"/>
            <a:r>
              <a:rPr lang="en-US" b="1" dirty="0" smtClean="0"/>
              <a:t>Massing</a:t>
            </a:r>
            <a:r>
              <a:rPr lang="en-US" dirty="0" smtClean="0"/>
              <a:t> the Troops</a:t>
            </a:r>
          </a:p>
        </p:txBody>
      </p:sp>
      <p:pic>
        <p:nvPicPr>
          <p:cNvPr id="17412" name="Picture 11" descr="http://www.ddaymuseum.org/education/graphics/landingcraft.jpg"/>
          <p:cNvPicPr>
            <a:picLocks noGrp="1" noChangeAspect="1" noChangeArrowheads="1"/>
          </p:cNvPicPr>
          <p:nvPr>
            <p:ph type="clipArt" sz="half" idx="1"/>
          </p:nvPr>
        </p:nvPicPr>
        <p:blipFill>
          <a:blip r:embed="rId2" cstate="print"/>
          <a:stretch>
            <a:fillRect/>
          </a:stretch>
        </p:blipFill>
        <p:spPr>
          <a:xfrm>
            <a:off x="1681162" y="3429000"/>
            <a:ext cx="1819275" cy="1219200"/>
          </a:xfrm>
          <a:noFill/>
        </p:spPr>
      </p:pic>
      <p:sp>
        <p:nvSpPr>
          <p:cNvPr id="17411" name="Rectangle 3"/>
          <p:cNvSpPr>
            <a:spLocks noGrp="1" noChangeArrowheads="1"/>
          </p:cNvSpPr>
          <p:nvPr>
            <p:ph type="body" sz="half" idx="2"/>
          </p:nvPr>
        </p:nvSpPr>
        <p:spPr>
          <a:xfrm>
            <a:off x="4648200" y="1981200"/>
            <a:ext cx="4495800" cy="4495800"/>
          </a:xfrm>
        </p:spPr>
        <p:txBody>
          <a:bodyPr>
            <a:normAutofit lnSpcReduction="10000"/>
          </a:bodyPr>
          <a:lstStyle/>
          <a:p>
            <a:pPr eaLnBrk="1" hangingPunct="1"/>
            <a:r>
              <a:rPr lang="en-US" sz="2800" smtClean="0"/>
              <a:t>All land forces were to travel across the English Channel in transports </a:t>
            </a:r>
          </a:p>
          <a:p>
            <a:pPr eaLnBrk="1" hangingPunct="1"/>
            <a:r>
              <a:rPr lang="en-US" sz="2800" smtClean="0"/>
              <a:t>Board amphibious landing craft that would take them onto the beaches in waves</a:t>
            </a:r>
          </a:p>
          <a:p>
            <a:pPr eaLnBrk="1" hangingPunct="1"/>
            <a:r>
              <a:rPr lang="en-US" sz="2800" smtClean="0"/>
              <a:t>Supported by naval bombardment &amp; umbrella of fighter planes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2752" y="457200"/>
            <a:ext cx="7013448" cy="841248"/>
          </a:xfrm>
        </p:spPr>
        <p:txBody>
          <a:bodyPr/>
          <a:lstStyle/>
          <a:p>
            <a:pPr eaLnBrk="1" hangingPunct="1"/>
            <a:r>
              <a:rPr lang="en-US" b="1" dirty="0" smtClean="0"/>
              <a:t>Massing the Troops</a:t>
            </a:r>
          </a:p>
        </p:txBody>
      </p:sp>
      <p:sp>
        <p:nvSpPr>
          <p:cNvPr id="18435" name="Rectangle 3"/>
          <p:cNvSpPr>
            <a:spLocks noGrp="1" noChangeArrowheads="1"/>
          </p:cNvSpPr>
          <p:nvPr>
            <p:ph sz="half" idx="1"/>
          </p:nvPr>
        </p:nvSpPr>
        <p:spPr>
          <a:xfrm>
            <a:off x="685800" y="1981200"/>
            <a:ext cx="7543800" cy="4114800"/>
          </a:xfrm>
        </p:spPr>
        <p:txBody>
          <a:bodyPr/>
          <a:lstStyle/>
          <a:p>
            <a:pPr eaLnBrk="1" hangingPunct="1">
              <a:buFontTx/>
              <a:buNone/>
            </a:pPr>
            <a:r>
              <a:rPr lang="en-US" smtClean="0"/>
              <a:t>America:</a:t>
            </a:r>
          </a:p>
          <a:p>
            <a:pPr eaLnBrk="1" hangingPunct="1"/>
            <a:r>
              <a:rPr lang="en-US" smtClean="0"/>
              <a:t>6,000 ships </a:t>
            </a:r>
          </a:p>
          <a:p>
            <a:pPr eaLnBrk="1" hangingPunct="1">
              <a:lnSpc>
                <a:spcPct val="90000"/>
              </a:lnSpc>
            </a:pPr>
            <a:r>
              <a:rPr lang="en-US" smtClean="0"/>
              <a:t>American, British , Canadian troops</a:t>
            </a:r>
          </a:p>
          <a:p>
            <a:pPr eaLnBrk="1" hangingPunct="1">
              <a:lnSpc>
                <a:spcPct val="90000"/>
              </a:lnSpc>
            </a:pPr>
            <a:r>
              <a:rPr lang="en-US" smtClean="0"/>
              <a:t>3 million men in 47 divisions were deployed </a:t>
            </a:r>
          </a:p>
          <a:p>
            <a:pPr lvl="1" eaLnBrk="1" hangingPunct="1">
              <a:lnSpc>
                <a:spcPct val="90000"/>
              </a:lnSpc>
            </a:pPr>
            <a:r>
              <a:rPr lang="en-US" smtClean="0"/>
              <a:t>21 American </a:t>
            </a:r>
          </a:p>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7620000" cy="838200"/>
          </a:xfrm>
        </p:spPr>
        <p:txBody>
          <a:bodyPr/>
          <a:lstStyle/>
          <a:p>
            <a:pPr eaLnBrk="1" hangingPunct="1"/>
            <a:r>
              <a:rPr lang="en-US" b="1" dirty="0" smtClean="0"/>
              <a:t>The Date is Chosen </a:t>
            </a:r>
          </a:p>
        </p:txBody>
      </p:sp>
      <p:sp>
        <p:nvSpPr>
          <p:cNvPr id="19459" name="Rectangle 3"/>
          <p:cNvSpPr>
            <a:spLocks noGrp="1" noChangeArrowheads="1"/>
          </p:cNvSpPr>
          <p:nvPr>
            <p:ph idx="1"/>
          </p:nvPr>
        </p:nvSpPr>
        <p:spPr>
          <a:xfrm>
            <a:off x="685800" y="1752600"/>
            <a:ext cx="8153400" cy="5105400"/>
          </a:xfrm>
        </p:spPr>
        <p:txBody>
          <a:bodyPr/>
          <a:lstStyle/>
          <a:p>
            <a:pPr eaLnBrk="1" hangingPunct="1"/>
            <a:r>
              <a:rPr lang="en-US" smtClean="0"/>
              <a:t>Early May, Eisenhower decided that June 5</a:t>
            </a:r>
            <a:r>
              <a:rPr lang="en-US" baseline="30000" smtClean="0"/>
              <a:t>th</a:t>
            </a:r>
            <a:r>
              <a:rPr lang="en-US" smtClean="0"/>
              <a:t> would be D-Day </a:t>
            </a:r>
          </a:p>
          <a:p>
            <a:pPr lvl="1" eaLnBrk="1" hangingPunct="1"/>
            <a:r>
              <a:rPr lang="en-US" smtClean="0"/>
              <a:t>Poor weather conditions the day before forced to postpone invasion until June 6</a:t>
            </a:r>
            <a:r>
              <a:rPr lang="en-US" baseline="30000" smtClean="0"/>
              <a:t>th</a:t>
            </a:r>
          </a:p>
          <a:p>
            <a:pPr eaLnBrk="1" hangingPunct="1"/>
            <a:r>
              <a:rPr lang="en-US" smtClean="0"/>
              <a:t>Germans did not think would happen in early June because of weather conditions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304800"/>
            <a:ext cx="7772400" cy="1143000"/>
          </a:xfrm>
        </p:spPr>
        <p:txBody>
          <a:bodyPr/>
          <a:lstStyle/>
          <a:p>
            <a:pPr eaLnBrk="1" hangingPunct="1"/>
            <a:r>
              <a:rPr lang="en-US" b="1" dirty="0" smtClean="0"/>
              <a:t>D-Day</a:t>
            </a:r>
          </a:p>
        </p:txBody>
      </p:sp>
      <p:sp>
        <p:nvSpPr>
          <p:cNvPr id="20483" name="Rectangle 3"/>
          <p:cNvSpPr>
            <a:spLocks noGrp="1" noChangeArrowheads="1"/>
          </p:cNvSpPr>
          <p:nvPr>
            <p:ph type="body" sz="half" idx="1"/>
          </p:nvPr>
        </p:nvSpPr>
        <p:spPr/>
        <p:txBody>
          <a:bodyPr/>
          <a:lstStyle/>
          <a:p>
            <a:pPr eaLnBrk="1" hangingPunct="1">
              <a:lnSpc>
                <a:spcPct val="90000"/>
              </a:lnSpc>
            </a:pPr>
            <a:r>
              <a:rPr lang="en-US" sz="2400" smtClean="0"/>
              <a:t>Eisenhower conferred with leaders </a:t>
            </a:r>
          </a:p>
          <a:p>
            <a:pPr lvl="1" eaLnBrk="1" hangingPunct="1">
              <a:lnSpc>
                <a:spcPct val="90000"/>
              </a:lnSpc>
            </a:pPr>
            <a:r>
              <a:rPr lang="en-US" sz="2000" smtClean="0"/>
              <a:t>Army Generals wanted to go ahead </a:t>
            </a:r>
          </a:p>
          <a:p>
            <a:pPr lvl="1" eaLnBrk="1" hangingPunct="1">
              <a:lnSpc>
                <a:spcPct val="90000"/>
              </a:lnSpc>
            </a:pPr>
            <a:r>
              <a:rPr lang="en-US" sz="2000" smtClean="0"/>
              <a:t>Air force and Navy wanted to wait </a:t>
            </a:r>
          </a:p>
          <a:p>
            <a:pPr eaLnBrk="1" hangingPunct="1">
              <a:lnSpc>
                <a:spcPct val="90000"/>
              </a:lnSpc>
            </a:pPr>
            <a:r>
              <a:rPr lang="en-US" sz="2400" smtClean="0"/>
              <a:t>Eisenhower said three words “Okay, let’s go.”</a:t>
            </a:r>
          </a:p>
        </p:txBody>
      </p:sp>
      <p:pic>
        <p:nvPicPr>
          <p:cNvPr id="20485" name="Picture 19" descr="http://www.ddaymuseum.org/education/graphics/orderoftheday.jpg"/>
          <p:cNvPicPr>
            <a:picLocks noGrp="1" noChangeAspect="1" noChangeArrowheads="1"/>
          </p:cNvPicPr>
          <p:nvPr>
            <p:ph type="clipArt" sz="half" idx="2"/>
          </p:nvPr>
        </p:nvPicPr>
        <p:blipFill>
          <a:blip r:embed="rId2" cstate="print"/>
          <a:stretch>
            <a:fillRect/>
          </a:stretch>
        </p:blipFill>
        <p:spPr>
          <a:xfrm>
            <a:off x="5211417" y="1981200"/>
            <a:ext cx="2683565" cy="41148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Text Placeholder 2"/>
          <p:cNvSpPr>
            <a:spLocks noGrp="1"/>
          </p:cNvSpPr>
          <p:nvPr>
            <p:ph type="body" sz="half" idx="1"/>
          </p:nvPr>
        </p:nvSpPr>
        <p:spPr/>
        <p:txBody>
          <a:bodyPr/>
          <a:lstStyle/>
          <a:p>
            <a:endParaRPr lang="en-US" smtClean="0"/>
          </a:p>
        </p:txBody>
      </p:sp>
      <p:sp>
        <p:nvSpPr>
          <p:cNvPr id="21508" name="ClipArt Placeholder 3"/>
          <p:cNvSpPr>
            <a:spLocks noGrp="1" noTextEdit="1"/>
          </p:cNvSpPr>
          <p:nvPr>
            <p:ph type="clipArt" sz="half" idx="2"/>
          </p:nvPr>
        </p:nvSpPr>
        <p:spPr/>
      </p:sp>
      <p:pic>
        <p:nvPicPr>
          <p:cNvPr id="21509" name="Picture 2" descr="http://static.squidoo.com/resize/squidoo_images/-1/draft_lens2341764module13101179photo_1229703013JMS-ddayplan.jpg"/>
          <p:cNvPicPr>
            <a:picLocks noChangeAspect="1" noChangeArrowheads="1"/>
          </p:cNvPicPr>
          <p:nvPr/>
        </p:nvPicPr>
        <p:blipFill>
          <a:blip r:embed="rId2" cstate="print"/>
          <a:srcRect/>
          <a:stretch>
            <a:fillRect/>
          </a:stretch>
        </p:blipFill>
        <p:spPr bwMode="auto">
          <a:xfrm>
            <a:off x="0" y="0"/>
            <a:ext cx="9267825"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57200"/>
            <a:ext cx="8001000" cy="838200"/>
          </a:xfrm>
        </p:spPr>
        <p:txBody>
          <a:bodyPr/>
          <a:lstStyle/>
          <a:p>
            <a:pPr eaLnBrk="1" hangingPunct="1"/>
            <a:r>
              <a:rPr lang="en-US" b="1" dirty="0" smtClean="0"/>
              <a:t>Move Toward Allied Invasion</a:t>
            </a:r>
          </a:p>
        </p:txBody>
      </p:sp>
      <p:sp>
        <p:nvSpPr>
          <p:cNvPr id="4099" name="Rectangle 3"/>
          <p:cNvSpPr>
            <a:spLocks noGrp="1" noChangeArrowheads="1"/>
          </p:cNvSpPr>
          <p:nvPr>
            <p:ph idx="1"/>
          </p:nvPr>
        </p:nvSpPr>
        <p:spPr/>
        <p:txBody>
          <a:bodyPr/>
          <a:lstStyle/>
          <a:p>
            <a:pPr eaLnBrk="1" hangingPunct="1">
              <a:lnSpc>
                <a:spcPct val="90000"/>
              </a:lnSpc>
            </a:pPr>
            <a:r>
              <a:rPr lang="en-US" smtClean="0">
                <a:latin typeface="+mj-lt"/>
              </a:rPr>
              <a:t>British, Americans, and Germans all knew an invasion was coming in 1944 </a:t>
            </a:r>
          </a:p>
          <a:p>
            <a:pPr eaLnBrk="1" hangingPunct="1">
              <a:lnSpc>
                <a:spcPct val="90000"/>
              </a:lnSpc>
            </a:pPr>
            <a:r>
              <a:rPr lang="en-US" smtClean="0">
                <a:latin typeface="+mj-lt"/>
              </a:rPr>
              <a:t>Hitler did not know where it would come or where it would start </a:t>
            </a:r>
          </a:p>
          <a:p>
            <a:pPr lvl="1" eaLnBrk="1" hangingPunct="1">
              <a:lnSpc>
                <a:spcPct val="90000"/>
              </a:lnSpc>
            </a:pPr>
            <a:r>
              <a:rPr lang="en-US" smtClean="0">
                <a:latin typeface="+mj-lt"/>
              </a:rPr>
              <a:t>Knew was most likely to come across English Channel </a:t>
            </a:r>
          </a:p>
          <a:p>
            <a:pPr eaLnBrk="1" hangingPunct="1">
              <a:lnSpc>
                <a:spcPct val="90000"/>
              </a:lnSpc>
            </a:pPr>
            <a:r>
              <a:rPr lang="en-US" smtClean="0">
                <a:latin typeface="+mj-lt"/>
              </a:rPr>
              <a:t>Germans were fighting losing battle on two fronts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news.bbc.co.uk/nol/shared/bsp/hi/image_maps/04/6/1086195631/img/image.gif"/>
          <p:cNvPicPr>
            <a:picLocks noChangeAspect="1" noChangeArrowheads="1"/>
          </p:cNvPicPr>
          <p:nvPr/>
        </p:nvPicPr>
        <p:blipFill>
          <a:blip r:embed="rId2" cstate="print"/>
          <a:srcRect t="16000"/>
          <a:stretch>
            <a:fillRect/>
          </a:stretch>
        </p:blipFill>
        <p:spPr bwMode="auto">
          <a:xfrm>
            <a:off x="1295400" y="533400"/>
            <a:ext cx="6781800" cy="56959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hphotos-snc3.fbcdn.net/hs092.snc3/15951_507589680906_185500512_30305747_3615269_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pPr eaLnBrk="1" hangingPunct="1"/>
            <a:r>
              <a:rPr lang="en-US" b="1" dirty="0" smtClean="0"/>
              <a:t>Attack Begins</a:t>
            </a:r>
          </a:p>
        </p:txBody>
      </p:sp>
      <p:pic>
        <p:nvPicPr>
          <p:cNvPr id="24580" name="Picture 5" descr="http://www.ddaymuseum.org/education/graphics/overlord.jpg"/>
          <p:cNvPicPr>
            <a:picLocks noGrp="1" noChangeAspect="1" noChangeArrowheads="1"/>
          </p:cNvPicPr>
          <p:nvPr>
            <p:ph type="clipArt" sz="half" idx="1"/>
          </p:nvPr>
        </p:nvPicPr>
        <p:blipFill>
          <a:blip r:embed="rId2" cstate="print"/>
          <a:stretch>
            <a:fillRect/>
          </a:stretch>
        </p:blipFill>
        <p:spPr>
          <a:xfrm>
            <a:off x="1685925" y="3362325"/>
            <a:ext cx="1809750" cy="1352550"/>
          </a:xfrm>
          <a:noFill/>
        </p:spPr>
      </p:pic>
      <p:sp>
        <p:nvSpPr>
          <p:cNvPr id="24579" name="Rectangle 3"/>
          <p:cNvSpPr>
            <a:spLocks noGrp="1" noChangeArrowheads="1"/>
          </p:cNvSpPr>
          <p:nvPr>
            <p:ph type="body" sz="half" idx="2"/>
          </p:nvPr>
        </p:nvSpPr>
        <p:spPr/>
        <p:txBody>
          <a:bodyPr/>
          <a:lstStyle/>
          <a:p>
            <a:pPr eaLnBrk="1" hangingPunct="1"/>
            <a:r>
              <a:rPr lang="en-US" sz="2400" smtClean="0"/>
              <a:t>British Military:</a:t>
            </a:r>
          </a:p>
          <a:p>
            <a:pPr lvl="1" eaLnBrk="1" hangingPunct="1"/>
            <a:r>
              <a:rPr lang="en-US" sz="2000" smtClean="0"/>
              <a:t>1,000 Royal Air Force bombers attacked coastal targets </a:t>
            </a:r>
          </a:p>
          <a:p>
            <a:pPr lvl="1" eaLnBrk="1" hangingPunct="1"/>
            <a:r>
              <a:rPr lang="en-US" sz="2000" smtClean="0"/>
              <a:t>18,000 paratroopers dropped inland to capture key bridges and roads &amp; cut German communications </a:t>
            </a:r>
          </a:p>
          <a:p>
            <a:pPr lvl="1" eaLnBrk="1" hangingPunct="1"/>
            <a:r>
              <a:rPr lang="en-US" sz="2000" smtClean="0"/>
              <a:t>Suffered few casualties and succeed in capturing bridges</a:t>
            </a:r>
          </a:p>
          <a:p>
            <a:pPr eaLnBrk="1" hangingPunct="1">
              <a:buFontTx/>
              <a:buNone/>
            </a:pPr>
            <a:endParaRPr lang="en-US"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457200"/>
            <a:ext cx="8229600" cy="838200"/>
          </a:xfrm>
        </p:spPr>
        <p:txBody>
          <a:bodyPr/>
          <a:lstStyle/>
          <a:p>
            <a:pPr eaLnBrk="1" hangingPunct="1"/>
            <a:r>
              <a:rPr lang="en-US" b="1" dirty="0" smtClean="0"/>
              <a:t>Americans Have Harder Time</a:t>
            </a:r>
          </a:p>
        </p:txBody>
      </p:sp>
      <p:sp>
        <p:nvSpPr>
          <p:cNvPr id="25603" name="Rectangle 3"/>
          <p:cNvSpPr>
            <a:spLocks noGrp="1" noChangeArrowheads="1"/>
          </p:cNvSpPr>
          <p:nvPr>
            <p:ph idx="1"/>
          </p:nvPr>
        </p:nvSpPr>
        <p:spPr/>
        <p:txBody>
          <a:bodyPr/>
          <a:lstStyle/>
          <a:p>
            <a:pPr eaLnBrk="1" hangingPunct="1"/>
            <a:r>
              <a:rPr lang="en-US" smtClean="0"/>
              <a:t>101</a:t>
            </a:r>
            <a:r>
              <a:rPr lang="en-US" baseline="30000" smtClean="0"/>
              <a:t>st</a:t>
            </a:r>
            <a:r>
              <a:rPr lang="en-US" smtClean="0"/>
              <a:t> &amp; 82</a:t>
            </a:r>
            <a:r>
              <a:rPr lang="en-US" baseline="30000" smtClean="0"/>
              <a:t>nd</a:t>
            </a:r>
            <a:r>
              <a:rPr lang="en-US" smtClean="0"/>
              <a:t> Airborne Divisions missed drop zones and were scattered </a:t>
            </a:r>
          </a:p>
          <a:p>
            <a:pPr lvl="1" eaLnBrk="1" hangingPunct="1"/>
            <a:r>
              <a:rPr lang="en-US" smtClean="0"/>
              <a:t>Many men drowned when landed in water </a:t>
            </a:r>
          </a:p>
          <a:p>
            <a:pPr lvl="1" eaLnBrk="1" hangingPunct="1"/>
            <a:r>
              <a:rPr lang="en-US" smtClean="0"/>
              <a:t>Isolated troops easier to kill or capture </a:t>
            </a:r>
          </a:p>
          <a:p>
            <a:pPr eaLnBrk="1" hangingPunct="1"/>
            <a:r>
              <a:rPr lang="en-US" smtClean="0"/>
              <a:t>Dummy paratroopers – dolls dressed like soldiers – dropped away from Normandy to deceive Germans of location of attack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2-pictures.com/D-Day-Pictures/d-day-rangers.jpg"/>
          <p:cNvPicPr>
            <a:picLocks noChangeAspect="1" noChangeArrowheads="1"/>
          </p:cNvPicPr>
          <p:nvPr/>
        </p:nvPicPr>
        <p:blipFill>
          <a:blip r:embed="rId2" cstate="print"/>
          <a:srcRect/>
          <a:stretch>
            <a:fillRect/>
          </a:stretch>
        </p:blipFill>
        <p:spPr bwMode="auto">
          <a:xfrm>
            <a:off x="609600" y="685800"/>
            <a:ext cx="3578225" cy="4953000"/>
          </a:xfrm>
          <a:prstGeom prst="rect">
            <a:avLst/>
          </a:prstGeom>
          <a:noFill/>
          <a:ln w="9525">
            <a:noFill/>
            <a:miter lim="800000"/>
            <a:headEnd/>
            <a:tailEnd/>
          </a:ln>
        </p:spPr>
      </p:pic>
      <p:pic>
        <p:nvPicPr>
          <p:cNvPr id="26627" name="Picture 6" descr="http://upload.wikimedia.org/wikipedia/commons/4/41/Cliffs_at_Pointe_du_Hoc_01.jpg"/>
          <p:cNvPicPr>
            <a:picLocks noChangeAspect="1" noChangeArrowheads="1"/>
          </p:cNvPicPr>
          <p:nvPr/>
        </p:nvPicPr>
        <p:blipFill>
          <a:blip r:embed="rId3" cstate="print"/>
          <a:srcRect/>
          <a:stretch>
            <a:fillRect/>
          </a:stretch>
        </p:blipFill>
        <p:spPr bwMode="auto">
          <a:xfrm>
            <a:off x="4572000" y="839788"/>
            <a:ext cx="3962400" cy="47434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photos-a.ak.fbcdn.net/hphotos-ak-snc3/hs092.snc3/15951_507589635996_185500512_30305738_262876_n.jpg">
            <a:hlinkClick r:id="rId2"/>
          </p:cNvPr>
          <p:cNvPicPr>
            <a:picLocks noChangeAspect="1" noChangeArrowheads="1"/>
          </p:cNvPicPr>
          <p:nvPr/>
        </p:nvPicPr>
        <p:blipFill>
          <a:blip r:embed="rId3" cstate="print"/>
          <a:srcRect/>
          <a:stretch>
            <a:fillRect/>
          </a:stretch>
        </p:blipFill>
        <p:spPr bwMode="auto">
          <a:xfrm>
            <a:off x="0" y="-57150"/>
            <a:ext cx="9144000" cy="69151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photos-f.ak.fbcdn.net/hphotos-ak-snc3/hs112.snc3/15951_507589621026_185500512_30305735_7598548_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457200"/>
            <a:ext cx="7162800" cy="838200"/>
          </a:xfrm>
        </p:spPr>
        <p:txBody>
          <a:bodyPr/>
          <a:lstStyle/>
          <a:p>
            <a:pPr eaLnBrk="1" hangingPunct="1"/>
            <a:r>
              <a:rPr lang="en-US" b="1" dirty="0" smtClean="0"/>
              <a:t>No Day at the Beach </a:t>
            </a:r>
          </a:p>
        </p:txBody>
      </p:sp>
      <p:sp>
        <p:nvSpPr>
          <p:cNvPr id="29699" name="Rectangle 3"/>
          <p:cNvSpPr>
            <a:spLocks noGrp="1" noChangeArrowheads="1"/>
          </p:cNvSpPr>
          <p:nvPr>
            <p:ph idx="1"/>
          </p:nvPr>
        </p:nvSpPr>
        <p:spPr/>
        <p:txBody>
          <a:bodyPr/>
          <a:lstStyle/>
          <a:p>
            <a:pPr eaLnBrk="1" hangingPunct="1"/>
            <a:r>
              <a:rPr lang="en-US" smtClean="0"/>
              <a:t>First troops hit beaches at 6:30 a.m., with 23,000 men rushing onto Utah Beach </a:t>
            </a:r>
          </a:p>
          <a:p>
            <a:pPr lvl="1" eaLnBrk="1" hangingPunct="1"/>
            <a:r>
              <a:rPr lang="en-US" smtClean="0"/>
              <a:t>Quickly secured area against light opposition </a:t>
            </a:r>
          </a:p>
          <a:p>
            <a:pPr eaLnBrk="1" hangingPunct="1"/>
            <a:r>
              <a:rPr lang="en-US" smtClean="0"/>
              <a:t>Another large force landed on Omaha Beach </a:t>
            </a:r>
          </a:p>
          <a:p>
            <a:pPr lvl="1" eaLnBrk="1" hangingPunct="1"/>
            <a:r>
              <a:rPr lang="en-US" smtClean="0"/>
              <a:t>Largest landing area (6 miles) </a:t>
            </a:r>
          </a:p>
          <a:p>
            <a:pPr lvl="1" eaLnBrk="1" hangingPunct="1"/>
            <a:r>
              <a:rPr lang="en-US" smtClean="0"/>
              <a:t>Most vulnerable: 100-foot cliffs overlooked the beach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cstate="print"/>
          <a:srcRect/>
          <a:stretch>
            <a:fillRect/>
          </a:stretch>
        </p:blipFill>
        <p:spPr bwMode="auto">
          <a:xfrm>
            <a:off x="0" y="0"/>
            <a:ext cx="9144000" cy="67135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print"/>
          <a:srcRect/>
          <a:stretch>
            <a:fillRect/>
          </a:stretch>
        </p:blipFill>
        <p:spPr bwMode="auto">
          <a:xfrm>
            <a:off x="609600" y="685800"/>
            <a:ext cx="8128000" cy="571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838200"/>
          </a:xfrm>
        </p:spPr>
        <p:txBody>
          <a:bodyPr/>
          <a:lstStyle/>
          <a:p>
            <a:pPr eaLnBrk="1" hangingPunct="1"/>
            <a:r>
              <a:rPr lang="en-US" b="1" dirty="0" smtClean="0"/>
              <a:t>Axis Problems</a:t>
            </a:r>
          </a:p>
        </p:txBody>
      </p:sp>
      <p:sp>
        <p:nvSpPr>
          <p:cNvPr id="5123" name="Rectangle 3"/>
          <p:cNvSpPr>
            <a:spLocks noGrp="1" noChangeArrowheads="1"/>
          </p:cNvSpPr>
          <p:nvPr>
            <p:ph idx="1"/>
          </p:nvPr>
        </p:nvSpPr>
        <p:spPr>
          <a:xfrm>
            <a:off x="304800" y="1981200"/>
            <a:ext cx="8839200" cy="4572000"/>
          </a:xfrm>
        </p:spPr>
        <p:txBody>
          <a:bodyPr/>
          <a:lstStyle/>
          <a:p>
            <a:pPr eaLnBrk="1" hangingPunct="1"/>
            <a:r>
              <a:rPr lang="en-US" sz="2800" smtClean="0"/>
              <a:t>Red Army continuing its drive west </a:t>
            </a:r>
          </a:p>
          <a:p>
            <a:pPr eaLnBrk="1" hangingPunct="1"/>
            <a:r>
              <a:rPr lang="en-US" sz="2800" smtClean="0"/>
              <a:t>In Italy, Allies continuing their drive north </a:t>
            </a:r>
          </a:p>
          <a:p>
            <a:pPr eaLnBrk="1" hangingPunct="1"/>
            <a:r>
              <a:rPr lang="en-US" sz="2800" smtClean="0"/>
              <a:t>Japan contributed nothing to war effort beyond diverting American forces to Pacific </a:t>
            </a:r>
          </a:p>
          <a:p>
            <a:pPr eaLnBrk="1" hangingPunct="1"/>
            <a:r>
              <a:rPr lang="en-US" sz="2800" smtClean="0"/>
              <a:t>Losses on both fronts had degraded quality and quantity of Germany’s men and equipment </a:t>
            </a:r>
          </a:p>
          <a:p>
            <a:pPr lvl="1" eaLnBrk="1" hangingPunct="1"/>
            <a:r>
              <a:rPr lang="en-US" sz="2400" smtClean="0"/>
              <a:t>Shift significant amounts of both on anticipation of invasion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457200"/>
            <a:ext cx="7620000" cy="838200"/>
          </a:xfrm>
        </p:spPr>
        <p:txBody>
          <a:bodyPr/>
          <a:lstStyle/>
          <a:p>
            <a:pPr eaLnBrk="1" hangingPunct="1"/>
            <a:r>
              <a:rPr lang="en-US" b="1" dirty="0" smtClean="0"/>
              <a:t>Hellish Battle at Omaha </a:t>
            </a:r>
          </a:p>
        </p:txBody>
      </p:sp>
      <p:sp>
        <p:nvSpPr>
          <p:cNvPr id="32771" name="Rectangle 3"/>
          <p:cNvSpPr>
            <a:spLocks noGrp="1" noChangeArrowheads="1"/>
          </p:cNvSpPr>
          <p:nvPr>
            <p:ph idx="1"/>
          </p:nvPr>
        </p:nvSpPr>
        <p:spPr/>
        <p:txBody>
          <a:bodyPr/>
          <a:lstStyle/>
          <a:p>
            <a:pPr eaLnBrk="1" hangingPunct="1">
              <a:lnSpc>
                <a:spcPct val="90000"/>
              </a:lnSpc>
            </a:pPr>
            <a:r>
              <a:rPr lang="en-US" smtClean="0"/>
              <a:t>Americans confronted by elite German infantry division </a:t>
            </a:r>
          </a:p>
          <a:p>
            <a:pPr eaLnBrk="1" hangingPunct="1">
              <a:lnSpc>
                <a:spcPct val="90000"/>
              </a:lnSpc>
            </a:pPr>
            <a:r>
              <a:rPr lang="en-US" smtClean="0"/>
              <a:t>Poor weather &amp; visibility protected Germans from Allied bombers </a:t>
            </a:r>
          </a:p>
          <a:p>
            <a:pPr eaLnBrk="1" hangingPunct="1">
              <a:lnSpc>
                <a:spcPct val="90000"/>
              </a:lnSpc>
            </a:pPr>
            <a:r>
              <a:rPr lang="en-US" smtClean="0"/>
              <a:t>27 of special amphibious tanks sank upon debarking the transports – taking their crews to the bottom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photos-a.ak.fbcdn.net/hphotos-ak-snc3/hs092.snc3/15951_507589611046_185500512_30305733_25750_n.jpg">
            <a:hlinkClick r:id="rId2"/>
          </p:cNvPr>
          <p:cNvPicPr>
            <a:picLocks noChangeAspect="1" noChangeArrowheads="1"/>
          </p:cNvPicPr>
          <p:nvPr/>
        </p:nvPicPr>
        <p:blipFill>
          <a:blip r:embed="rId3" cstate="print"/>
          <a:srcRect/>
          <a:stretch>
            <a:fillRect/>
          </a:stretch>
        </p:blipFill>
        <p:spPr bwMode="auto">
          <a:xfrm>
            <a:off x="3390900" y="2362200"/>
            <a:ext cx="5753100" cy="4314825"/>
          </a:xfrm>
          <a:prstGeom prst="rect">
            <a:avLst/>
          </a:prstGeom>
          <a:noFill/>
          <a:ln w="9525">
            <a:noFill/>
            <a:miter lim="800000"/>
            <a:headEnd/>
            <a:tailEnd/>
          </a:ln>
        </p:spPr>
      </p:pic>
      <p:pic>
        <p:nvPicPr>
          <p:cNvPr id="33795" name="Picture 2" descr="http://hphotos-snc3.fbcdn.net/hs092.snc3/15951_507589606056_185500512_30305732_7683392_n.jpg">
            <a:hlinkClick r:id="rId2"/>
          </p:cNvPr>
          <p:cNvPicPr>
            <a:picLocks noChangeAspect="1" noChangeArrowheads="1"/>
          </p:cNvPicPr>
          <p:nvPr/>
        </p:nvPicPr>
        <p:blipFill>
          <a:blip r:embed="rId4" cstate="print"/>
          <a:srcRect/>
          <a:stretch>
            <a:fillRect/>
          </a:stretch>
        </p:blipFill>
        <p:spPr bwMode="auto">
          <a:xfrm>
            <a:off x="0" y="0"/>
            <a:ext cx="4343400" cy="3257550"/>
          </a:xfrm>
          <a:prstGeom prst="rect">
            <a:avLst/>
          </a:prstGeom>
          <a:noFill/>
          <a:ln w="9525">
            <a:noFill/>
            <a:miter lim="800000"/>
            <a:headEnd/>
            <a:tailEnd/>
          </a:ln>
        </p:spPr>
      </p:pic>
      <p:pic>
        <p:nvPicPr>
          <p:cNvPr id="33796" name="Picture 6" descr="http://hphotos-snc3.fbcdn.net/hs112.snc3/15951_507589591086_185500512_30305729_7482165_n.jpg">
            <a:hlinkClick r:id="rId5"/>
          </p:cNvPr>
          <p:cNvPicPr>
            <a:picLocks noChangeAspect="1" noChangeArrowheads="1"/>
          </p:cNvPicPr>
          <p:nvPr/>
        </p:nvPicPr>
        <p:blipFill>
          <a:blip r:embed="rId6" cstate="print"/>
          <a:srcRect/>
          <a:stretch>
            <a:fillRect/>
          </a:stretch>
        </p:blipFill>
        <p:spPr bwMode="auto">
          <a:xfrm>
            <a:off x="5105400" y="304800"/>
            <a:ext cx="3657600" cy="2743200"/>
          </a:xfrm>
          <a:prstGeom prst="rect">
            <a:avLst/>
          </a:prstGeom>
          <a:noFill/>
          <a:ln w="9525">
            <a:noFill/>
            <a:miter lim="800000"/>
            <a:headEnd/>
            <a:tailEnd/>
          </a:ln>
        </p:spPr>
      </p:pic>
      <p:pic>
        <p:nvPicPr>
          <p:cNvPr id="33797" name="Picture 8" descr="http://www.products-of-normandy.com/images01/hoc-point-omaha08.jpg"/>
          <p:cNvPicPr>
            <a:picLocks noChangeAspect="1" noChangeArrowheads="1"/>
          </p:cNvPicPr>
          <p:nvPr/>
        </p:nvPicPr>
        <p:blipFill>
          <a:blip r:embed="rId7" cstate="print"/>
          <a:srcRect/>
          <a:stretch>
            <a:fillRect/>
          </a:stretch>
        </p:blipFill>
        <p:spPr bwMode="auto">
          <a:xfrm>
            <a:off x="381000" y="3352800"/>
            <a:ext cx="4205288" cy="31543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58952" y="457200"/>
            <a:ext cx="8004048" cy="841248"/>
          </a:xfrm>
        </p:spPr>
        <p:txBody>
          <a:bodyPr/>
          <a:lstStyle/>
          <a:p>
            <a:pPr eaLnBrk="1" hangingPunct="1"/>
            <a:r>
              <a:rPr lang="en-US" b="1" dirty="0" smtClean="0"/>
              <a:t>Landing Craft As It Approaches</a:t>
            </a:r>
          </a:p>
        </p:txBody>
      </p:sp>
      <p:pic>
        <p:nvPicPr>
          <p:cNvPr id="34819" name="Picture 4" descr="Coast Guard picture of LCVP as it was hit">
            <a:hlinkClick r:id="rId2"/>
          </p:cNvPr>
          <p:cNvPicPr>
            <a:picLocks noChangeAspect="1" noChangeArrowheads="1"/>
          </p:cNvPicPr>
          <p:nvPr/>
        </p:nvPicPr>
        <p:blipFill>
          <a:blip r:embed="rId3" cstate="print"/>
          <a:srcRect/>
          <a:stretch>
            <a:fillRect/>
          </a:stretch>
        </p:blipFill>
        <p:spPr bwMode="auto">
          <a:xfrm>
            <a:off x="1524000" y="2667000"/>
            <a:ext cx="5943600" cy="30972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58952" y="606552"/>
            <a:ext cx="7699248" cy="841248"/>
          </a:xfrm>
        </p:spPr>
        <p:txBody>
          <a:bodyPr>
            <a:normAutofit fontScale="90000"/>
          </a:bodyPr>
          <a:lstStyle/>
          <a:p>
            <a:pPr eaLnBrk="1" hangingPunct="1"/>
            <a:r>
              <a:rPr lang="en-US" b="1" dirty="0" smtClean="0"/>
              <a:t>Infantry Kicks Through Water on </a:t>
            </a:r>
            <a:br>
              <a:rPr lang="en-US" b="1" dirty="0" smtClean="0"/>
            </a:br>
            <a:r>
              <a:rPr lang="en-US" b="1" dirty="0" smtClean="0"/>
              <a:t>First Assault of Omaha </a:t>
            </a:r>
          </a:p>
        </p:txBody>
      </p:sp>
      <p:pic>
        <p:nvPicPr>
          <p:cNvPr id="35843" name="Picture 4" descr="Blurry GI">
            <a:hlinkClick r:id="rId2"/>
          </p:cNvPr>
          <p:cNvPicPr>
            <a:picLocks noChangeAspect="1" noChangeArrowheads="1"/>
          </p:cNvPicPr>
          <p:nvPr/>
        </p:nvPicPr>
        <p:blipFill>
          <a:blip r:embed="rId3" cstate="print"/>
          <a:srcRect/>
          <a:stretch>
            <a:fillRect/>
          </a:stretch>
        </p:blipFill>
        <p:spPr bwMode="auto">
          <a:xfrm>
            <a:off x="1828800" y="2514600"/>
            <a:ext cx="5467350" cy="34956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58952" y="457200"/>
            <a:ext cx="7013448" cy="841248"/>
          </a:xfrm>
        </p:spPr>
        <p:txBody>
          <a:bodyPr/>
          <a:lstStyle/>
          <a:p>
            <a:pPr eaLnBrk="1" hangingPunct="1"/>
            <a:r>
              <a:rPr lang="en-US" b="1" dirty="0" smtClean="0"/>
              <a:t>Beach Obstacles </a:t>
            </a:r>
          </a:p>
        </p:txBody>
      </p:sp>
      <p:pic>
        <p:nvPicPr>
          <p:cNvPr id="36867" name="Picture 4" descr="Beach Obstacles">
            <a:hlinkClick r:id="rId2"/>
          </p:cNvPr>
          <p:cNvPicPr>
            <a:picLocks noChangeAspect="1" noChangeArrowheads="1"/>
          </p:cNvPicPr>
          <p:nvPr/>
        </p:nvPicPr>
        <p:blipFill>
          <a:blip r:embed="rId3" cstate="print"/>
          <a:srcRect/>
          <a:stretch>
            <a:fillRect/>
          </a:stretch>
        </p:blipFill>
        <p:spPr bwMode="auto">
          <a:xfrm>
            <a:off x="1905000" y="2209800"/>
            <a:ext cx="5391150" cy="364331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8952" y="457200"/>
            <a:ext cx="7775448" cy="841248"/>
          </a:xfrm>
        </p:spPr>
        <p:txBody>
          <a:bodyPr/>
          <a:lstStyle/>
          <a:p>
            <a:pPr eaLnBrk="1" hangingPunct="1"/>
            <a:r>
              <a:rPr lang="en-US" b="1" dirty="0" smtClean="0"/>
              <a:t>Men Rushing Towards the Beach</a:t>
            </a:r>
          </a:p>
        </p:txBody>
      </p:sp>
      <p:pic>
        <p:nvPicPr>
          <p:cNvPr id="37891" name="Picture 4" descr="http://normandy.eb.com/normandy/art/oomahaa003p1.jpg"/>
          <p:cNvPicPr>
            <a:picLocks noChangeAspect="1" noChangeArrowheads="1"/>
          </p:cNvPicPr>
          <p:nvPr/>
        </p:nvPicPr>
        <p:blipFill>
          <a:blip r:embed="rId2" cstate="print"/>
          <a:srcRect/>
          <a:stretch>
            <a:fillRect/>
          </a:stretch>
        </p:blipFill>
        <p:spPr bwMode="auto">
          <a:xfrm>
            <a:off x="1447800" y="2133600"/>
            <a:ext cx="6096000" cy="39846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1143000"/>
          </a:xfrm>
        </p:spPr>
        <p:txBody>
          <a:bodyPr/>
          <a:lstStyle/>
          <a:p>
            <a:pPr eaLnBrk="1" hangingPunct="1"/>
            <a:r>
              <a:rPr lang="en-US" b="1" dirty="0" smtClean="0"/>
              <a:t>Omaha Beach Nightmare</a:t>
            </a:r>
          </a:p>
        </p:txBody>
      </p:sp>
      <p:sp>
        <p:nvSpPr>
          <p:cNvPr id="38915" name="Rectangle 3"/>
          <p:cNvSpPr>
            <a:spLocks noGrp="1" noChangeArrowheads="1"/>
          </p:cNvSpPr>
          <p:nvPr>
            <p:ph type="body" sz="half" idx="1"/>
          </p:nvPr>
        </p:nvSpPr>
        <p:spPr/>
        <p:txBody>
          <a:bodyPr>
            <a:normAutofit lnSpcReduction="10000"/>
          </a:bodyPr>
          <a:lstStyle/>
          <a:p>
            <a:pPr eaLnBrk="1" hangingPunct="1">
              <a:lnSpc>
                <a:spcPct val="90000"/>
              </a:lnSpc>
            </a:pPr>
            <a:r>
              <a:rPr lang="en-US" sz="2400" smtClean="0"/>
              <a:t>First landing parties </a:t>
            </a:r>
          </a:p>
          <a:p>
            <a:pPr lvl="1" eaLnBrk="1" hangingPunct="1">
              <a:lnSpc>
                <a:spcPct val="90000"/>
              </a:lnSpc>
            </a:pPr>
            <a:r>
              <a:rPr lang="en-US" sz="2000" smtClean="0"/>
              <a:t>Seasick from rough crossing</a:t>
            </a:r>
          </a:p>
          <a:p>
            <a:pPr lvl="1" eaLnBrk="1" hangingPunct="1">
              <a:lnSpc>
                <a:spcPct val="90000"/>
              </a:lnSpc>
            </a:pPr>
            <a:r>
              <a:rPr lang="en-US" sz="2000" smtClean="0"/>
              <a:t>Literally ripped apart by mines, artillery and machine-gun crossfire </a:t>
            </a:r>
          </a:p>
          <a:p>
            <a:pPr lvl="1" eaLnBrk="1" hangingPunct="1">
              <a:lnSpc>
                <a:spcPct val="90000"/>
              </a:lnSpc>
            </a:pPr>
            <a:r>
              <a:rPr lang="en-US" sz="2000" smtClean="0"/>
              <a:t>Soldiers drowned in deep water before their craft was close enough to the beach </a:t>
            </a:r>
          </a:p>
          <a:p>
            <a:pPr lvl="1" eaLnBrk="1" hangingPunct="1">
              <a:lnSpc>
                <a:spcPct val="90000"/>
              </a:lnSpc>
            </a:pPr>
            <a:r>
              <a:rPr lang="en-US" sz="2000" smtClean="0"/>
              <a:t>Killed before could stagger ashore </a:t>
            </a:r>
          </a:p>
          <a:p>
            <a:pPr lvl="1" eaLnBrk="1" hangingPunct="1">
              <a:lnSpc>
                <a:spcPct val="90000"/>
              </a:lnSpc>
            </a:pPr>
            <a:r>
              <a:rPr lang="en-US" sz="2000" smtClean="0"/>
              <a:t>Beach offered no cover – only could move forward </a:t>
            </a:r>
          </a:p>
        </p:txBody>
      </p:sp>
      <p:sp>
        <p:nvSpPr>
          <p:cNvPr id="38916" name="Rectangle 5"/>
          <p:cNvSpPr>
            <a:spLocks noChangeArrowheads="1"/>
          </p:cNvSpPr>
          <p:nvPr/>
        </p:nvSpPr>
        <p:spPr bwMode="auto">
          <a:xfrm>
            <a:off x="176213" y="2239963"/>
            <a:ext cx="9144000" cy="0"/>
          </a:xfrm>
          <a:prstGeom prst="rect">
            <a:avLst/>
          </a:prstGeom>
          <a:noFill/>
          <a:ln w="9525">
            <a:noFill/>
            <a:miter lim="800000"/>
            <a:headEnd/>
            <a:tailEnd/>
          </a:ln>
        </p:spPr>
        <p:txBody>
          <a:bodyPr>
            <a:spAutoFit/>
          </a:bodyPr>
          <a:lstStyle/>
          <a:p>
            <a:endParaRPr lang="en-US"/>
          </a:p>
        </p:txBody>
      </p:sp>
      <p:grpSp>
        <p:nvGrpSpPr>
          <p:cNvPr id="38917" name="Group 10"/>
          <p:cNvGrpSpPr>
            <a:grpSpLocks/>
          </p:cNvGrpSpPr>
          <p:nvPr/>
        </p:nvGrpSpPr>
        <p:grpSpPr bwMode="auto">
          <a:xfrm>
            <a:off x="5341938" y="2239963"/>
            <a:ext cx="3978275" cy="0"/>
            <a:chOff x="0" y="0"/>
            <a:chExt cx="2506" cy="0"/>
          </a:xfrm>
        </p:grpSpPr>
        <p:sp>
          <p:nvSpPr>
            <p:cNvPr id="38922" name="Rectangle 6"/>
            <p:cNvSpPr>
              <a:spLocks noChangeArrowheads="1"/>
            </p:cNvSpPr>
            <p:nvPr/>
          </p:nvSpPr>
          <p:spPr bwMode="auto">
            <a:xfrm>
              <a:off x="0" y="0"/>
              <a:ext cx="2506" cy="0"/>
            </a:xfrm>
            <a:prstGeom prst="rect">
              <a:avLst/>
            </a:prstGeom>
            <a:noFill/>
            <a:ln w="9525">
              <a:noFill/>
              <a:miter lim="800000"/>
              <a:headEnd/>
              <a:tailEnd/>
            </a:ln>
          </p:spPr>
          <p:txBody>
            <a:bodyPr>
              <a:spAutoFit/>
            </a:bodyPr>
            <a:lstStyle/>
            <a:p>
              <a:endParaRPr lang="en-US"/>
            </a:p>
          </p:txBody>
        </p:sp>
        <p:sp>
          <p:nvSpPr>
            <p:cNvPr id="38923" name="Rectangle 7"/>
            <p:cNvSpPr>
              <a:spLocks noChangeArrowheads="1"/>
            </p:cNvSpPr>
            <p:nvPr/>
          </p:nvSpPr>
          <p:spPr bwMode="auto">
            <a:xfrm>
              <a:off x="0" y="0"/>
              <a:ext cx="2506" cy="0"/>
            </a:xfrm>
            <a:prstGeom prst="rect">
              <a:avLst/>
            </a:prstGeom>
            <a:noFill/>
            <a:ln w="9525">
              <a:noFill/>
              <a:miter lim="800000"/>
              <a:headEnd/>
              <a:tailEnd/>
            </a:ln>
          </p:spPr>
          <p:txBody>
            <a:bodyPr>
              <a:spAutoFit/>
            </a:bodyPr>
            <a:lstStyle/>
            <a:p>
              <a:endParaRPr lang="en-US"/>
            </a:p>
          </p:txBody>
        </p:sp>
      </p:grpSp>
      <p:grpSp>
        <p:nvGrpSpPr>
          <p:cNvPr id="38918" name="Group 15"/>
          <p:cNvGrpSpPr>
            <a:grpSpLocks/>
          </p:cNvGrpSpPr>
          <p:nvPr/>
        </p:nvGrpSpPr>
        <p:grpSpPr bwMode="auto">
          <a:xfrm>
            <a:off x="2074863" y="2263775"/>
            <a:ext cx="4994275" cy="2286000"/>
            <a:chOff x="0" y="0"/>
            <a:chExt cx="3146" cy="1440"/>
          </a:xfrm>
        </p:grpSpPr>
        <p:sp>
          <p:nvSpPr>
            <p:cNvPr id="38920" name="Rectangle 12"/>
            <p:cNvSpPr>
              <a:spLocks noChangeArrowheads="1"/>
            </p:cNvSpPr>
            <p:nvPr/>
          </p:nvSpPr>
          <p:spPr bwMode="auto">
            <a:xfrm>
              <a:off x="0" y="0"/>
              <a:ext cx="3146" cy="0"/>
            </a:xfrm>
            <a:prstGeom prst="rect">
              <a:avLst/>
            </a:prstGeom>
            <a:noFill/>
            <a:ln w="9525">
              <a:noFill/>
              <a:miter lim="800000"/>
              <a:headEnd/>
              <a:tailEnd/>
            </a:ln>
          </p:spPr>
          <p:txBody>
            <a:bodyPr>
              <a:spAutoFit/>
            </a:bodyPr>
            <a:lstStyle/>
            <a:p>
              <a:endParaRPr lang="en-US"/>
            </a:p>
          </p:txBody>
        </p:sp>
        <p:sp>
          <p:nvSpPr>
            <p:cNvPr id="38921" name="Rectangle 13"/>
            <p:cNvSpPr>
              <a:spLocks noChangeArrowheads="1"/>
            </p:cNvSpPr>
            <p:nvPr/>
          </p:nvSpPr>
          <p:spPr bwMode="auto">
            <a:xfrm>
              <a:off x="0" y="0"/>
              <a:ext cx="3146" cy="1440"/>
            </a:xfrm>
            <a:prstGeom prst="rect">
              <a:avLst/>
            </a:prstGeom>
            <a:noFill/>
            <a:ln w="9525">
              <a:noFill/>
              <a:miter lim="800000"/>
              <a:headEnd/>
              <a:tailEnd/>
            </a:ln>
          </p:spPr>
          <p:txBody>
            <a:bodyPr/>
            <a:lstStyle/>
            <a:p>
              <a:r>
                <a:rPr lang="en-US">
                  <a:latin typeface="Arial" charset="0"/>
                  <a:hlinkClick r:id="rId2"/>
                </a:rPr>
                <a:t>  </a:t>
              </a:r>
              <a:r>
                <a:rPr lang="en-US" sz="14400">
                  <a:latin typeface="Arial" charset="0"/>
                </a:rPr>
                <a:t> </a:t>
              </a:r>
              <a:r>
                <a:rPr lang="en-US">
                  <a:latin typeface="Arial" charset="0"/>
                </a:rPr>
                <a:t>                                             </a:t>
              </a:r>
            </a:p>
          </p:txBody>
        </p:sp>
      </p:grpSp>
      <p:pic>
        <p:nvPicPr>
          <p:cNvPr id="38919" name="Picture 14" descr="LCA to Omaha">
            <a:hlinkClick r:id="rId2"/>
          </p:cNvPr>
          <p:cNvPicPr>
            <a:picLocks noChangeAspect="1" noChangeArrowheads="1"/>
          </p:cNvPicPr>
          <p:nvPr/>
        </p:nvPicPr>
        <p:blipFill>
          <a:blip r:embed="rId3" cstate="print"/>
          <a:srcRect/>
          <a:stretch>
            <a:fillRect/>
          </a:stretch>
        </p:blipFill>
        <p:spPr bwMode="auto">
          <a:xfrm>
            <a:off x="4572000" y="2743200"/>
            <a:ext cx="3886200" cy="2286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304800"/>
            <a:ext cx="7772400" cy="1143000"/>
          </a:xfrm>
        </p:spPr>
        <p:txBody>
          <a:bodyPr/>
          <a:lstStyle/>
          <a:p>
            <a:pPr eaLnBrk="1" hangingPunct="1"/>
            <a:r>
              <a:rPr lang="en-US" dirty="0" smtClean="0"/>
              <a:t>Battle </a:t>
            </a:r>
            <a:r>
              <a:rPr lang="en-US" b="1" dirty="0" smtClean="0"/>
              <a:t>Moves</a:t>
            </a:r>
            <a:r>
              <a:rPr lang="en-US" dirty="0" smtClean="0"/>
              <a:t> Forward</a:t>
            </a:r>
          </a:p>
        </p:txBody>
      </p:sp>
      <p:pic>
        <p:nvPicPr>
          <p:cNvPr id="39940" name="Picture 7" descr="2nd Infantry Division march past bunker">
            <a:hlinkClick r:id="rId2"/>
          </p:cNvPr>
          <p:cNvPicPr>
            <a:picLocks noGrp="1" noChangeAspect="1" noChangeArrowheads="1"/>
          </p:cNvPicPr>
          <p:nvPr>
            <p:ph type="clipArt" sz="half" idx="1"/>
          </p:nvPr>
        </p:nvPicPr>
        <p:blipFill>
          <a:blip r:embed="rId3" cstate="print"/>
          <a:stretch>
            <a:fillRect/>
          </a:stretch>
        </p:blipFill>
        <p:spPr>
          <a:xfrm>
            <a:off x="685800" y="2889250"/>
            <a:ext cx="3810000" cy="2298700"/>
          </a:xfrm>
        </p:spPr>
      </p:pic>
      <p:sp>
        <p:nvSpPr>
          <p:cNvPr id="39939" name="Rectangle 3"/>
          <p:cNvSpPr>
            <a:spLocks noGrp="1" noChangeArrowheads="1"/>
          </p:cNvSpPr>
          <p:nvPr>
            <p:ph type="body" sz="half" idx="2"/>
          </p:nvPr>
        </p:nvSpPr>
        <p:spPr/>
        <p:txBody>
          <a:bodyPr>
            <a:normAutofit fontScale="92500"/>
          </a:bodyPr>
          <a:lstStyle/>
          <a:p>
            <a:pPr eaLnBrk="1" hangingPunct="1">
              <a:lnSpc>
                <a:spcPct val="90000"/>
              </a:lnSpc>
            </a:pPr>
            <a:r>
              <a:rPr lang="en-US" sz="2400" smtClean="0"/>
              <a:t>Isolated groups and individuals with no choice gradually fought their way forward and eventually took key points at each end of beach </a:t>
            </a:r>
          </a:p>
          <a:p>
            <a:pPr eaLnBrk="1" hangingPunct="1">
              <a:lnSpc>
                <a:spcPct val="90000"/>
              </a:lnSpc>
            </a:pPr>
            <a:r>
              <a:rPr lang="en-US" sz="2400" smtClean="0"/>
              <a:t>Took several hours &amp; heavy navy bombardment to secure beachhead </a:t>
            </a:r>
          </a:p>
          <a:p>
            <a:pPr lvl="1" eaLnBrk="1" hangingPunct="1">
              <a:lnSpc>
                <a:spcPct val="90000"/>
              </a:lnSpc>
            </a:pPr>
            <a:r>
              <a:rPr lang="en-US" sz="2000" smtClean="0"/>
              <a:t>Army Rangers scaled surrounding cliffs with rope ladders to take out guns guarding coast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1143000"/>
          </a:xfrm>
        </p:spPr>
        <p:txBody>
          <a:bodyPr/>
          <a:lstStyle/>
          <a:p>
            <a:pPr eaLnBrk="1" hangingPunct="1"/>
            <a:r>
              <a:rPr lang="en-US" b="1" dirty="0" smtClean="0"/>
              <a:t>Saving</a:t>
            </a:r>
            <a:r>
              <a:rPr lang="en-US" dirty="0" smtClean="0"/>
              <a:t> Private Ryan </a:t>
            </a:r>
          </a:p>
        </p:txBody>
      </p:sp>
      <p:pic>
        <p:nvPicPr>
          <p:cNvPr id="40965" name="Picture 8" descr="Saving Private Ryan">
            <a:hlinkClick r:id="rId2"/>
          </p:cNvPr>
          <p:cNvPicPr>
            <a:picLocks noGrp="1" noChangeAspect="1" noChangeArrowheads="1"/>
          </p:cNvPicPr>
          <p:nvPr>
            <p:ph type="clipArt" sz="half" idx="1"/>
          </p:nvPr>
        </p:nvPicPr>
        <p:blipFill>
          <a:blip r:embed="rId3" cstate="print"/>
          <a:srcRect/>
          <a:stretch>
            <a:fillRect/>
          </a:stretch>
        </p:blipFill>
        <p:spPr>
          <a:xfrm>
            <a:off x="1171575" y="1905000"/>
            <a:ext cx="3143250" cy="4114800"/>
          </a:xfrm>
        </p:spPr>
      </p:pic>
      <p:sp>
        <p:nvSpPr>
          <p:cNvPr id="40963" name="Rectangle 3"/>
          <p:cNvSpPr>
            <a:spLocks noGrp="1" noChangeArrowheads="1"/>
          </p:cNvSpPr>
          <p:nvPr>
            <p:ph type="body" sz="half" idx="2"/>
          </p:nvPr>
        </p:nvSpPr>
        <p:spPr/>
        <p:txBody>
          <a:bodyPr/>
          <a:lstStyle/>
          <a:p>
            <a:pPr eaLnBrk="1" hangingPunct="1"/>
            <a:r>
              <a:rPr lang="en-US" sz="2400" smtClean="0"/>
              <a:t>Steven Spielberg’s film probably comes closest to any film by capturing what it was like at Omaha Beach on D-Day </a:t>
            </a:r>
          </a:p>
          <a:p>
            <a:pPr eaLnBrk="1" hangingPunct="1"/>
            <a:r>
              <a:rPr lang="en-US" sz="2400" smtClean="0"/>
              <a:t>Even the vivid portrayal cannot fully depict the gore, fear, noise, or smells of that day </a:t>
            </a:r>
          </a:p>
        </p:txBody>
      </p:sp>
      <p:sp>
        <p:nvSpPr>
          <p:cNvPr id="40964" name="Rectangle 5"/>
          <p:cNvSpPr>
            <a:spLocks noChangeArrowheads="1"/>
          </p:cNvSpPr>
          <p:nvPr/>
        </p:nvSpPr>
        <p:spPr bwMode="auto">
          <a:xfrm>
            <a:off x="-3481388" y="2582863"/>
            <a:ext cx="9144001" cy="0"/>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457200"/>
            <a:ext cx="6934200" cy="838200"/>
          </a:xfrm>
        </p:spPr>
        <p:txBody>
          <a:bodyPr/>
          <a:lstStyle/>
          <a:p>
            <a:pPr eaLnBrk="1" hangingPunct="1"/>
            <a:r>
              <a:rPr lang="en-US" b="1" dirty="0" smtClean="0"/>
              <a:t>Normandy Casualties </a:t>
            </a:r>
          </a:p>
        </p:txBody>
      </p:sp>
      <p:sp>
        <p:nvSpPr>
          <p:cNvPr id="41987" name="Rectangle 3"/>
          <p:cNvSpPr>
            <a:spLocks noGrp="1" noChangeArrowheads="1"/>
          </p:cNvSpPr>
          <p:nvPr>
            <p:ph idx="1"/>
          </p:nvPr>
        </p:nvSpPr>
        <p:spPr/>
        <p:txBody>
          <a:bodyPr/>
          <a:lstStyle/>
          <a:p>
            <a:pPr eaLnBrk="1" hangingPunct="1">
              <a:lnSpc>
                <a:spcPct val="90000"/>
              </a:lnSpc>
            </a:pPr>
            <a:r>
              <a:rPr lang="en-US" smtClean="0"/>
              <a:t>Total casualties suffered during the entire Normandy invasion will never be known </a:t>
            </a:r>
          </a:p>
          <a:p>
            <a:pPr eaLnBrk="1" hangingPunct="1">
              <a:lnSpc>
                <a:spcPct val="90000"/>
              </a:lnSpc>
            </a:pPr>
            <a:r>
              <a:rPr lang="en-US" smtClean="0"/>
              <a:t>Nations involved have different record-keeping methods and different ideas of the duration of the battle </a:t>
            </a:r>
          </a:p>
          <a:p>
            <a:pPr lvl="1" eaLnBrk="1" hangingPunct="1">
              <a:lnSpc>
                <a:spcPct val="90000"/>
              </a:lnSpc>
            </a:pPr>
            <a:r>
              <a:rPr lang="en-US" smtClean="0"/>
              <a:t>29,000 U.S. killed/106,000 wounded  </a:t>
            </a:r>
          </a:p>
          <a:p>
            <a:pPr lvl="1" eaLnBrk="1" hangingPunct="1">
              <a:lnSpc>
                <a:spcPct val="90000"/>
              </a:lnSpc>
            </a:pPr>
            <a:r>
              <a:rPr lang="en-US" smtClean="0"/>
              <a:t>11,000 British killed/54,000 wounded </a:t>
            </a:r>
          </a:p>
          <a:p>
            <a:pPr lvl="1" eaLnBrk="1" hangingPunct="1">
              <a:lnSpc>
                <a:spcPct val="90000"/>
              </a:lnSpc>
            </a:pPr>
            <a:r>
              <a:rPr lang="en-US" smtClean="0"/>
              <a:t>30,000 Germans killed/190,000 wounded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pPr eaLnBrk="1" hangingPunct="1"/>
            <a:r>
              <a:rPr lang="en-US" b="1" dirty="0" smtClean="0"/>
              <a:t>The Atlantic Wall</a:t>
            </a:r>
          </a:p>
        </p:txBody>
      </p:sp>
      <p:sp>
        <p:nvSpPr>
          <p:cNvPr id="6147" name="Rectangle 3"/>
          <p:cNvSpPr>
            <a:spLocks noGrp="1" noChangeArrowheads="1"/>
          </p:cNvSpPr>
          <p:nvPr>
            <p:ph type="body" sz="half" idx="1"/>
          </p:nvPr>
        </p:nvSpPr>
        <p:spPr>
          <a:xfrm>
            <a:off x="0" y="1600200"/>
            <a:ext cx="5105400" cy="5257800"/>
          </a:xfrm>
        </p:spPr>
        <p:txBody>
          <a:bodyPr/>
          <a:lstStyle/>
          <a:p>
            <a:pPr eaLnBrk="1" hangingPunct="1">
              <a:lnSpc>
                <a:spcPct val="90000"/>
              </a:lnSpc>
            </a:pPr>
            <a:r>
              <a:rPr lang="en-US" sz="2800" dirty="0" smtClean="0"/>
              <a:t>Hitler orders the building of the Atlantic Wall in preparation of coming invasion</a:t>
            </a:r>
          </a:p>
          <a:p>
            <a:pPr eaLnBrk="1" hangingPunct="1">
              <a:lnSpc>
                <a:spcPct val="90000"/>
              </a:lnSpc>
            </a:pPr>
            <a:r>
              <a:rPr lang="en-US" sz="2800" dirty="0" smtClean="0"/>
              <a:t>Located along the English Channel &amp; Atlantic coasts of Western Europe – stretched 3,000 miles of coastline </a:t>
            </a:r>
          </a:p>
          <a:p>
            <a:pPr eaLnBrk="1" hangingPunct="1">
              <a:lnSpc>
                <a:spcPct val="90000"/>
              </a:lnSpc>
            </a:pPr>
            <a:r>
              <a:rPr lang="en-US" sz="2800" dirty="0" smtClean="0"/>
              <a:t>Envisioned as an unbreakable barrier</a:t>
            </a:r>
          </a:p>
          <a:p>
            <a:pPr lvl="1" eaLnBrk="1" hangingPunct="1">
              <a:lnSpc>
                <a:spcPct val="90000"/>
              </a:lnSpc>
            </a:pPr>
            <a:r>
              <a:rPr lang="en-US" sz="2400" dirty="0" smtClean="0"/>
              <a:t>Put up mines, barbed wire, and various obstacles on the beaches </a:t>
            </a:r>
          </a:p>
        </p:txBody>
      </p:sp>
      <p:pic>
        <p:nvPicPr>
          <p:cNvPr id="6148" name="Picture 11" descr="http://www.ddaymuseum.org/education/graphics/atlanticwall2.jpg"/>
          <p:cNvPicPr>
            <a:picLocks noGrp="1" noChangeAspect="1" noChangeArrowheads="1"/>
          </p:cNvPicPr>
          <p:nvPr>
            <p:ph type="clipArt" sz="half" idx="2"/>
          </p:nvPr>
        </p:nvPicPr>
        <p:blipFill>
          <a:blip r:embed="rId2" cstate="print"/>
          <a:srcRect/>
          <a:stretch>
            <a:fillRect/>
          </a:stretch>
        </p:blipFill>
        <p:spPr>
          <a:xfrm>
            <a:off x="5029200" y="2057400"/>
            <a:ext cx="3810000" cy="25400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04800"/>
            <a:ext cx="7772400" cy="1143000"/>
          </a:xfrm>
        </p:spPr>
        <p:txBody>
          <a:bodyPr/>
          <a:lstStyle/>
          <a:p>
            <a:pPr eaLnBrk="1" hangingPunct="1"/>
            <a:r>
              <a:rPr lang="en-US" b="1" dirty="0" smtClean="0"/>
              <a:t>By end of June . . .</a:t>
            </a:r>
          </a:p>
        </p:txBody>
      </p:sp>
      <p:pic>
        <p:nvPicPr>
          <p:cNvPr id="43013" name="Picture 9" descr="Ships at Beach">
            <a:hlinkClick r:id="rId2"/>
          </p:cNvPr>
          <p:cNvPicPr>
            <a:picLocks noGrp="1" noChangeAspect="1" noChangeArrowheads="1"/>
          </p:cNvPicPr>
          <p:nvPr>
            <p:ph type="clipArt" sz="half" idx="1"/>
          </p:nvPr>
        </p:nvPicPr>
        <p:blipFill>
          <a:blip r:embed="rId3" cstate="print"/>
          <a:stretch>
            <a:fillRect/>
          </a:stretch>
        </p:blipFill>
        <p:spPr>
          <a:xfrm>
            <a:off x="685800" y="2586037"/>
            <a:ext cx="3810000" cy="2905125"/>
          </a:xfrm>
        </p:spPr>
      </p:pic>
      <p:sp>
        <p:nvSpPr>
          <p:cNvPr id="43011" name="Rectangle 3"/>
          <p:cNvSpPr>
            <a:spLocks noGrp="1" noChangeArrowheads="1"/>
          </p:cNvSpPr>
          <p:nvPr>
            <p:ph type="body" sz="half" idx="2"/>
          </p:nvPr>
        </p:nvSpPr>
        <p:spPr/>
        <p:txBody>
          <a:bodyPr>
            <a:normAutofit lnSpcReduction="10000"/>
          </a:bodyPr>
          <a:lstStyle/>
          <a:p>
            <a:pPr eaLnBrk="1" hangingPunct="1"/>
            <a:r>
              <a:rPr lang="en-US" sz="2400" smtClean="0"/>
              <a:t>Allies put roughly 1,000,000 men  </a:t>
            </a:r>
          </a:p>
          <a:p>
            <a:pPr eaLnBrk="1" hangingPunct="1"/>
            <a:r>
              <a:rPr lang="en-US" sz="2400" smtClean="0"/>
              <a:t>177,000 vehicles </a:t>
            </a:r>
          </a:p>
          <a:p>
            <a:pPr eaLnBrk="1" hangingPunct="1"/>
            <a:r>
              <a:rPr lang="en-US" sz="2400" smtClean="0"/>
              <a:t>500,000 tons of supplies ashore in France </a:t>
            </a:r>
          </a:p>
          <a:p>
            <a:pPr eaLnBrk="1" hangingPunct="1"/>
            <a:r>
              <a:rPr lang="en-US" sz="2400" smtClean="0"/>
              <a:t>Germans continued to believe Normandy was diversion, that major invasion was still to come from Calais </a:t>
            </a:r>
          </a:p>
        </p:txBody>
      </p:sp>
      <p:grpSp>
        <p:nvGrpSpPr>
          <p:cNvPr id="43012" name="Group 8"/>
          <p:cNvGrpSpPr>
            <a:grpSpLocks/>
          </p:cNvGrpSpPr>
          <p:nvPr/>
        </p:nvGrpSpPr>
        <p:grpSpPr bwMode="auto">
          <a:xfrm>
            <a:off x="2074863" y="2011363"/>
            <a:ext cx="4994275" cy="2759075"/>
            <a:chOff x="0" y="0"/>
            <a:chExt cx="3146" cy="1738"/>
          </a:xfrm>
        </p:grpSpPr>
        <p:sp>
          <p:nvSpPr>
            <p:cNvPr id="43014" name="Rectangle 5"/>
            <p:cNvSpPr>
              <a:spLocks noChangeArrowheads="1"/>
            </p:cNvSpPr>
            <p:nvPr/>
          </p:nvSpPr>
          <p:spPr bwMode="auto">
            <a:xfrm>
              <a:off x="0" y="0"/>
              <a:ext cx="3146" cy="0"/>
            </a:xfrm>
            <a:prstGeom prst="rect">
              <a:avLst/>
            </a:prstGeom>
            <a:noFill/>
            <a:ln w="9525">
              <a:noFill/>
              <a:miter lim="800000"/>
              <a:headEnd/>
              <a:tailEnd/>
            </a:ln>
          </p:spPr>
          <p:txBody>
            <a:bodyPr>
              <a:spAutoFit/>
            </a:bodyPr>
            <a:lstStyle/>
            <a:p>
              <a:endParaRPr lang="en-US"/>
            </a:p>
          </p:txBody>
        </p:sp>
        <p:sp>
          <p:nvSpPr>
            <p:cNvPr id="43015" name="Rectangle 6"/>
            <p:cNvSpPr>
              <a:spLocks noChangeArrowheads="1"/>
            </p:cNvSpPr>
            <p:nvPr/>
          </p:nvSpPr>
          <p:spPr bwMode="auto">
            <a:xfrm>
              <a:off x="0" y="0"/>
              <a:ext cx="3146" cy="1738"/>
            </a:xfrm>
            <a:prstGeom prst="rect">
              <a:avLst/>
            </a:prstGeom>
            <a:noFill/>
            <a:ln w="9525">
              <a:noFill/>
              <a:miter lim="800000"/>
              <a:headEnd/>
              <a:tailEnd/>
            </a:ln>
          </p:spPr>
          <p:txBody>
            <a:bodyPr/>
            <a:lstStyle/>
            <a:p>
              <a:r>
                <a:rPr lang="en-US">
                  <a:latin typeface="Arial" charset="0"/>
                  <a:hlinkClick r:id="rId2"/>
                </a:rPr>
                <a:t>  </a:t>
              </a:r>
              <a:r>
                <a:rPr lang="en-US" sz="17500">
                  <a:latin typeface="Arial" charset="0"/>
                </a:rPr>
                <a:t> </a:t>
              </a:r>
              <a:r>
                <a:rPr lang="en-US">
                  <a:latin typeface="Arial" charset="0"/>
                </a:rPr>
                <a:t>                                          </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457200"/>
            <a:ext cx="7696200" cy="838200"/>
          </a:xfrm>
        </p:spPr>
        <p:txBody>
          <a:bodyPr/>
          <a:lstStyle/>
          <a:p>
            <a:pPr eaLnBrk="1" hangingPunct="1"/>
            <a:r>
              <a:rPr lang="en-US" dirty="0" smtClean="0"/>
              <a:t>Eisenhower's Statement</a:t>
            </a:r>
          </a:p>
        </p:txBody>
      </p:sp>
      <p:sp>
        <p:nvSpPr>
          <p:cNvPr id="44035" name="Rectangle 3"/>
          <p:cNvSpPr>
            <a:spLocks noGrp="1" noChangeArrowheads="1"/>
          </p:cNvSpPr>
          <p:nvPr>
            <p:ph idx="1"/>
          </p:nvPr>
        </p:nvSpPr>
        <p:spPr>
          <a:xfrm>
            <a:off x="685800" y="1447800"/>
            <a:ext cx="7772400" cy="4572000"/>
          </a:xfrm>
        </p:spPr>
        <p:txBody>
          <a:bodyPr>
            <a:normAutofit lnSpcReduction="10000"/>
          </a:bodyPr>
          <a:lstStyle/>
          <a:p>
            <a:pPr eaLnBrk="1" hangingPunct="1"/>
            <a:r>
              <a:rPr lang="en-US" dirty="0" smtClean="0"/>
              <a:t>Speech prepared on event D-Day landings failed:</a:t>
            </a:r>
            <a:r>
              <a:rPr lang="en-US" dirty="0" smtClean="0">
                <a:solidFill>
                  <a:srgbClr val="FFFFFF"/>
                </a:solidFill>
                <a:latin typeface="Arial" charset="0"/>
                <a:cs typeface="Arial" charset="0"/>
              </a:rPr>
              <a:t> </a:t>
            </a:r>
            <a:endParaRPr lang="en-US" dirty="0" smtClean="0"/>
          </a:p>
          <a:p>
            <a:pPr lvl="1" eaLnBrk="1" hangingPunct="1">
              <a:buFontTx/>
              <a:buNone/>
            </a:pPr>
            <a:r>
              <a:rPr lang="en-US" dirty="0" smtClean="0"/>
              <a:t>   “Our landings in the Cherbourg – </a:t>
            </a:r>
            <a:r>
              <a:rPr lang="en-US" dirty="0" err="1" smtClean="0"/>
              <a:t>Harve</a:t>
            </a:r>
            <a:r>
              <a:rPr lang="en-US" dirty="0" smtClean="0"/>
              <a:t> area have failed to gain a satisfactory foothold and I have withdrawn the troops.  My decision to attack at this time and place was based upon the best information available.  The troops, the air and the navy did all that Bravery and devotion to duty could do.  If any blame or fault attaches to the attempt it is mine alone”.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57200"/>
            <a:ext cx="8839200" cy="838200"/>
          </a:xfrm>
        </p:spPr>
        <p:txBody>
          <a:bodyPr>
            <a:normAutofit/>
          </a:bodyPr>
          <a:lstStyle/>
          <a:p>
            <a:pPr eaLnBrk="1" hangingPunct="1"/>
            <a:r>
              <a:rPr lang="en-US" b="1" dirty="0" smtClean="0"/>
              <a:t>What Does the “D” in “D-Day” Mean?</a:t>
            </a:r>
            <a:endParaRPr lang="en-US" b="1" dirty="0" smtClean="0"/>
          </a:p>
        </p:txBody>
      </p:sp>
      <p:sp>
        <p:nvSpPr>
          <p:cNvPr id="45059" name="Rectangle 3"/>
          <p:cNvSpPr>
            <a:spLocks noGrp="1" noChangeArrowheads="1"/>
          </p:cNvSpPr>
          <p:nvPr>
            <p:ph idx="1"/>
          </p:nvPr>
        </p:nvSpPr>
        <p:spPr/>
        <p:txBody>
          <a:bodyPr/>
          <a:lstStyle/>
          <a:p>
            <a:pPr eaLnBrk="1" hangingPunct="1">
              <a:lnSpc>
                <a:spcPct val="90000"/>
              </a:lnSpc>
            </a:pPr>
            <a:r>
              <a:rPr lang="en-US" smtClean="0"/>
              <a:t>Many people think it means: </a:t>
            </a:r>
            <a:r>
              <a:rPr lang="en-US" i="1" smtClean="0"/>
              <a:t>designated day, decision day, doomsday</a:t>
            </a:r>
            <a:r>
              <a:rPr lang="en-US" smtClean="0"/>
              <a:t>, or even </a:t>
            </a:r>
            <a:r>
              <a:rPr lang="en-US" i="1" smtClean="0"/>
              <a:t>death day</a:t>
            </a:r>
          </a:p>
          <a:p>
            <a:pPr eaLnBrk="1" hangingPunct="1">
              <a:lnSpc>
                <a:spcPct val="90000"/>
              </a:lnSpc>
            </a:pPr>
            <a:r>
              <a:rPr lang="en-US" smtClean="0"/>
              <a:t>The “D” in D-Day merely stands for DAY</a:t>
            </a:r>
          </a:p>
          <a:p>
            <a:pPr lvl="1" eaLnBrk="1" hangingPunct="1">
              <a:lnSpc>
                <a:spcPct val="90000"/>
              </a:lnSpc>
            </a:pPr>
            <a:r>
              <a:rPr lang="en-US" smtClean="0"/>
              <a:t>Coded designation used for day of any important invasion or military operation </a:t>
            </a:r>
          </a:p>
          <a:p>
            <a:pPr lvl="1" eaLnBrk="1" hangingPunct="1">
              <a:lnSpc>
                <a:spcPct val="90000"/>
              </a:lnSpc>
            </a:pPr>
            <a:r>
              <a:rPr lang="en-US" smtClean="0"/>
              <a:t>Days before and after D-Day indicated using plus and minus signs:  D-4 meant four days before D-Day; D+7 meant 7 days after D-Day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ttp://www.history.army.mil/books/wwii/7-4/_notes/251b.jpg"/>
          <p:cNvPicPr>
            <a:picLocks noChangeAspect="1" noChangeArrowheads="1"/>
          </p:cNvPicPr>
          <p:nvPr/>
        </p:nvPicPr>
        <p:blipFill>
          <a:blip r:embed="rId2" cstate="print"/>
          <a:srcRect/>
          <a:stretch>
            <a:fillRect/>
          </a:stretch>
        </p:blipFill>
        <p:spPr bwMode="auto">
          <a:xfrm rot="-532343">
            <a:off x="80963" y="742950"/>
            <a:ext cx="4259262" cy="2906713"/>
          </a:xfrm>
          <a:prstGeom prst="rect">
            <a:avLst/>
          </a:prstGeom>
          <a:noFill/>
          <a:ln w="9525">
            <a:noFill/>
            <a:miter lim="800000"/>
            <a:headEnd/>
            <a:tailEnd/>
          </a:ln>
        </p:spPr>
      </p:pic>
      <p:pic>
        <p:nvPicPr>
          <p:cNvPr id="7171" name="Picture 11" descr="http://www.saak.nl/battlefieldtour/1944%20normandie/normandy1944_25.JPG"/>
          <p:cNvPicPr>
            <a:picLocks noChangeAspect="1" noChangeArrowheads="1"/>
          </p:cNvPicPr>
          <p:nvPr/>
        </p:nvPicPr>
        <p:blipFill>
          <a:blip r:embed="rId3" cstate="print"/>
          <a:srcRect/>
          <a:stretch>
            <a:fillRect/>
          </a:stretch>
        </p:blipFill>
        <p:spPr bwMode="auto">
          <a:xfrm>
            <a:off x="1219200" y="3886200"/>
            <a:ext cx="4924425" cy="2728913"/>
          </a:xfrm>
          <a:prstGeom prst="rect">
            <a:avLst/>
          </a:prstGeom>
          <a:noFill/>
          <a:ln w="9525">
            <a:noFill/>
            <a:miter lim="800000"/>
            <a:headEnd/>
            <a:tailEnd/>
          </a:ln>
        </p:spPr>
      </p:pic>
      <p:sp>
        <p:nvSpPr>
          <p:cNvPr id="7172" name="Text Placeholder 2"/>
          <p:cNvSpPr>
            <a:spLocks noGrp="1"/>
          </p:cNvSpPr>
          <p:nvPr>
            <p:ph type="body" sz="half" idx="4294967295"/>
          </p:nvPr>
        </p:nvSpPr>
        <p:spPr>
          <a:xfrm>
            <a:off x="6338888" y="5029200"/>
            <a:ext cx="2805112" cy="476250"/>
          </a:xfrm>
        </p:spPr>
        <p:txBody>
          <a:bodyPr>
            <a:noAutofit/>
          </a:bodyPr>
          <a:lstStyle/>
          <a:p>
            <a:pPr>
              <a:buFontTx/>
              <a:buNone/>
            </a:pPr>
            <a:r>
              <a:rPr lang="en-US" dirty="0" smtClean="0">
                <a:solidFill>
                  <a:srgbClr val="FFFF00"/>
                </a:solidFill>
              </a:rPr>
              <a:t>Czech </a:t>
            </a:r>
          </a:p>
          <a:p>
            <a:pPr>
              <a:buFontTx/>
              <a:buNone/>
            </a:pPr>
            <a:r>
              <a:rPr lang="en-US" dirty="0" smtClean="0">
                <a:solidFill>
                  <a:srgbClr val="FFFF00"/>
                </a:solidFill>
              </a:rPr>
              <a:t>Hedgehog</a:t>
            </a:r>
          </a:p>
        </p:txBody>
      </p:sp>
      <p:sp>
        <p:nvSpPr>
          <p:cNvPr id="5" name="Text Placeholder 2"/>
          <p:cNvSpPr txBox="1">
            <a:spLocks/>
          </p:cNvSpPr>
          <p:nvPr/>
        </p:nvSpPr>
        <p:spPr bwMode="auto">
          <a:xfrm rot="20984253">
            <a:off x="-11113" y="150813"/>
            <a:ext cx="3810001" cy="476250"/>
          </a:xfrm>
          <a:prstGeom prst="rect">
            <a:avLst/>
          </a:prstGeom>
          <a:noFill/>
          <a:ln w="9525">
            <a:noFill/>
            <a:miter lim="800000"/>
            <a:headEnd/>
            <a:tailEnd/>
          </a:ln>
        </p:spPr>
        <p:txBody>
          <a:bodyPr/>
          <a:lstStyle/>
          <a:p>
            <a:pPr marL="342900" indent="-342900" eaLnBrk="0" hangingPunct="0">
              <a:spcBef>
                <a:spcPct val="20000"/>
              </a:spcBef>
              <a:defRPr/>
            </a:pPr>
            <a:r>
              <a:rPr lang="en-US" sz="3200" kern="0" dirty="0">
                <a:solidFill>
                  <a:srgbClr val="FFFF00"/>
                </a:solidFill>
                <a:latin typeface="+mn-lt"/>
              </a:rPr>
              <a:t>Belgian Gate</a:t>
            </a:r>
          </a:p>
        </p:txBody>
      </p:sp>
      <p:pic>
        <p:nvPicPr>
          <p:cNvPr id="7174" name="Picture 9" descr="http://www.saak.nl/battlefieldtour/1944%20normandie/normandy1944_18.JPG"/>
          <p:cNvPicPr>
            <a:picLocks noChangeAspect="1" noChangeArrowheads="1"/>
          </p:cNvPicPr>
          <p:nvPr/>
        </p:nvPicPr>
        <p:blipFill>
          <a:blip r:embed="rId4" cstate="print"/>
          <a:srcRect/>
          <a:stretch>
            <a:fillRect/>
          </a:stretch>
        </p:blipFill>
        <p:spPr bwMode="auto">
          <a:xfrm rot="510310">
            <a:off x="4364038" y="1011238"/>
            <a:ext cx="4505325" cy="3376612"/>
          </a:xfrm>
          <a:prstGeom prst="rect">
            <a:avLst/>
          </a:prstGeom>
          <a:noFill/>
          <a:ln w="9525">
            <a:noFill/>
            <a:miter lim="800000"/>
            <a:headEnd/>
            <a:tailEnd/>
          </a:ln>
        </p:spPr>
      </p:pic>
      <p:sp>
        <p:nvSpPr>
          <p:cNvPr id="8" name="Text Placeholder 2"/>
          <p:cNvSpPr txBox="1">
            <a:spLocks/>
          </p:cNvSpPr>
          <p:nvPr/>
        </p:nvSpPr>
        <p:spPr bwMode="auto">
          <a:xfrm>
            <a:off x="4953000" y="457200"/>
            <a:ext cx="3810000" cy="476250"/>
          </a:xfrm>
          <a:prstGeom prst="rect">
            <a:avLst/>
          </a:prstGeom>
          <a:noFill/>
          <a:ln w="9525">
            <a:noFill/>
            <a:miter lim="800000"/>
            <a:headEnd/>
            <a:tailEnd/>
          </a:ln>
        </p:spPr>
        <p:txBody>
          <a:bodyPr/>
          <a:lstStyle/>
          <a:p>
            <a:pPr marL="342900" indent="-342900" eaLnBrk="0" hangingPunct="0">
              <a:spcBef>
                <a:spcPct val="20000"/>
              </a:spcBef>
              <a:defRPr/>
            </a:pPr>
            <a:r>
              <a:rPr lang="en-US" sz="3200" kern="0" dirty="0">
                <a:solidFill>
                  <a:srgbClr val="FFFF00"/>
                </a:solidFill>
                <a:latin typeface="+mn-lt"/>
              </a:rPr>
              <a:t>Stakes and Barbed Wire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racking the Atlantic Wall">
            <a:hlinkClick r:id="rId2"/>
          </p:cNvPr>
          <p:cNvPicPr>
            <a:picLocks noChangeAspect="1" noChangeArrowheads="1"/>
          </p:cNvPicPr>
          <p:nvPr/>
        </p:nvPicPr>
        <p:blipFill>
          <a:blip r:embed="rId3" cstate="print"/>
          <a:srcRect/>
          <a:stretch>
            <a:fillRect/>
          </a:stretch>
        </p:blipFill>
        <p:spPr bwMode="auto">
          <a:xfrm>
            <a:off x="381000" y="152400"/>
            <a:ext cx="8382000" cy="6591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7/78/Atlantic_Wall_Audinghen_8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1143000"/>
          </a:xfrm>
        </p:spPr>
        <p:txBody>
          <a:bodyPr/>
          <a:lstStyle/>
          <a:p>
            <a:pPr eaLnBrk="1" hangingPunct="1"/>
            <a:r>
              <a:rPr lang="en-US" b="1" dirty="0" smtClean="0"/>
              <a:t>Phantom Army </a:t>
            </a:r>
          </a:p>
        </p:txBody>
      </p:sp>
      <p:pic>
        <p:nvPicPr>
          <p:cNvPr id="10244" name="Picture 11" descr="http://www.ddaymuseum.org/education/graphics/deception.jpg"/>
          <p:cNvPicPr>
            <a:picLocks noGrp="1" noChangeAspect="1" noChangeArrowheads="1"/>
          </p:cNvPicPr>
          <p:nvPr>
            <p:ph type="clipArt" sz="half" idx="1"/>
          </p:nvPr>
        </p:nvPicPr>
        <p:blipFill>
          <a:blip r:embed="rId2" cstate="print"/>
          <a:srcRect/>
          <a:stretch>
            <a:fillRect/>
          </a:stretch>
        </p:blipFill>
        <p:spPr>
          <a:xfrm>
            <a:off x="228600" y="2667000"/>
            <a:ext cx="3429000" cy="2489200"/>
          </a:xfrm>
          <a:noFill/>
        </p:spPr>
      </p:pic>
      <p:sp>
        <p:nvSpPr>
          <p:cNvPr id="10243" name="Rectangle 3"/>
          <p:cNvSpPr>
            <a:spLocks noGrp="1" noChangeArrowheads="1"/>
          </p:cNvSpPr>
          <p:nvPr>
            <p:ph type="body" sz="half" idx="2"/>
          </p:nvPr>
        </p:nvSpPr>
        <p:spPr>
          <a:xfrm>
            <a:off x="4191000" y="1676400"/>
            <a:ext cx="4953000" cy="4419600"/>
          </a:xfrm>
        </p:spPr>
        <p:txBody>
          <a:bodyPr/>
          <a:lstStyle/>
          <a:p>
            <a:pPr eaLnBrk="1" hangingPunct="1"/>
            <a:r>
              <a:rPr lang="en-US" sz="2400" smtClean="0"/>
              <a:t>Planners knew key to success was to trick Hitler into believing invasion would be mounted far from where the landing would actually come </a:t>
            </a:r>
          </a:p>
          <a:p>
            <a:pPr eaLnBrk="1" hangingPunct="1"/>
            <a:r>
              <a:rPr lang="en-US" sz="2400" smtClean="0"/>
              <a:t>Main objective to convince Germany that an invasion would indeed take place – not at Normandy</a:t>
            </a:r>
          </a:p>
          <a:p>
            <a:pPr eaLnBrk="1" hangingPunct="1"/>
            <a:r>
              <a:rPr lang="en-US" sz="2400" smtClean="0"/>
              <a:t>Choice of phantom invasion – Calais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143000"/>
          </a:xfrm>
        </p:spPr>
        <p:txBody>
          <a:bodyPr/>
          <a:lstStyle/>
          <a:p>
            <a:pPr eaLnBrk="1" hangingPunct="1"/>
            <a:r>
              <a:rPr lang="en-US" b="1" dirty="0" smtClean="0"/>
              <a:t>General Patton </a:t>
            </a:r>
          </a:p>
        </p:txBody>
      </p:sp>
      <p:pic>
        <p:nvPicPr>
          <p:cNvPr id="11268" name="Picture 9" descr="Patton, George Smith -- Media -- Encarta ® Online "/>
          <p:cNvPicPr>
            <a:picLocks noGrp="1" noChangeAspect="1" noChangeArrowheads="1"/>
          </p:cNvPicPr>
          <p:nvPr>
            <p:ph type="clipArt" sz="half" idx="1"/>
          </p:nvPr>
        </p:nvPicPr>
        <p:blipFill>
          <a:blip r:embed="rId2" cstate="print"/>
          <a:stretch>
            <a:fillRect/>
          </a:stretch>
        </p:blipFill>
        <p:spPr>
          <a:xfrm>
            <a:off x="1219200" y="2813050"/>
            <a:ext cx="2743200" cy="2451100"/>
          </a:xfrm>
          <a:noFill/>
        </p:spPr>
      </p:pic>
      <p:sp>
        <p:nvSpPr>
          <p:cNvPr id="11267" name="Rectangle 4"/>
          <p:cNvSpPr>
            <a:spLocks noGrp="1" noChangeArrowheads="1"/>
          </p:cNvSpPr>
          <p:nvPr>
            <p:ph type="body" sz="half" idx="2"/>
          </p:nvPr>
        </p:nvSpPr>
        <p:spPr/>
        <p:txBody>
          <a:bodyPr/>
          <a:lstStyle/>
          <a:p>
            <a:pPr eaLnBrk="1" hangingPunct="1"/>
            <a:r>
              <a:rPr lang="en-US" sz="2800" smtClean="0"/>
              <a:t>Create phony army force by Gen. Patton</a:t>
            </a:r>
          </a:p>
          <a:p>
            <a:pPr lvl="1" eaLnBrk="1" hangingPunct="1"/>
            <a:r>
              <a:rPr lang="en-US" sz="2400" smtClean="0"/>
              <a:t>Hitler believed would play major role in any invasion</a:t>
            </a:r>
          </a:p>
          <a:p>
            <a:pPr lvl="1" eaLnBrk="1" hangingPunct="1"/>
            <a:r>
              <a:rPr lang="en-US" sz="2400" smtClean="0"/>
              <a:t>Sent fake messages  - Hitler convinced </a:t>
            </a:r>
          </a:p>
          <a:p>
            <a:pPr eaLnBrk="1" hangingPunct="1"/>
            <a:endParaRPr lang="en-US" sz="280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1616</TotalTime>
  <Words>1005</Words>
  <Application>Microsoft Office PowerPoint</Application>
  <PresentationFormat>On-screen Show (4:3)</PresentationFormat>
  <Paragraphs>117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INVASION!!!</vt:lpstr>
      <vt:lpstr>Move Toward Allied Invasion</vt:lpstr>
      <vt:lpstr>Axis Problems</vt:lpstr>
      <vt:lpstr>The Atlantic Wall</vt:lpstr>
      <vt:lpstr>Slide 5</vt:lpstr>
      <vt:lpstr>Slide 6</vt:lpstr>
      <vt:lpstr>Slide 7</vt:lpstr>
      <vt:lpstr>Phantom Army </vt:lpstr>
      <vt:lpstr>General Patton </vt:lpstr>
      <vt:lpstr>Why Normandy?</vt:lpstr>
      <vt:lpstr>Slide 11</vt:lpstr>
      <vt:lpstr>Temporary Landing </vt:lpstr>
      <vt:lpstr>Slide 13</vt:lpstr>
      <vt:lpstr>Slide 14</vt:lpstr>
      <vt:lpstr>Massing the Troops</vt:lpstr>
      <vt:lpstr>Massing the Troops</vt:lpstr>
      <vt:lpstr>The Date is Chosen </vt:lpstr>
      <vt:lpstr>D-Day</vt:lpstr>
      <vt:lpstr>Slide 19</vt:lpstr>
      <vt:lpstr>Slide 20</vt:lpstr>
      <vt:lpstr>Slide 21</vt:lpstr>
      <vt:lpstr>Attack Begins</vt:lpstr>
      <vt:lpstr>Americans Have Harder Time</vt:lpstr>
      <vt:lpstr>Slide 24</vt:lpstr>
      <vt:lpstr>Slide 25</vt:lpstr>
      <vt:lpstr>Slide 26</vt:lpstr>
      <vt:lpstr>No Day at the Beach </vt:lpstr>
      <vt:lpstr>Slide 28</vt:lpstr>
      <vt:lpstr>Slide 29</vt:lpstr>
      <vt:lpstr>Hellish Battle at Omaha </vt:lpstr>
      <vt:lpstr>Slide 31</vt:lpstr>
      <vt:lpstr>Landing Craft As It Approaches</vt:lpstr>
      <vt:lpstr>Infantry Kicks Through Water on  First Assault of Omaha </vt:lpstr>
      <vt:lpstr>Beach Obstacles </vt:lpstr>
      <vt:lpstr>Men Rushing Towards the Beach</vt:lpstr>
      <vt:lpstr>Omaha Beach Nightmare</vt:lpstr>
      <vt:lpstr>Battle Moves Forward</vt:lpstr>
      <vt:lpstr>Saving Private Ryan </vt:lpstr>
      <vt:lpstr>Normandy Casualties </vt:lpstr>
      <vt:lpstr>By end of June . . .</vt:lpstr>
      <vt:lpstr>Eisenhower's Statement</vt:lpstr>
      <vt:lpstr>What Does the “D” in “D-Day” Mean?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INVASION!!!</dc:title>
  <dc:creator>Jennifer Bokar</dc:creator>
  <cp:lastModifiedBy>mfscd</cp:lastModifiedBy>
  <cp:revision>51</cp:revision>
  <cp:lastPrinted>1601-01-01T00:00:00Z</cp:lastPrinted>
  <dcterms:created xsi:type="dcterms:W3CDTF">2002-04-21T01:02:12Z</dcterms:created>
  <dcterms:modified xsi:type="dcterms:W3CDTF">2016-03-10T16:11:19Z</dcterms:modified>
</cp:coreProperties>
</file>