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4" autoAdjust="0"/>
    <p:restoredTop sz="90929"/>
  </p:normalViewPr>
  <p:slideViewPr>
    <p:cSldViewPr>
      <p:cViewPr varScale="1">
        <p:scale>
          <a:sx n="105" d="100"/>
          <a:sy n="105" d="100"/>
        </p:scale>
        <p:origin x="-9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709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38F26-0FED-496B-8F0C-EFCB629706D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B48571-1A64-483F-9C82-81B115959BF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7A370FF-7083-426F-A6C6-4F015A602B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E314DF-818E-40B5-A3CF-AEED78D5F2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CDE623-1FF3-4095-ADBC-71C7E26456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480BD7-725F-446B-BADA-8D5A82E4637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1197A0-F637-444F-8864-8A71BDF155C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BF031F-0344-41AA-9216-B3E75CB01A9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CADD2E-C209-4645-AE4F-CB0FBFD6744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88FD03-580D-447C-A52F-D3CD69F6A80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8A42B3-4BBE-49B1-BB3B-FBF01EBB02A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67333E8-1B0D-41B5-BD40-143AAEC576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pPr>
              <a:defRPr/>
            </a:pPr>
            <a:fld id="{97E83C21-CF79-4E12-9281-CF200C50DC2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C4319C7-1434-4B06-B59C-928B4F278D3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newdeal.feri.org/images/c10.gif" TargetMode="Externa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>FDR’s </a:t>
            </a:r>
            <a:r>
              <a:rPr lang="en-US" dirty="0" smtClean="0">
                <a:latin typeface="Franklin Gothic Medium" pitchFamily="34" charset="0"/>
              </a:rPr>
              <a:t>NEW DEAL</a:t>
            </a:r>
            <a:endParaRPr lang="en-US" dirty="0" smtClean="0">
              <a:latin typeface="Franklin Gothic Medium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Franklin Gothic Medium" pitchFamily="34" charset="0"/>
              </a:rPr>
              <a:t>RELIEF: CIVILIAN CONSRVATION CORPS</a:t>
            </a:r>
            <a:endParaRPr lang="en-US" b="1" dirty="0" smtClean="0">
              <a:latin typeface="Franklin Gothic Medium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Franklin Gothic Medium" pitchFamily="34" charset="0"/>
              </a:rPr>
              <a:t>CCC (1933)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Aid unemployed young men between ages of 18 to 25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Conservation &amp; environmental work 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Paid $1 per day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Received housing and clothing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2.5 million men employed &amp; planted millions of trees </a:t>
            </a:r>
          </a:p>
          <a:p>
            <a:pPr lvl="1" eaLnBrk="1" hangingPunct="1"/>
            <a:endParaRPr lang="en-US" smtClean="0">
              <a:latin typeface="Franklin Gothic Medium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b2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8001000" cy="539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457200" y="114300"/>
            <a:ext cx="80772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sz="1800">
                <a:solidFill>
                  <a:schemeClr val="bg1"/>
                </a:solidFill>
                <a:latin typeface="Arial" charset="0"/>
              </a:rPr>
              <a:t>At the end of the day's work in the field. The boys will soon be on their way back to camp, ready for a good shower bath, a hearty meal, and recreation.</a:t>
            </a:r>
            <a:br>
              <a:rPr lang="en-US" sz="1800">
                <a:solidFill>
                  <a:schemeClr val="bg1"/>
                </a:solidFill>
                <a:latin typeface="Arial" charset="0"/>
              </a:rPr>
            </a:br>
            <a:endParaRPr lang="en-US" sz="1800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57200" y="6172200"/>
            <a:ext cx="8458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chemeClr val="bg1"/>
                </a:solidFill>
                <a:latin typeface="Arial" charset="0"/>
              </a:rPr>
              <a:t>CCC in MS:  Feb. 9, 1933</a:t>
            </a:r>
          </a:p>
        </p:txBody>
      </p:sp>
    </p:spTree>
  </p:cSld>
  <p:clrMapOvr>
    <a:masterClrMapping/>
  </p:clrMapOvr>
  <p:transition spd="med">
    <p:blinds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04088"/>
            <a:ext cx="8686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Franklin Gothic Medium" pitchFamily="34" charset="0"/>
              </a:rPr>
              <a:t/>
            </a:r>
            <a:br>
              <a:rPr lang="en-US" dirty="0" smtClean="0">
                <a:latin typeface="Franklin Gothic Medium" pitchFamily="34" charset="0"/>
              </a:rPr>
            </a:br>
            <a:r>
              <a:rPr lang="en-US" b="1" dirty="0" smtClean="0">
                <a:latin typeface="Franklin Gothic Medium" pitchFamily="34" charset="0"/>
              </a:rPr>
              <a:t>RECOVERY:  NATIONAL INDUSTRIAL</a:t>
            </a:r>
            <a:r>
              <a:rPr lang="en-US" b="1" dirty="0" smtClean="0">
                <a:latin typeface="Franklin Gothic Medium" pitchFamily="34" charset="0"/>
              </a:rPr>
              <a:t/>
            </a:r>
            <a:br>
              <a:rPr lang="en-US" b="1" dirty="0" smtClean="0">
                <a:latin typeface="Franklin Gothic Medium" pitchFamily="34" charset="0"/>
              </a:rPr>
            </a:br>
            <a:r>
              <a:rPr lang="en-US" b="1" dirty="0" smtClean="0">
                <a:latin typeface="Franklin Gothic Medium" pitchFamily="34" charset="0"/>
              </a:rPr>
              <a:t>RECOVERY ACT</a:t>
            </a:r>
            <a:endParaRPr lang="en-US" b="1" dirty="0" smtClean="0">
              <a:latin typeface="Franklin Gothic Medium" pitchFamily="34" charset="0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u="sng" smtClean="0">
                <a:latin typeface="Franklin Gothic Medium" pitchFamily="34" charset="0"/>
              </a:rPr>
              <a:t>NIRA (1933)</a:t>
            </a:r>
            <a:endParaRPr lang="en-US" smtClean="0">
              <a:latin typeface="Franklin Gothic Medium" pitchFamily="34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Franklin Gothic Medium" pitchFamily="34" charset="0"/>
              </a:rPr>
              <a:t>Stimulate recovery of economy by: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latin typeface="Franklin Gothic Medium" pitchFamily="34" charset="0"/>
              </a:rPr>
              <a:t>Allowing drafting of codes for the conduct of business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latin typeface="Franklin Gothic Medium" pitchFamily="34" charset="0"/>
              </a:rPr>
              <a:t>Created codes for shorter hours, minimum wages, &amp; codes to allow “fair competition” </a:t>
            </a:r>
          </a:p>
          <a:p>
            <a:pPr lvl="1" eaLnBrk="1" hangingPunct="1">
              <a:lnSpc>
                <a:spcPct val="90000"/>
              </a:lnSpc>
            </a:pPr>
            <a:r>
              <a:rPr lang="en-US" i="1" smtClean="0">
                <a:latin typeface="Franklin Gothic Medium" pitchFamily="34" charset="0"/>
              </a:rPr>
              <a:t>National Labor Relations Board</a:t>
            </a:r>
            <a:r>
              <a:rPr lang="en-US" smtClean="0">
                <a:latin typeface="Franklin Gothic Medium" pitchFamily="34" charset="0"/>
              </a:rPr>
              <a:t>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>
                <a:latin typeface="Franklin Gothic Medium" pitchFamily="34" charset="0"/>
              </a:rPr>
              <a:t>Supervise the organization of labor union 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>
                <a:latin typeface="Franklin Gothic Medium" pitchFamily="34" charset="0"/>
              </a:rPr>
              <a:t>Declared unconstitutional </a:t>
            </a:r>
          </a:p>
          <a:p>
            <a:pPr lvl="3" eaLnBrk="1" hangingPunct="1">
              <a:lnSpc>
                <a:spcPct val="90000"/>
              </a:lnSpc>
            </a:pPr>
            <a:endParaRPr lang="en-US" smtClean="0">
              <a:latin typeface="Franklin Gothic Medium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04088"/>
            <a:ext cx="8458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Franklin Gothic Medium" pitchFamily="34" charset="0"/>
              </a:rPr>
              <a:t>RELIEF:</a:t>
            </a:r>
            <a:r>
              <a:rPr lang="en-US" b="1" dirty="0" smtClean="0">
                <a:latin typeface="Franklin Gothic Medium" pitchFamily="34" charset="0"/>
              </a:rPr>
              <a:t/>
            </a:r>
            <a:br>
              <a:rPr lang="en-US" b="1" dirty="0" smtClean="0">
                <a:latin typeface="Franklin Gothic Medium" pitchFamily="34" charset="0"/>
              </a:rPr>
            </a:br>
            <a:r>
              <a:rPr lang="en-US" b="1" dirty="0" smtClean="0">
                <a:latin typeface="Franklin Gothic Medium" pitchFamily="34" charset="0"/>
              </a:rPr>
              <a:t>PUBLIC WORKS ADMINISTRATION</a:t>
            </a:r>
            <a:endParaRPr lang="en-US" b="1" dirty="0" smtClean="0">
              <a:latin typeface="Franklin Gothic Medium" pitchFamily="34" charset="0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Franklin Gothic Medium" pitchFamily="34" charset="0"/>
              </a:rPr>
              <a:t>PWA (1933)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Program for “blue collar” workers 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Built dams, road, schools, and post offices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Franklin Gothic Medium" pitchFamily="34" charset="0"/>
              </a:rPr>
              <a:t>RECOVERY:  NATIONAL RECOVERY ADMINISTRATION</a:t>
            </a:r>
            <a:endParaRPr lang="en-US" b="1" dirty="0" smtClean="0">
              <a:latin typeface="Franklin Gothic Medium" pitchFamily="34" charset="0"/>
            </a:endParaRPr>
          </a:p>
        </p:txBody>
      </p:sp>
      <p:pic>
        <p:nvPicPr>
          <p:cNvPr id="16388" name="Picture 6" descr="bluebird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1143000" y="2355850"/>
            <a:ext cx="2895600" cy="3365500"/>
          </a:xfrm>
          <a:noFill/>
        </p:spPr>
      </p:pic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572000" y="1981200"/>
            <a:ext cx="4267200" cy="4114800"/>
          </a:xfrm>
        </p:spPr>
        <p:txBody>
          <a:bodyPr/>
          <a:lstStyle/>
          <a:p>
            <a:pPr eaLnBrk="1" hangingPunct="1"/>
            <a:r>
              <a:rPr lang="en-US" sz="2800" u="sng" smtClean="0">
                <a:latin typeface="Franklin Gothic Medium" pitchFamily="34" charset="0"/>
              </a:rPr>
              <a:t>NRA</a:t>
            </a:r>
            <a:r>
              <a:rPr lang="en-US" sz="2800" smtClean="0">
                <a:latin typeface="Franklin Gothic Medium" pitchFamily="34" charset="0"/>
              </a:rPr>
              <a:t> (1933)</a:t>
            </a:r>
          </a:p>
          <a:p>
            <a:pPr lvl="1" eaLnBrk="1" hangingPunct="1"/>
            <a:r>
              <a:rPr lang="en-US" sz="2400" smtClean="0">
                <a:latin typeface="Franklin Gothic Medium" pitchFamily="34" charset="0"/>
              </a:rPr>
              <a:t>Designed to plan &amp; administer the codes created by the NIRA </a:t>
            </a:r>
          </a:p>
          <a:p>
            <a:pPr lvl="1" eaLnBrk="1" hangingPunct="1"/>
            <a:r>
              <a:rPr lang="en-US" sz="2400" smtClean="0">
                <a:latin typeface="Franklin Gothic Medium" pitchFamily="34" charset="0"/>
              </a:rPr>
              <a:t>“Blue Eagle” – symbol of the program </a:t>
            </a:r>
          </a:p>
          <a:p>
            <a:pPr eaLnBrk="1" hangingPunct="1"/>
            <a:r>
              <a:rPr lang="en-US" sz="2800" smtClean="0">
                <a:latin typeface="Franklin Gothic Medium" pitchFamily="34" charset="0"/>
              </a:rPr>
              <a:t>Declared unconstitutional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Franklin Gothic Medium" pitchFamily="34" charset="0"/>
              </a:rPr>
              <a:t>RECOVERY:  AGRICULTURAL ADMINISTRATION ACT</a:t>
            </a:r>
            <a:endParaRPr lang="en-US" b="1" dirty="0" smtClean="0">
              <a:latin typeface="Franklin Gothic Medium" pitchFamily="34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05000"/>
            <a:ext cx="3810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u="sng" smtClean="0">
                <a:latin typeface="Franklin Gothic Medium" pitchFamily="34" charset="0"/>
              </a:rPr>
              <a:t>AAA (1938)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Franklin Gothic Medium" pitchFamily="34" charset="0"/>
              </a:rPr>
              <a:t>Increased government regulation of crop production &amp; increased payment to farmers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latin typeface="Franklin Gothic Medium" pitchFamily="34" charset="0"/>
              </a:rPr>
              <a:t>Pay farmers NOT to produce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latin typeface="Franklin Gothic Medium" pitchFamily="34" charset="0"/>
              </a:rPr>
              <a:t>Required NOT to plant or to destroy crops already in fields or slaughter animals </a:t>
            </a:r>
          </a:p>
        </p:txBody>
      </p:sp>
      <p:pic>
        <p:nvPicPr>
          <p:cNvPr id="17412" name="Picture 5" descr="Tractored Out...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43400" y="2362200"/>
            <a:ext cx="4495800" cy="3240088"/>
          </a:xfr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Franklin Gothic Medium" pitchFamily="34" charset="0"/>
              </a:rPr>
              <a:t>AAA EFFECTIVENESS</a:t>
            </a:r>
            <a:endParaRPr lang="en-US" b="1" dirty="0" smtClean="0">
              <a:latin typeface="Franklin Gothic Medium" pitchFamily="34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Franklin Gothic Medium" pitchFamily="34" charset="0"/>
              </a:rPr>
              <a:t>1 year – reduced the cotton crop – helped raise cotton prices 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Allowed cotton growers &amp; large-scale farmers to spend more cash 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Question increase in farmers’ incomes at the expense of consumers 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Sharecroppers forced off their land 	</a:t>
            </a:r>
          </a:p>
          <a:p>
            <a:pPr eaLnBrk="1" hangingPunct="1"/>
            <a:r>
              <a:rPr lang="en-US" smtClean="0">
                <a:latin typeface="Franklin Gothic Medium" pitchFamily="34" charset="0"/>
              </a:rPr>
              <a:t>Declared unconstitutional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Franklin Gothic Medium" pitchFamily="34" charset="0"/>
              </a:rPr>
              <a:t>REFORM:  TENNESSEE VALLEY AUTHORITY</a:t>
            </a:r>
            <a:endParaRPr lang="en-US" b="1" dirty="0" smtClean="0">
              <a:latin typeface="Franklin Gothic Medium" pitchFamily="34" charset="0"/>
            </a:endParaRP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u="sng" smtClean="0">
                <a:latin typeface="Franklin Gothic Medium" pitchFamily="34" charset="0"/>
              </a:rPr>
              <a:t>TVA (1933)</a:t>
            </a:r>
            <a:endParaRPr lang="en-US" sz="2400" smtClean="0">
              <a:latin typeface="Franklin Gothic Medium" pitchFamily="34" charset="0"/>
            </a:endParaRPr>
          </a:p>
          <a:p>
            <a:pPr lvl="1" eaLnBrk="1" hangingPunct="1"/>
            <a:r>
              <a:rPr lang="en-US" sz="2000" smtClean="0">
                <a:latin typeface="Franklin Gothic Medium" pitchFamily="34" charset="0"/>
              </a:rPr>
              <a:t>Created to build dams, irrigation &amp; flood control projects in TN valley </a:t>
            </a:r>
          </a:p>
          <a:p>
            <a:pPr lvl="1" eaLnBrk="1" hangingPunct="1"/>
            <a:r>
              <a:rPr lang="en-US" sz="2000" smtClean="0">
                <a:latin typeface="Franklin Gothic Medium" pitchFamily="34" charset="0"/>
              </a:rPr>
              <a:t>Included provision that restricted growth of large holding companies in U.S. </a:t>
            </a:r>
          </a:p>
          <a:p>
            <a:pPr lvl="2" eaLnBrk="1" hangingPunct="1"/>
            <a:r>
              <a:rPr lang="en-US" sz="1800" smtClean="0">
                <a:latin typeface="Franklin Gothic Medium" pitchFamily="34" charset="0"/>
              </a:rPr>
              <a:t>Once a cause of Great Depression </a:t>
            </a:r>
          </a:p>
        </p:txBody>
      </p:sp>
      <p:pic>
        <p:nvPicPr>
          <p:cNvPr id="19460" name="Picture 5" descr="b32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846070"/>
            <a:ext cx="3810000" cy="2385060"/>
          </a:xfr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" y="768350"/>
            <a:ext cx="90678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Franklin Gothic Medium" pitchFamily="34" charset="0"/>
              </a:rPr>
              <a:t>RELIEF:</a:t>
            </a:r>
            <a:r>
              <a:rPr lang="en-US" b="1" dirty="0" smtClean="0">
                <a:latin typeface="Franklin Gothic Medium" pitchFamily="34" charset="0"/>
              </a:rPr>
              <a:t/>
            </a:r>
            <a:br>
              <a:rPr lang="en-US" b="1" dirty="0" smtClean="0">
                <a:latin typeface="Franklin Gothic Medium" pitchFamily="34" charset="0"/>
              </a:rPr>
            </a:br>
            <a:r>
              <a:rPr lang="en-US" sz="4900" b="1" dirty="0" smtClean="0">
                <a:latin typeface="Franklin Gothic Medium" pitchFamily="34" charset="0"/>
              </a:rPr>
              <a:t>WORKS PROGRESS ADMINISTRATION</a:t>
            </a:r>
            <a:endParaRPr lang="en-US" b="1" dirty="0" smtClean="0">
              <a:latin typeface="Franklin Gothic Medium" pitchFamily="34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981200"/>
            <a:ext cx="4114800" cy="4495800"/>
          </a:xfrm>
        </p:spPr>
        <p:txBody>
          <a:bodyPr/>
          <a:lstStyle/>
          <a:p>
            <a:pPr eaLnBrk="1" hangingPunct="1"/>
            <a:r>
              <a:rPr lang="en-US" sz="2800" u="sng" dirty="0" smtClean="0">
                <a:latin typeface="Franklin Gothic Medium" pitchFamily="34" charset="0"/>
              </a:rPr>
              <a:t>WPA (1935)</a:t>
            </a:r>
            <a:endParaRPr lang="en-US" sz="2800" dirty="0" smtClean="0">
              <a:latin typeface="Franklin Gothic Medium" pitchFamily="34" charset="0"/>
            </a:endParaRPr>
          </a:p>
          <a:p>
            <a:pPr lvl="1" eaLnBrk="1" hangingPunct="1"/>
            <a:r>
              <a:rPr lang="en-US" sz="2400" dirty="0" smtClean="0">
                <a:latin typeface="Franklin Gothic Medium" pitchFamily="34" charset="0"/>
              </a:rPr>
              <a:t>“white collar” workers </a:t>
            </a:r>
          </a:p>
          <a:p>
            <a:pPr lvl="1" eaLnBrk="1" hangingPunct="1"/>
            <a:r>
              <a:rPr lang="en-US" sz="2400" dirty="0" smtClean="0">
                <a:latin typeface="Franklin Gothic Medium" pitchFamily="34" charset="0"/>
              </a:rPr>
              <a:t>Engineers, architects, draftsmen, surveyors </a:t>
            </a:r>
          </a:p>
          <a:p>
            <a:pPr lvl="1" eaLnBrk="1" hangingPunct="1"/>
            <a:r>
              <a:rPr lang="en-US" sz="2400" dirty="0" smtClean="0">
                <a:latin typeface="Franklin Gothic Medium" pitchFamily="34" charset="0"/>
              </a:rPr>
              <a:t>Employed workers to building more roads, bridges, airports</a:t>
            </a:r>
          </a:p>
          <a:p>
            <a:pPr lvl="1" eaLnBrk="1" hangingPunct="1"/>
            <a:r>
              <a:rPr lang="en-US" sz="2400" dirty="0" smtClean="0">
                <a:latin typeface="Franklin Gothic Medium" pitchFamily="34" charset="0"/>
              </a:rPr>
              <a:t>Included programs for writers, artists, musicians, actors &amp; other professionals </a:t>
            </a:r>
          </a:p>
        </p:txBody>
      </p:sp>
      <p:pic>
        <p:nvPicPr>
          <p:cNvPr id="20484" name="Picture 5" descr="ah65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689860"/>
            <a:ext cx="3810000" cy="2697480"/>
          </a:xfr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Franklin Gothic Medium" pitchFamily="34" charset="0"/>
              </a:rPr>
              <a:t>RELIEF:  NATIONAL YOUTH ADMINISTRATION</a:t>
            </a:r>
            <a:endParaRPr lang="en-US" b="1" dirty="0" smtClean="0">
              <a:latin typeface="Franklin Gothic Medium" pitchFamily="34" charset="0"/>
            </a:endParaRPr>
          </a:p>
        </p:txBody>
      </p:sp>
      <p:pic>
        <p:nvPicPr>
          <p:cNvPr id="21508" name="Picture 5" descr="u57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2339340"/>
            <a:ext cx="3810000" cy="3398520"/>
          </a:xfrm>
          <a:noFill/>
        </p:spPr>
      </p:pic>
      <p:sp>
        <p:nvSpPr>
          <p:cNvPr id="21507" name="Rectangle 3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u="sng" smtClean="0">
                <a:latin typeface="Franklin Gothic Medium" pitchFamily="34" charset="0"/>
              </a:rPr>
              <a:t>NYA (1935)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Franklin Gothic Medium" pitchFamily="34" charset="0"/>
              </a:rPr>
              <a:t>Provided job training &amp; work for people age 16-25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400" smtClean="0">
                <a:latin typeface="Franklin Gothic Medium" pitchFamily="34" charset="0"/>
              </a:rPr>
              <a:t>Provided part-time jobs for needy students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latin typeface="Franklin Gothic Medium" pitchFamily="34" charset="0"/>
              </a:rPr>
              <a:t>Park work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latin typeface="Franklin Gothic Medium" pitchFamily="34" charset="0"/>
              </a:rPr>
              <a:t>Clerical work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2000" smtClean="0">
                <a:latin typeface="Franklin Gothic Medium" pitchFamily="34" charset="0"/>
              </a:rPr>
              <a:t>Playground supervision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Franklin Gothic Medium" pitchFamily="34" charset="0"/>
              </a:rPr>
              <a:t>THREE R’s</a:t>
            </a:r>
            <a:endParaRPr lang="en-US" b="1" dirty="0" smtClean="0">
              <a:latin typeface="Franklin Gothic Medium" pitchFamily="34" charset="0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Franklin Gothic Medium" pitchFamily="34" charset="0"/>
              </a:rPr>
              <a:t>Relief</a:t>
            </a:r>
            <a:endParaRPr lang="en-US" i="1" u="sng" smtClean="0">
              <a:latin typeface="Franklin Gothic Medium" pitchFamily="34" charset="0"/>
            </a:endParaRP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For people out of work.</a:t>
            </a:r>
          </a:p>
          <a:p>
            <a:pPr eaLnBrk="1" hangingPunct="1"/>
            <a:r>
              <a:rPr lang="en-US" u="sng" smtClean="0">
                <a:latin typeface="Franklin Gothic Medium" pitchFamily="34" charset="0"/>
              </a:rPr>
              <a:t>Recovery</a:t>
            </a:r>
            <a:endParaRPr lang="en-US" smtClean="0">
              <a:latin typeface="Franklin Gothic Medium" pitchFamily="34" charset="0"/>
            </a:endParaRP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For business and the economy as a whole.</a:t>
            </a:r>
          </a:p>
          <a:p>
            <a:pPr eaLnBrk="1" hangingPunct="1"/>
            <a:r>
              <a:rPr lang="en-US" u="sng" smtClean="0">
                <a:latin typeface="Franklin Gothic Medium" pitchFamily="34" charset="0"/>
              </a:rPr>
              <a:t>Reform</a:t>
            </a:r>
            <a:endParaRPr lang="en-US" smtClean="0">
              <a:latin typeface="Franklin Gothic Medium" pitchFamily="34" charset="0"/>
            </a:endParaRP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Of American economic institutions.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Franklin Gothic Medium" pitchFamily="34" charset="0"/>
              </a:rPr>
              <a:t>REFORM: SOCIAL SECURITY ACT</a:t>
            </a:r>
            <a:endParaRPr lang="en-US" b="1" dirty="0" smtClean="0">
              <a:latin typeface="Franklin Gothic Medium" pitchFamily="34" charset="0"/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Franklin Gothic Medium" pitchFamily="34" charset="0"/>
              </a:rPr>
              <a:t>1935</a:t>
            </a:r>
          </a:p>
          <a:p>
            <a:pPr eaLnBrk="1" hangingPunct="1"/>
            <a:r>
              <a:rPr lang="en-US" sz="2800" smtClean="0">
                <a:latin typeface="Franklin Gothic Medium" pitchFamily="34" charset="0"/>
              </a:rPr>
              <a:t>Safeguard for elderly citizens </a:t>
            </a:r>
          </a:p>
          <a:p>
            <a:pPr eaLnBrk="1" hangingPunct="1"/>
            <a:r>
              <a:rPr lang="en-US" sz="2800" smtClean="0">
                <a:latin typeface="Franklin Gothic Medium" pitchFamily="34" charset="0"/>
              </a:rPr>
              <a:t>Unemployed compensation </a:t>
            </a:r>
          </a:p>
          <a:p>
            <a:pPr eaLnBrk="1" hangingPunct="1"/>
            <a:r>
              <a:rPr lang="en-US" sz="2800" smtClean="0">
                <a:latin typeface="Franklin Gothic Medium" pitchFamily="34" charset="0"/>
              </a:rPr>
              <a:t>Help those who were disabled &amp; unable to work </a:t>
            </a:r>
          </a:p>
        </p:txBody>
      </p:sp>
      <p:pic>
        <p:nvPicPr>
          <p:cNvPr id="22532" name="Picture 5" descr="c10">
            <a:hlinkClick r:id="rId2"/>
          </p:cNvPr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362575" y="3338512"/>
            <a:ext cx="2381250" cy="1400175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Franklin Gothic Medium" pitchFamily="34" charset="0"/>
              </a:rPr>
              <a:t>SOCIAL SECURITY</a:t>
            </a:r>
            <a:endParaRPr lang="en-US" b="1" dirty="0" smtClean="0">
              <a:latin typeface="Franklin Gothic Medium" pitchFamily="34" charset="0"/>
            </a:endParaRP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smtClean="0">
                <a:latin typeface="Franklin Gothic Medium" pitchFamily="34" charset="0"/>
              </a:rPr>
              <a:t>established via payroll taxes on employers &amp; taxes on workers’ wages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smtClean="0">
                <a:latin typeface="Franklin Gothic Medium" pitchFamily="34" charset="0"/>
              </a:rPr>
              <a:t>farmers, self-employed, &amp; domestic workers originally excluded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Tx/>
              <a:buChar char="•"/>
            </a:pPr>
            <a:r>
              <a:rPr lang="en-US" sz="2800" smtClean="0">
                <a:latin typeface="Franklin Gothic Medium" pitchFamily="34" charset="0"/>
              </a:rPr>
              <a:t>program broadens</a:t>
            </a:r>
          </a:p>
        </p:txBody>
      </p:sp>
      <p:pic>
        <p:nvPicPr>
          <p:cNvPr id="23556" name="Picture 5" descr="c11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506980"/>
            <a:ext cx="3810000" cy="3063240"/>
          </a:xfr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Franklin Gothic Medium" pitchFamily="34" charset="0"/>
              </a:rPr>
              <a:t>RECOVERY: WEALTH TAX ACT</a:t>
            </a:r>
            <a:endParaRPr lang="en-US" b="1" dirty="0" smtClean="0">
              <a:latin typeface="Franklin Gothic Medium" pitchFamily="34" charset="0"/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Franklin Gothic Medium" pitchFamily="34" charset="0"/>
              </a:rPr>
              <a:t>Revenue Act (1935)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Increased taxes on the wealthy 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Corporations had to pay “excess profits” tax if made an annual profit greater than 10%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Concern that discouraged business expansion 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Franklin Gothic Medium" pitchFamily="34" charset="0"/>
              </a:rPr>
              <a:t>REFORM:  </a:t>
            </a:r>
            <a:r>
              <a:rPr lang="en-US" sz="4000" b="1" dirty="0" smtClean="0">
                <a:latin typeface="Franklin Gothic Medium" pitchFamily="34" charset="0"/>
              </a:rPr>
              <a:t>RURAL</a:t>
            </a:r>
            <a:r>
              <a:rPr lang="en-US" sz="4000" b="1" dirty="0" smtClean="0">
                <a:latin typeface="Franklin Gothic Medium" pitchFamily="34" charset="0"/>
              </a:rPr>
              <a:t/>
            </a:r>
            <a:br>
              <a:rPr lang="en-US" sz="4000" b="1" dirty="0" smtClean="0">
                <a:latin typeface="Franklin Gothic Medium" pitchFamily="34" charset="0"/>
              </a:rPr>
            </a:br>
            <a:r>
              <a:rPr lang="en-US" sz="4000" b="1" dirty="0" smtClean="0">
                <a:latin typeface="Franklin Gothic Medium" pitchFamily="34" charset="0"/>
              </a:rPr>
              <a:t> </a:t>
            </a:r>
            <a:r>
              <a:rPr lang="en-US" sz="4000" b="1" dirty="0" smtClean="0">
                <a:latin typeface="Franklin Gothic Medium" pitchFamily="34" charset="0"/>
              </a:rPr>
              <a:t>ELECTRIFICATION ADMINISTRATION</a:t>
            </a:r>
            <a:endParaRPr lang="en-US" b="1" dirty="0" smtClean="0">
              <a:latin typeface="Franklin Gothic Medium" pitchFamily="34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u="sng" smtClean="0">
                <a:latin typeface="Franklin Gothic Medium" pitchFamily="34" charset="0"/>
              </a:rPr>
              <a:t>REA (1935)</a:t>
            </a:r>
            <a:endParaRPr lang="en-US" sz="2800" smtClean="0">
              <a:latin typeface="Franklin Gothic Medium" pitchFamily="34" charset="0"/>
            </a:endParaRPr>
          </a:p>
          <a:p>
            <a:pPr lvl="1" eaLnBrk="1" hangingPunct="1"/>
            <a:r>
              <a:rPr lang="en-US" sz="2400" smtClean="0">
                <a:latin typeface="Franklin Gothic Medium" pitchFamily="34" charset="0"/>
              </a:rPr>
              <a:t>Extended power lines into isolated rural areas</a:t>
            </a:r>
          </a:p>
          <a:p>
            <a:pPr lvl="1" eaLnBrk="1" hangingPunct="1"/>
            <a:r>
              <a:rPr lang="en-US" sz="2400" smtClean="0">
                <a:latin typeface="Franklin Gothic Medium" pitchFamily="34" charset="0"/>
              </a:rPr>
              <a:t>Within a few years, only 1 farm in 10 lacked electricity </a:t>
            </a:r>
          </a:p>
        </p:txBody>
      </p:sp>
      <p:pic>
        <p:nvPicPr>
          <p:cNvPr id="25604" name="Picture 5" descr="s34"/>
          <p:cNvPicPr>
            <a:picLocks noGrp="1" noChangeAspect="1" noChangeArrowheads="1"/>
          </p:cNvPicPr>
          <p:nvPr>
            <p:ph type="clipArt"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739390"/>
            <a:ext cx="3810000" cy="2598420"/>
          </a:xfr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b="1" dirty="0" smtClean="0">
                <a:latin typeface="Franklin Gothic Medium" pitchFamily="34" charset="0"/>
              </a:rPr>
              <a:t>WAGNER-CONNERY ACT</a:t>
            </a:r>
            <a:endParaRPr lang="en-US" b="1" dirty="0" smtClean="0">
              <a:latin typeface="Franklin Gothic Medium" pitchFamily="34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latin typeface="Franklin Gothic Medium" pitchFamily="34" charset="0"/>
              </a:rPr>
              <a:t>National Labor Relations Act (1935)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Recognized rights of labor to organize and bargain collectively 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Regulated labor practices 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Organization of </a:t>
            </a:r>
            <a:r>
              <a:rPr lang="en-US" u="sng" smtClean="0">
                <a:latin typeface="Franklin Gothic Medium" pitchFamily="34" charset="0"/>
              </a:rPr>
              <a:t>Congress of Industrial Organization (CIO)</a:t>
            </a:r>
          </a:p>
          <a:p>
            <a:pPr lvl="2" eaLnBrk="1" hangingPunct="1"/>
            <a:r>
              <a:rPr lang="en-US" smtClean="0">
                <a:latin typeface="Franklin Gothic Medium" pitchFamily="34" charset="0"/>
              </a:rPr>
              <a:t>United skilled &amp; unskilled workers in a given industry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Franklin Gothic Medium" pitchFamily="34" charset="0"/>
              </a:rPr>
              <a:t>RECOVERY: </a:t>
            </a:r>
            <a:r>
              <a:rPr lang="en-US" b="1" dirty="0" smtClean="0">
                <a:latin typeface="Franklin Gothic Medium" pitchFamily="34" charset="0"/>
              </a:rPr>
              <a:t/>
            </a:r>
            <a:br>
              <a:rPr lang="en-US" b="1" dirty="0" smtClean="0">
                <a:latin typeface="Franklin Gothic Medium" pitchFamily="34" charset="0"/>
              </a:rPr>
            </a:br>
            <a:r>
              <a:rPr lang="en-US" sz="4400" b="1" dirty="0" smtClean="0">
                <a:latin typeface="Franklin Gothic Medium" pitchFamily="34" charset="0"/>
              </a:rPr>
              <a:t>FARM SECURITY ADMINISTRATION</a:t>
            </a:r>
            <a:endParaRPr lang="en-US" b="1" dirty="0" smtClean="0">
              <a:latin typeface="Franklin Gothic Medium" pitchFamily="34" charset="0"/>
            </a:endParaRP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Franklin Gothic Medium" pitchFamily="34" charset="0"/>
              </a:rPr>
              <a:t>FSA (1937)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Provided loans to help tenant farmers buy land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Established camps where migrant farm workers could find shelter &amp; medical care  </a:t>
            </a:r>
          </a:p>
          <a:p>
            <a:pPr lvl="1" eaLnBrk="1" hangingPunct="1"/>
            <a:endParaRPr lang="en-US" u="sng" smtClean="0">
              <a:latin typeface="Franklin Gothic Medium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Franklin Gothic Medium" pitchFamily="34" charset="0"/>
              </a:rPr>
              <a:t>RECOVERY:</a:t>
            </a:r>
            <a:r>
              <a:rPr lang="en-US" b="1" dirty="0" smtClean="0">
                <a:latin typeface="Franklin Gothic Medium" pitchFamily="34" charset="0"/>
              </a:rPr>
              <a:t/>
            </a:r>
            <a:br>
              <a:rPr lang="en-US" b="1" dirty="0" smtClean="0">
                <a:latin typeface="Franklin Gothic Medium" pitchFamily="34" charset="0"/>
              </a:rPr>
            </a:br>
            <a:r>
              <a:rPr lang="en-US" b="1" dirty="0" smtClean="0">
                <a:latin typeface="Franklin Gothic Medium" pitchFamily="34" charset="0"/>
              </a:rPr>
              <a:t>EMERGENCY BANKING ACT</a:t>
            </a:r>
            <a:endParaRPr lang="en-US" b="1" dirty="0" smtClean="0">
              <a:latin typeface="Franklin Gothic Medium" pitchFamily="34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458200" cy="4495800"/>
          </a:xfrm>
        </p:spPr>
        <p:txBody>
          <a:bodyPr/>
          <a:lstStyle/>
          <a:p>
            <a:pPr eaLnBrk="1" hangingPunct="1"/>
            <a:r>
              <a:rPr lang="en-US" sz="2800" u="sng" dirty="0" smtClean="0">
                <a:latin typeface="Franklin Gothic Medium" pitchFamily="34" charset="0"/>
              </a:rPr>
              <a:t>Bank Holiday (1933)</a:t>
            </a:r>
            <a:endParaRPr lang="en-US" sz="2800" dirty="0" smtClean="0">
              <a:latin typeface="Franklin Gothic Medium" pitchFamily="34" charset="0"/>
            </a:endParaRPr>
          </a:p>
          <a:p>
            <a:pPr lvl="1" eaLnBrk="1" hangingPunct="1"/>
            <a:r>
              <a:rPr lang="en-US" sz="2400" dirty="0" smtClean="0">
                <a:latin typeface="Franklin Gothic Medium" pitchFamily="34" charset="0"/>
              </a:rPr>
              <a:t>Banks closed for examination by federal examiners </a:t>
            </a:r>
          </a:p>
          <a:p>
            <a:pPr lvl="1" eaLnBrk="1" hangingPunct="1"/>
            <a:r>
              <a:rPr lang="en-US" sz="2400" dirty="0" smtClean="0">
                <a:latin typeface="Franklin Gothic Medium" pitchFamily="34" charset="0"/>
              </a:rPr>
              <a:t>Sound banks allowed to reopen </a:t>
            </a:r>
          </a:p>
          <a:p>
            <a:pPr lvl="1" eaLnBrk="1" hangingPunct="1"/>
            <a:r>
              <a:rPr lang="en-US" sz="2400" dirty="0" smtClean="0">
                <a:latin typeface="Franklin Gothic Medium" pitchFamily="34" charset="0"/>
              </a:rPr>
              <a:t>Bad banks remain closed </a:t>
            </a:r>
          </a:p>
          <a:p>
            <a:pPr eaLnBrk="1" hangingPunct="1"/>
            <a:r>
              <a:rPr lang="en-US" sz="2800" u="sng" dirty="0" smtClean="0">
                <a:latin typeface="Franklin Gothic Medium" pitchFamily="34" charset="0"/>
              </a:rPr>
              <a:t>FDIC (included)</a:t>
            </a:r>
          </a:p>
          <a:p>
            <a:pPr lvl="1" eaLnBrk="1" hangingPunct="1"/>
            <a:r>
              <a:rPr lang="en-US" sz="2400" dirty="0" smtClean="0">
                <a:latin typeface="Franklin Gothic Medium" pitchFamily="34" charset="0"/>
              </a:rPr>
              <a:t>Guarantee banks &amp; savings and loans associations would never fail again</a:t>
            </a:r>
          </a:p>
          <a:p>
            <a:pPr lvl="1" eaLnBrk="1" hangingPunct="1"/>
            <a:r>
              <a:rPr lang="en-US" sz="2400" dirty="0" smtClean="0">
                <a:latin typeface="Franklin Gothic Medium" pitchFamily="34" charset="0"/>
              </a:rPr>
              <a:t>Guarantee depositor would always get money back</a:t>
            </a:r>
          </a:p>
          <a:p>
            <a:pPr lvl="1" eaLnBrk="1" hangingPunct="1"/>
            <a:r>
              <a:rPr lang="en-US" sz="2400" dirty="0" smtClean="0">
                <a:latin typeface="Franklin Gothic Medium" pitchFamily="34" charset="0"/>
              </a:rPr>
              <a:t>Deposits insured up to $5,000  </a:t>
            </a:r>
          </a:p>
          <a:p>
            <a:pPr eaLnBrk="1" hangingPunct="1"/>
            <a:endParaRPr lang="en-US" sz="2800" dirty="0" smtClean="0">
              <a:latin typeface="Franklin Gothic Medium" pitchFamily="34" charset="0"/>
            </a:endParaRPr>
          </a:p>
          <a:p>
            <a:pPr eaLnBrk="1" hangingPunct="1"/>
            <a:endParaRPr lang="en-US" sz="2800" dirty="0" smtClean="0">
              <a:latin typeface="Franklin Gothic Medium" pitchFamily="34" charset="0"/>
            </a:endParaRPr>
          </a:p>
        </p:txBody>
      </p:sp>
      <p:pic>
        <p:nvPicPr>
          <p:cNvPr id="5124" name="Picture 4" descr="j033676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0"/>
            <a:ext cx="1468438" cy="237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Franklin Gothic Medium" pitchFamily="34" charset="0"/>
              </a:rPr>
              <a:t>RECOVERY:</a:t>
            </a:r>
            <a:r>
              <a:rPr lang="en-US" b="1" dirty="0" smtClean="0">
                <a:latin typeface="Franklin Gothic Medium" pitchFamily="34" charset="0"/>
              </a:rPr>
              <a:t/>
            </a:r>
            <a:br>
              <a:rPr lang="en-US" b="1" dirty="0" smtClean="0">
                <a:latin typeface="Franklin Gothic Medium" pitchFamily="34" charset="0"/>
              </a:rPr>
            </a:br>
            <a:r>
              <a:rPr lang="en-US" b="1" dirty="0" smtClean="0">
                <a:latin typeface="Franklin Gothic Medium" pitchFamily="34" charset="0"/>
              </a:rPr>
              <a:t>FARM CREDIT ADMINISTRATION</a:t>
            </a:r>
            <a:endParaRPr lang="en-US" b="1" dirty="0" smtClean="0">
              <a:latin typeface="Franklin Gothic Medium" pitchFamily="34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Franklin Gothic Medium" pitchFamily="34" charset="0"/>
              </a:rPr>
              <a:t>FCA (1933)</a:t>
            </a:r>
            <a:endParaRPr lang="en-US" smtClean="0">
              <a:latin typeface="Franklin Gothic Medium" pitchFamily="34" charset="0"/>
            </a:endParaRP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Provided low-interest, long-term loans to farmers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Allowed many farmers to:</a:t>
            </a:r>
          </a:p>
          <a:p>
            <a:pPr lvl="2" eaLnBrk="1" hangingPunct="1"/>
            <a:r>
              <a:rPr lang="en-US" smtClean="0">
                <a:latin typeface="Franklin Gothic Medium" pitchFamily="34" charset="0"/>
              </a:rPr>
              <a:t>Pay off mortgages and back taxes </a:t>
            </a:r>
          </a:p>
          <a:p>
            <a:pPr lvl="2" eaLnBrk="1" hangingPunct="1"/>
            <a:r>
              <a:rPr lang="en-US" smtClean="0">
                <a:latin typeface="Franklin Gothic Medium" pitchFamily="34" charset="0"/>
              </a:rPr>
              <a:t>Buy back lost farms </a:t>
            </a:r>
          </a:p>
          <a:p>
            <a:pPr lvl="2" eaLnBrk="1" hangingPunct="1"/>
            <a:r>
              <a:rPr lang="en-US" smtClean="0">
                <a:latin typeface="Franklin Gothic Medium" pitchFamily="34" charset="0"/>
              </a:rPr>
              <a:t>Purchase seed, fertilizer, &amp; needed equipment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Franklin Gothic Medium" pitchFamily="34" charset="0"/>
              </a:rPr>
              <a:t>REFORM:</a:t>
            </a:r>
            <a:r>
              <a:rPr lang="en-US" b="1" dirty="0" smtClean="0">
                <a:latin typeface="Franklin Gothic Medium" pitchFamily="34" charset="0"/>
              </a:rPr>
              <a:t/>
            </a:r>
            <a:br>
              <a:rPr lang="en-US" b="1" dirty="0" smtClean="0">
                <a:latin typeface="Franklin Gothic Medium" pitchFamily="34" charset="0"/>
              </a:rPr>
            </a:br>
            <a:r>
              <a:rPr lang="en-US" b="1" dirty="0" smtClean="0">
                <a:latin typeface="Franklin Gothic Medium" pitchFamily="34" charset="0"/>
              </a:rPr>
              <a:t>FEDERAL SECURITIES ACT</a:t>
            </a:r>
            <a:endParaRPr lang="en-US" b="1" dirty="0" smtClean="0">
              <a:latin typeface="Franklin Gothic Medium" pitchFamily="34" charset="0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Franklin Gothic Medium" pitchFamily="34" charset="0"/>
              </a:rPr>
              <a:t>FSA (1933)</a:t>
            </a:r>
            <a:endParaRPr lang="en-US" smtClean="0">
              <a:latin typeface="Franklin Gothic Medium" pitchFamily="34" charset="0"/>
            </a:endParaRP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Protect investors &amp; guard against stock fraud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Control issuance of stock 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Guarantee stocks accurate reflection of value of company 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Prevent any bad or excessive amounts of stock from being issued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Franklin Gothic Medium" pitchFamily="34" charset="0"/>
              </a:rPr>
              <a:t>REFORM:</a:t>
            </a:r>
            <a:r>
              <a:rPr lang="en-US" b="1" dirty="0" smtClean="0">
                <a:latin typeface="Franklin Gothic Medium" pitchFamily="34" charset="0"/>
              </a:rPr>
              <a:t/>
            </a:r>
            <a:br>
              <a:rPr lang="en-US" b="1" dirty="0" smtClean="0">
                <a:latin typeface="Franklin Gothic Medium" pitchFamily="34" charset="0"/>
              </a:rPr>
            </a:br>
            <a:r>
              <a:rPr lang="en-US" sz="4000" b="1" dirty="0" smtClean="0">
                <a:latin typeface="Franklin Gothic Medium" pitchFamily="34" charset="0"/>
              </a:rPr>
              <a:t>SECURITIES &amp; EXCHANGE COMMISSION</a:t>
            </a:r>
            <a:endParaRPr lang="en-US" b="1" dirty="0" smtClean="0">
              <a:latin typeface="Franklin Gothic Medium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2286000"/>
            <a:ext cx="7772400" cy="4114800"/>
          </a:xfrm>
        </p:spPr>
        <p:txBody>
          <a:bodyPr/>
          <a:lstStyle/>
          <a:p>
            <a:pPr eaLnBrk="1" hangingPunct="1"/>
            <a:r>
              <a:rPr lang="en-US" u="sng" smtClean="0">
                <a:latin typeface="Franklin Gothic Medium" pitchFamily="34" charset="0"/>
              </a:rPr>
              <a:t>SEC (1933)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Regulate companies that sell stocks &amp; bonds 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Stop too many people from playing in stock market &amp; driving up values </a:t>
            </a:r>
          </a:p>
        </p:txBody>
      </p:sp>
      <p:pic>
        <p:nvPicPr>
          <p:cNvPr id="8196" name="Picture 4" descr="j02407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4724400"/>
            <a:ext cx="2171700" cy="193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Franklin Gothic Medium" pitchFamily="34" charset="0"/>
              </a:rPr>
              <a:t>RELIEF:</a:t>
            </a:r>
            <a:r>
              <a:rPr lang="en-US" b="1" dirty="0" smtClean="0">
                <a:latin typeface="Franklin Gothic Medium" pitchFamily="34" charset="0"/>
              </a:rPr>
              <a:t/>
            </a:r>
            <a:br>
              <a:rPr lang="en-US" b="1" dirty="0" smtClean="0">
                <a:latin typeface="Franklin Gothic Medium" pitchFamily="34" charset="0"/>
              </a:rPr>
            </a:br>
            <a:r>
              <a:rPr lang="en-US" b="1" dirty="0" smtClean="0">
                <a:latin typeface="Franklin Gothic Medium" pitchFamily="34" charset="0"/>
              </a:rPr>
              <a:t>HOME OWNERS LOAN CORP</a:t>
            </a:r>
            <a:endParaRPr lang="en-US" b="1" dirty="0" smtClean="0">
              <a:latin typeface="Franklin Gothic Medium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Franklin Gothic Medium" pitchFamily="34" charset="0"/>
              </a:rPr>
              <a:t>HOLC (1933)</a:t>
            </a:r>
            <a:endParaRPr lang="en-US" smtClean="0">
              <a:latin typeface="Franklin Gothic Medium" pitchFamily="34" charset="0"/>
            </a:endParaRP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Provided low-cost, long term mortgage assistance to help people keep their homes </a:t>
            </a:r>
          </a:p>
        </p:txBody>
      </p:sp>
      <p:pic>
        <p:nvPicPr>
          <p:cNvPr id="9220" name="Picture 4" descr="j0283516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2800" y="4114800"/>
            <a:ext cx="2133600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Franklin Gothic Medium" pitchFamily="34" charset="0"/>
              </a:rPr>
              <a:t>RELIEF: FEDERAL EMERGENCY RELIEF ADMINISTRATION</a:t>
            </a:r>
            <a:endParaRPr lang="en-US" b="1" dirty="0" smtClean="0">
              <a:latin typeface="Franklin Gothic Medium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371600"/>
            <a:ext cx="7772400" cy="2438400"/>
          </a:xfrm>
        </p:spPr>
        <p:txBody>
          <a:bodyPr/>
          <a:lstStyle/>
          <a:p>
            <a:pPr eaLnBrk="1" hangingPunct="1"/>
            <a:r>
              <a:rPr lang="en-US" u="sng" dirty="0" smtClean="0">
                <a:latin typeface="Franklin Gothic Medium" pitchFamily="34" charset="0"/>
              </a:rPr>
              <a:t>FERA (1933)</a:t>
            </a:r>
          </a:p>
          <a:p>
            <a:pPr lvl="1" eaLnBrk="1" hangingPunct="1"/>
            <a:r>
              <a:rPr lang="en-US" dirty="0" smtClean="0">
                <a:latin typeface="Franklin Gothic Medium" pitchFamily="34" charset="0"/>
              </a:rPr>
              <a:t>Provided help to those who could not qualify for any other program </a:t>
            </a:r>
          </a:p>
          <a:p>
            <a:pPr lvl="2" eaLnBrk="1" hangingPunct="1"/>
            <a:r>
              <a:rPr lang="en-US" dirty="0" smtClean="0">
                <a:latin typeface="Franklin Gothic Medium" pitchFamily="34" charset="0"/>
              </a:rPr>
              <a:t>Elderly, disabled, single-parents, and orphans </a:t>
            </a:r>
          </a:p>
          <a:p>
            <a:pPr lvl="2" eaLnBrk="1" hangingPunct="1"/>
            <a:r>
              <a:rPr lang="en-US" dirty="0" smtClean="0">
                <a:latin typeface="Franklin Gothic Medium" pitchFamily="34" charset="0"/>
              </a:rPr>
              <a:t>Only “something for nothing” program </a:t>
            </a:r>
          </a:p>
        </p:txBody>
      </p:sp>
      <p:pic>
        <p:nvPicPr>
          <p:cNvPr id="10244" name="Picture 4" descr="y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4114800"/>
            <a:ext cx="6400800" cy="2392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>
                <a:latin typeface="Franklin Gothic Medium" pitchFamily="34" charset="0"/>
              </a:rPr>
              <a:t>RELIEF:</a:t>
            </a:r>
            <a:r>
              <a:rPr lang="en-US" b="1" dirty="0" smtClean="0">
                <a:latin typeface="Franklin Gothic Medium" pitchFamily="34" charset="0"/>
              </a:rPr>
              <a:t/>
            </a:r>
            <a:br>
              <a:rPr lang="en-US" b="1" dirty="0" smtClean="0">
                <a:latin typeface="Franklin Gothic Medium" pitchFamily="34" charset="0"/>
              </a:rPr>
            </a:br>
            <a:r>
              <a:rPr lang="en-US" b="1" dirty="0" smtClean="0">
                <a:latin typeface="Franklin Gothic Medium" pitchFamily="34" charset="0"/>
              </a:rPr>
              <a:t>CIVIL WORKS ADMINISTRATION</a:t>
            </a:r>
            <a:endParaRPr lang="en-US" b="1" dirty="0" smtClean="0">
              <a:latin typeface="Franklin Gothic Medium" pitchFamily="34" charset="0"/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u="sng" smtClean="0">
                <a:latin typeface="Franklin Gothic Medium" pitchFamily="34" charset="0"/>
              </a:rPr>
              <a:t>CWA (1933)</a:t>
            </a:r>
            <a:endParaRPr lang="en-US" smtClean="0">
              <a:latin typeface="Franklin Gothic Medium" pitchFamily="34" charset="0"/>
            </a:endParaRP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Employed jobless person to work on federal, state and local projects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“make-work” jobs </a:t>
            </a:r>
          </a:p>
          <a:p>
            <a:pPr lvl="1" eaLnBrk="1" hangingPunct="1"/>
            <a:r>
              <a:rPr lang="en-US" smtClean="0">
                <a:latin typeface="Franklin Gothic Medium" pitchFamily="34" charset="0"/>
              </a:rPr>
              <a:t>Paid more than $740 million in wages to some 4 million men &amp; women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222</TotalTime>
  <Words>824</Words>
  <Application>Microsoft Office PowerPoint</Application>
  <PresentationFormat>On-screen Show (4:3)</PresentationFormat>
  <Paragraphs>130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0" baseType="lpstr">
      <vt:lpstr>Times New Roman</vt:lpstr>
      <vt:lpstr>Arial</vt:lpstr>
      <vt:lpstr>Tahoma</vt:lpstr>
      <vt:lpstr>Calibri</vt:lpstr>
      <vt:lpstr>Flow</vt:lpstr>
      <vt:lpstr>FDR’s NEW DEAL</vt:lpstr>
      <vt:lpstr>THREE R’s</vt:lpstr>
      <vt:lpstr>RECOVERY: EMERGENCY BANKING ACT</vt:lpstr>
      <vt:lpstr>RECOVERY: FARM CREDIT ADMINISTRATION</vt:lpstr>
      <vt:lpstr>REFORM: FEDERAL SECURITIES ACT</vt:lpstr>
      <vt:lpstr>REFORM: SECURITIES &amp; EXCHANGE COMMISSION</vt:lpstr>
      <vt:lpstr>RELIEF: HOME OWNERS LOAN CORP</vt:lpstr>
      <vt:lpstr>RELIEF: FEDERAL EMERGENCY RELIEF ADMINISTRATION</vt:lpstr>
      <vt:lpstr>RELIEF: CIVIL WORKS ADMINISTRATION</vt:lpstr>
      <vt:lpstr>RELIEF: CIVILIAN CONSRVATION CORPS</vt:lpstr>
      <vt:lpstr>Slide 11</vt:lpstr>
      <vt:lpstr> RECOVERY:  NATIONAL INDUSTRIAL RECOVERY ACT</vt:lpstr>
      <vt:lpstr>RELIEF: PUBLIC WORKS ADMINISTRATION</vt:lpstr>
      <vt:lpstr>RECOVERY:  NATIONAL RECOVERY ADMINISTRATION</vt:lpstr>
      <vt:lpstr>RECOVERY:  AGRICULTURAL ADMINISTRATION ACT</vt:lpstr>
      <vt:lpstr>AAA EFFECTIVENESS</vt:lpstr>
      <vt:lpstr>REFORM:  TENNESSEE VALLEY AUTHORITY</vt:lpstr>
      <vt:lpstr>RELIEF: WORKS PROGRESS ADMINISTRATION</vt:lpstr>
      <vt:lpstr>RELIEF:  NATIONAL YOUTH ADMINISTRATION</vt:lpstr>
      <vt:lpstr>REFORM: SOCIAL SECURITY ACT</vt:lpstr>
      <vt:lpstr>SOCIAL SECURITY</vt:lpstr>
      <vt:lpstr>RECOVERY: WEALTH TAX ACT</vt:lpstr>
      <vt:lpstr>REFORM:  RURAL  ELECTRIFICATION ADMINISTRATION</vt:lpstr>
      <vt:lpstr>WAGNER-CONNERY ACT</vt:lpstr>
      <vt:lpstr>RECOVERY:  FARM SECURITY ADMINISTRATION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FDR’s New Deal</dc:title>
  <dc:creator>Jennifer Bokar</dc:creator>
  <cp:lastModifiedBy>mfcsd</cp:lastModifiedBy>
  <cp:revision>12</cp:revision>
  <dcterms:created xsi:type="dcterms:W3CDTF">2003-03-16T22:55:42Z</dcterms:created>
  <dcterms:modified xsi:type="dcterms:W3CDTF">2016-01-27T19:08:06Z</dcterms:modified>
</cp:coreProperties>
</file>