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Sigmar One" charset="0"/>
      <p:regular r:id="rId9"/>
    </p:embeddedFont>
  </p:embeddedFontLst>
  <p:custDataLst>
    <p:tags r:id="rId10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02" y="-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100" b="0" i="0" u="none" strike="noStrike" cap="none"/>
            </a:lvl1pPr>
            <a:lvl2pPr marL="0" marR="0" lvl="1" indent="0" algn="l" rtl="0">
              <a:spcBef>
                <a:spcPts val="0"/>
              </a:spcBef>
              <a:defRPr sz="1100" b="0" i="0" u="none" strike="noStrike" cap="none"/>
            </a:lvl2pPr>
            <a:lvl3pPr marL="0" marR="0" lvl="2" indent="0" algn="l" rtl="0">
              <a:spcBef>
                <a:spcPts val="0"/>
              </a:spcBef>
              <a:defRPr sz="1100" b="0" i="0" u="none" strike="noStrike" cap="none"/>
            </a:lvl3pPr>
            <a:lvl4pPr marL="0" marR="0" lvl="3" indent="0" algn="l" rtl="0">
              <a:spcBef>
                <a:spcPts val="0"/>
              </a:spcBef>
              <a:defRPr sz="1100" b="0" i="0" u="none" strike="noStrike" cap="none"/>
            </a:lvl4pPr>
            <a:lvl5pPr marL="0" marR="0" lvl="4" indent="0" algn="l" rtl="0">
              <a:spcBef>
                <a:spcPts val="0"/>
              </a:spcBef>
              <a:defRPr sz="1100" b="0" i="0" u="none" strike="noStrike" cap="none"/>
            </a:lvl5pPr>
            <a:lvl6pPr marL="0" marR="0" lvl="5" indent="0" algn="l" rtl="0">
              <a:spcBef>
                <a:spcPts val="0"/>
              </a:spcBef>
              <a:defRPr sz="1100" b="0" i="0" u="none" strike="noStrike" cap="none"/>
            </a:lvl6pPr>
            <a:lvl7pPr marL="0" marR="0" lvl="6" indent="0" algn="l" rtl="0">
              <a:spcBef>
                <a:spcPts val="0"/>
              </a:spcBef>
              <a:defRPr sz="1100" b="0" i="0" u="none" strike="noStrike" cap="none"/>
            </a:lvl7pPr>
            <a:lvl8pPr marL="0" marR="0" lvl="7" indent="0" algn="l" rtl="0">
              <a:spcBef>
                <a:spcPts val="0"/>
              </a:spcBef>
              <a:defRPr sz="1100" b="0" i="0" u="none" strike="noStrike" cap="none"/>
            </a:lvl8pPr>
            <a:lvl9pPr marL="0" marR="0" lvl="8" indent="0" algn="l" rtl="0">
              <a:spcBef>
                <a:spcPts val="0"/>
              </a:spcBef>
              <a:defRPr sz="11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 flipH="1">
            <a:off x="0" y="3093234"/>
            <a:ext cx="8458200" cy="712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2pPr>
            <a:lvl3pPr lvl="2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3pPr>
            <a:lvl4pPr lvl="3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4pPr>
            <a:lvl5pPr lvl="4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5pPr>
            <a:lvl6pPr lvl="5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6pPr>
            <a:lvl7pPr lvl="6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7pPr>
            <a:lvl8pPr lvl="7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8pPr>
            <a:lvl9pPr lvl="8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0" y="4406309"/>
            <a:ext cx="8686800" cy="519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 lvl="1"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 lvl="2"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 lvl="3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 lvl="4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 lvl="5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 lvl="6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 lvl="7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 lvl="8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3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www.google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ctrTitle"/>
          </p:nvPr>
        </p:nvSpPr>
        <p:spPr>
          <a:xfrm>
            <a:off x="171775" y="257650"/>
            <a:ext cx="8695800" cy="2480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 b="0" i="0" u="none" strike="noStrike" cap="none">
                <a:solidFill>
                  <a:srgbClr val="000000"/>
                </a:solidFill>
                <a:latin typeface="Sigmar One"/>
                <a:ea typeface="Sigmar One"/>
                <a:cs typeface="Sigmar One"/>
                <a:sym typeface="Sigmar One"/>
              </a:rPr>
              <a:t>Google Apps for Education</a:t>
            </a:r>
            <a:r>
              <a:rPr lang="en" sz="4800" b="0">
                <a:solidFill>
                  <a:srgbClr val="000000"/>
                </a:solidFill>
                <a:latin typeface="Sigmar One"/>
                <a:ea typeface="Sigmar One"/>
                <a:cs typeface="Sigmar One"/>
                <a:sym typeface="Sigmar One"/>
              </a:rPr>
              <a:t> </a:t>
            </a:r>
          </a:p>
          <a:p>
            <a: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>
              <a:solidFill>
                <a:srgbClr val="000000"/>
              </a:solidFill>
            </a:endParaRPr>
          </a:p>
          <a:p>
            <a: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>
                <a:solidFill>
                  <a:srgbClr val="000000"/>
                </a:solidFill>
              </a:rPr>
              <a:t>Account Overview for High School and Middle School Students</a:t>
            </a:r>
          </a:p>
        </p:txBody>
      </p:sp>
      <p:pic>
        <p:nvPicPr>
          <p:cNvPr id="40" name="Shape 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775" y="2737750"/>
            <a:ext cx="2253300" cy="2073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Your Login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278525"/>
            <a:ext cx="81333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Go to </a:t>
            </a:r>
            <a:r>
              <a:rPr lang="en" sz="1800" u="sng">
                <a:solidFill>
                  <a:schemeClr val="hlink"/>
                </a:solidFill>
                <a:hlinkClick r:id="rId3"/>
              </a:rPr>
              <a:t>www.google.com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Click on blue </a:t>
            </a:r>
            <a:r>
              <a:rPr lang="en" sz="1800" b="1"/>
              <a:t>Sign In</a:t>
            </a:r>
            <a:r>
              <a:rPr lang="en" sz="1800"/>
              <a:t>, in the upper right corner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Type in your school login, followed by </a:t>
            </a:r>
            <a:r>
              <a:rPr lang="en" sz="1500"/>
              <a:t>@mayfieldstudents.org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3600"/>
              <a:t>20anjiannetti@mayfieldstudents.org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Use password </a:t>
            </a:r>
            <a:r>
              <a:rPr lang="en" sz="3600" b="1"/>
              <a:t>123Wildcats</a:t>
            </a:r>
          </a:p>
          <a:p>
            <a:pPr marL="0" lvl="0" indent="0"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81400"/>
            <a:ext cx="7315499" cy="101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3400" b="0"/>
              <a:t>What is Google Apps for Education?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A cloud based group of programs that provide real-time editing, powerful sharing controls, and seamless compatibility – an ideal environment for learning in the 21st century.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endParaRPr sz="1800"/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IT IS NOT JUST AN EMAIL ACCOUNT, but a Google account that grants students access to technology essential to modern classrooms, while being completely monitored and managed by the school.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sz="1800"/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Google Apps can be used anywhere and at anytime provided there is an Internet connection available.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sz="180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1707700" y="281400"/>
            <a:ext cx="6065099" cy="101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GMAIL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Student Email will be restricted so that:</a:t>
            </a:r>
          </a:p>
          <a:p>
            <a:pPr marL="914400" lvl="1" indent="-3048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200"/>
              <a:t>Students cannot contact email addresses outside the school domain.</a:t>
            </a:r>
          </a:p>
          <a:p>
            <a:pPr marL="914400" lvl="1" indent="-3048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200"/>
              <a:t>Students cannot email each other.</a:t>
            </a:r>
          </a:p>
          <a:p>
            <a:pPr marL="914400" lvl="1" indent="-3048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200"/>
              <a:t>Students can only email teachers or other Mayfield City Schools employees.</a:t>
            </a:r>
          </a:p>
          <a:p>
            <a:pPr marL="1143000" lvl="2" indent="-152400" rtl="0">
              <a:spcBef>
                <a:spcPts val="0"/>
              </a:spcBef>
              <a:buSzPct val="100000"/>
            </a:pPr>
            <a:r>
              <a:rPr lang="en" sz="1200"/>
              <a:t>Accounts ending with @mayfieldschools.org</a:t>
            </a:r>
          </a:p>
          <a:p>
            <a:pPr marL="914400" lvl="0" indent="0" rtl="0">
              <a:spcBef>
                <a:spcPts val="0"/>
              </a:spcBef>
              <a:buNone/>
            </a:pPr>
            <a:endParaRPr sz="1200"/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If you attempt to email anyone not allowed by the district, you will receive the following error message.</a:t>
            </a:r>
          </a:p>
        </p:txBody>
      </p:sp>
      <p:pic>
        <p:nvPicPr>
          <p:cNvPr id="59" name="Shape 59"/>
          <p:cNvPicPr preferRelativeResize="0"/>
          <p:nvPr/>
        </p:nvPicPr>
        <p:blipFill rotWithShape="1">
          <a:blip r:embed="rId3">
            <a:alphaModFix/>
          </a:blip>
          <a:srcRect l="7949" t="8430" r="6850" b="8104"/>
          <a:stretch/>
        </p:blipFill>
        <p:spPr>
          <a:xfrm>
            <a:off x="457200" y="281400"/>
            <a:ext cx="1033199" cy="1013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0" name="Shape 60"/>
          <p:cNvGrpSpPr/>
          <p:nvPr/>
        </p:nvGrpSpPr>
        <p:grpSpPr>
          <a:xfrm>
            <a:off x="1916863" y="3450309"/>
            <a:ext cx="5646760" cy="1475490"/>
            <a:chOff x="956200" y="2244875"/>
            <a:chExt cx="7211699" cy="2659500"/>
          </a:xfrm>
        </p:grpSpPr>
        <p:sp>
          <p:nvSpPr>
            <p:cNvPr id="61" name="Shape 61"/>
            <p:cNvSpPr/>
            <p:nvPr/>
          </p:nvSpPr>
          <p:spPr>
            <a:xfrm>
              <a:off x="956200" y="2244875"/>
              <a:ext cx="7211699" cy="2659500"/>
            </a:xfrm>
            <a:prstGeom prst="rect">
              <a:avLst/>
            </a:prstGeom>
            <a:solidFill>
              <a:schemeClr val="l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pic>
          <p:nvPicPr>
            <p:cNvPr id="62" name="Shape 62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089850" y="2401249"/>
              <a:ext cx="6916799" cy="2372399"/>
            </a:xfrm>
            <a:prstGeom prst="rect">
              <a:avLst/>
            </a:prstGeom>
            <a:noFill/>
            <a:ln w="38100" cap="flat" cmpd="sng">
              <a:solidFill>
                <a:srgbClr val="FF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pic>
      </p:grp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1707700" y="281400"/>
            <a:ext cx="6065099" cy="101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400" b="0"/>
              <a:t>Drive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Users can create documents, presentations, and spreadsheets just like they would using Microsoft Office.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endParaRPr sz="1800"/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Users will be able to collaborate and simultaneously work on the same document.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endParaRPr sz="1800"/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Users can also create online forms or surveys, and it will automatically collect the data.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endParaRPr sz="1800"/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Users are given up to 15GB of storage to store their work.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sz="1800"/>
          </a:p>
        </p:txBody>
      </p:sp>
      <p:pic>
        <p:nvPicPr>
          <p:cNvPr id="69" name="Shape 69"/>
          <p:cNvPicPr preferRelativeResize="0"/>
          <p:nvPr/>
        </p:nvPicPr>
        <p:blipFill rotWithShape="1">
          <a:blip r:embed="rId3">
            <a:alphaModFix/>
          </a:blip>
          <a:srcRect l="6529" r="6529"/>
          <a:stretch/>
        </p:blipFill>
        <p:spPr>
          <a:xfrm>
            <a:off x="457200" y="281400"/>
            <a:ext cx="1033199" cy="1013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1707700" y="281400"/>
            <a:ext cx="6065099" cy="101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4400" b="0"/>
              <a:t>Drive</a:t>
            </a:r>
          </a:p>
        </p:txBody>
      </p:sp>
      <p:pic>
        <p:nvPicPr>
          <p:cNvPr id="75" name="Shape 75"/>
          <p:cNvPicPr preferRelativeResize="0"/>
          <p:nvPr/>
        </p:nvPicPr>
        <p:blipFill rotWithShape="1">
          <a:blip r:embed="rId3">
            <a:alphaModFix/>
          </a:blip>
          <a:srcRect l="6529" r="6529"/>
          <a:stretch/>
        </p:blipFill>
        <p:spPr>
          <a:xfrm>
            <a:off x="457200" y="281400"/>
            <a:ext cx="1033199" cy="1013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/>
          <p:cNvPicPr preferRelativeResize="0"/>
          <p:nvPr/>
        </p:nvPicPr>
        <p:blipFill rotWithShape="1">
          <a:blip r:embed="rId4">
            <a:alphaModFix/>
          </a:blip>
          <a:srcRect t="922" b="912"/>
          <a:stretch/>
        </p:blipFill>
        <p:spPr>
          <a:xfrm>
            <a:off x="2800025" y="1590912"/>
            <a:ext cx="554399" cy="54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/>
          <p:cNvPicPr preferRelativeResize="0"/>
          <p:nvPr/>
        </p:nvPicPr>
        <p:blipFill rotWithShape="1">
          <a:blip r:embed="rId5">
            <a:alphaModFix/>
          </a:blip>
          <a:srcRect t="922" b="912"/>
          <a:stretch/>
        </p:blipFill>
        <p:spPr>
          <a:xfrm>
            <a:off x="2800025" y="2521000"/>
            <a:ext cx="554399" cy="54420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Shape 78"/>
          <p:cNvSpPr txBox="1"/>
          <p:nvPr/>
        </p:nvSpPr>
        <p:spPr>
          <a:xfrm>
            <a:off x="760925" y="1590925"/>
            <a:ext cx="2039100" cy="54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rial"/>
              <a:buNone/>
            </a:pPr>
            <a:r>
              <a:rPr lang="en" b="1">
                <a:solidFill>
                  <a:schemeClr val="accent3"/>
                </a:solidFill>
              </a:rPr>
              <a:t>Microsoft Word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760925" y="2526100"/>
            <a:ext cx="2039100" cy="54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rial"/>
              <a:buNone/>
            </a:pPr>
            <a:r>
              <a:rPr lang="en" b="1">
                <a:solidFill>
                  <a:schemeClr val="accent3"/>
                </a:solidFill>
              </a:rPr>
              <a:t>Microsoft Excel</a:t>
            </a:r>
          </a:p>
        </p:txBody>
      </p:sp>
      <p:pic>
        <p:nvPicPr>
          <p:cNvPr id="80" name="Shape 8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800025" y="3451087"/>
            <a:ext cx="554399" cy="554399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 txBox="1"/>
          <p:nvPr/>
        </p:nvSpPr>
        <p:spPr>
          <a:xfrm>
            <a:off x="761100" y="3461275"/>
            <a:ext cx="2039100" cy="54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rial"/>
              <a:buNone/>
            </a:pPr>
            <a:r>
              <a:rPr lang="en" b="1">
                <a:solidFill>
                  <a:schemeClr val="accent3"/>
                </a:solidFill>
              </a:rPr>
              <a:t>Microsoft Powerpoint</a:t>
            </a:r>
          </a:p>
        </p:txBody>
      </p:sp>
      <p:pic>
        <p:nvPicPr>
          <p:cNvPr id="82" name="Shape 8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800025" y="4391362"/>
            <a:ext cx="554399" cy="554399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Shape 83"/>
          <p:cNvSpPr txBox="1"/>
          <p:nvPr/>
        </p:nvSpPr>
        <p:spPr>
          <a:xfrm>
            <a:off x="760925" y="4396450"/>
            <a:ext cx="2039100" cy="54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rial"/>
              <a:buNone/>
            </a:pPr>
            <a:r>
              <a:rPr lang="en" b="1">
                <a:solidFill>
                  <a:schemeClr val="accent3"/>
                </a:solidFill>
              </a:rPr>
              <a:t>Survey Monkey</a:t>
            </a:r>
          </a:p>
        </p:txBody>
      </p:sp>
      <p:pic>
        <p:nvPicPr>
          <p:cNvPr id="84" name="Shape 84"/>
          <p:cNvPicPr preferRelativeResize="0"/>
          <p:nvPr/>
        </p:nvPicPr>
        <p:blipFill rotWithShape="1">
          <a:blip r:embed="rId8">
            <a:alphaModFix/>
          </a:blip>
          <a:srcRect t="922" b="912"/>
          <a:stretch/>
        </p:blipFill>
        <p:spPr>
          <a:xfrm>
            <a:off x="5116900" y="1590912"/>
            <a:ext cx="554399" cy="54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 rotWithShape="1">
          <a:blip r:embed="rId9">
            <a:alphaModFix/>
          </a:blip>
          <a:srcRect t="922" b="912"/>
          <a:stretch/>
        </p:blipFill>
        <p:spPr>
          <a:xfrm>
            <a:off x="5116900" y="2521000"/>
            <a:ext cx="554399" cy="5442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Shape 86"/>
          <p:cNvSpPr txBox="1"/>
          <p:nvPr/>
        </p:nvSpPr>
        <p:spPr>
          <a:xfrm>
            <a:off x="5671300" y="1590925"/>
            <a:ext cx="2101500" cy="54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rial"/>
              <a:buNone/>
            </a:pPr>
            <a:r>
              <a:rPr lang="en" b="1">
                <a:solidFill>
                  <a:schemeClr val="accent3"/>
                </a:solidFill>
              </a:rPr>
              <a:t>Google Docs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5671300" y="2526100"/>
            <a:ext cx="2101500" cy="54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rial"/>
              <a:buNone/>
            </a:pPr>
            <a:r>
              <a:rPr lang="en" b="1">
                <a:solidFill>
                  <a:schemeClr val="accent3"/>
                </a:solidFill>
              </a:rPr>
              <a:t>Google Sheets</a:t>
            </a:r>
          </a:p>
        </p:txBody>
      </p:sp>
      <p:pic>
        <p:nvPicPr>
          <p:cNvPr id="88" name="Shape 8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116900" y="3453637"/>
            <a:ext cx="554399" cy="554399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 txBox="1"/>
          <p:nvPr/>
        </p:nvSpPr>
        <p:spPr>
          <a:xfrm>
            <a:off x="5671300" y="3461275"/>
            <a:ext cx="2101500" cy="54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rial"/>
              <a:buNone/>
            </a:pPr>
            <a:r>
              <a:rPr lang="en" b="1">
                <a:solidFill>
                  <a:schemeClr val="accent3"/>
                </a:solidFill>
              </a:rPr>
              <a:t>Google Slides</a:t>
            </a:r>
          </a:p>
        </p:txBody>
      </p:sp>
      <p:cxnSp>
        <p:nvCxnSpPr>
          <p:cNvPr id="90" name="Shape 90"/>
          <p:cNvCxnSpPr>
            <a:stCxn id="76" idx="3"/>
            <a:endCxn id="84" idx="1"/>
          </p:cNvCxnSpPr>
          <p:nvPr/>
        </p:nvCxnSpPr>
        <p:spPr>
          <a:xfrm>
            <a:off x="3354424" y="1863012"/>
            <a:ext cx="17625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stealth" w="lg" len="lg"/>
            <a:tailEnd type="stealth" w="lg" len="lg"/>
          </a:ln>
        </p:spPr>
      </p:cxnSp>
      <p:cxnSp>
        <p:nvCxnSpPr>
          <p:cNvPr id="91" name="Shape 91"/>
          <p:cNvCxnSpPr>
            <a:stCxn id="77" idx="3"/>
          </p:cNvCxnSpPr>
          <p:nvPr/>
        </p:nvCxnSpPr>
        <p:spPr>
          <a:xfrm>
            <a:off x="3354424" y="2793100"/>
            <a:ext cx="1762500" cy="10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stealth" w="lg" len="lg"/>
            <a:tailEnd type="stealth" w="lg" len="lg"/>
          </a:ln>
        </p:spPr>
      </p:cxnSp>
      <p:cxnSp>
        <p:nvCxnSpPr>
          <p:cNvPr id="92" name="Shape 92"/>
          <p:cNvCxnSpPr>
            <a:stCxn id="80" idx="3"/>
            <a:endCxn id="88" idx="1"/>
          </p:cNvCxnSpPr>
          <p:nvPr/>
        </p:nvCxnSpPr>
        <p:spPr>
          <a:xfrm>
            <a:off x="3354424" y="3728287"/>
            <a:ext cx="1762500" cy="27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stealth" w="lg" len="lg"/>
            <a:tailEnd type="stealth" w="lg" len="lg"/>
          </a:ln>
        </p:spPr>
      </p:cxnSp>
      <p:pic>
        <p:nvPicPr>
          <p:cNvPr id="93" name="Shape 9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169125" y="4391350"/>
            <a:ext cx="554399" cy="554399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/>
          <p:nvPr/>
        </p:nvSpPr>
        <p:spPr>
          <a:xfrm>
            <a:off x="5671325" y="4391350"/>
            <a:ext cx="2101500" cy="54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rial"/>
              <a:buNone/>
            </a:pPr>
            <a:r>
              <a:rPr lang="en" b="1">
                <a:solidFill>
                  <a:schemeClr val="accent3"/>
                </a:solidFill>
              </a:rPr>
              <a:t>Google Forms</a:t>
            </a:r>
          </a:p>
        </p:txBody>
      </p:sp>
      <p:cxnSp>
        <p:nvCxnSpPr>
          <p:cNvPr id="95" name="Shape 95"/>
          <p:cNvCxnSpPr>
            <a:stCxn id="82" idx="3"/>
            <a:endCxn id="93" idx="1"/>
          </p:cNvCxnSpPr>
          <p:nvPr/>
        </p:nvCxnSpPr>
        <p:spPr>
          <a:xfrm>
            <a:off x="3354424" y="4668562"/>
            <a:ext cx="18147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stealth" w="lg" len="lg"/>
            <a:tailEnd type="stealth" w="lg" len="lg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2"/>
  <p:tag name="TPOS" val="2"/>
</p:tagLst>
</file>

<file path=ppt/theme/theme1.xml><?xml version="1.0" encoding="utf-8"?>
<a:theme xmlns:a="http://schemas.openxmlformats.org/drawingml/2006/main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Office PowerPoint</Application>
  <PresentationFormat>On-screen Show (16:9)</PresentationFormat>
  <Paragraphs>43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Sigmar One</vt:lpstr>
      <vt:lpstr>Courier New</vt:lpstr>
      <vt:lpstr>modern</vt:lpstr>
      <vt:lpstr>Google Apps for Education   Account Overview for High School and Middle School Students</vt:lpstr>
      <vt:lpstr>Your Login</vt:lpstr>
      <vt:lpstr>What is Google Apps for Education?</vt:lpstr>
      <vt:lpstr>GMAIL</vt:lpstr>
      <vt:lpstr>Drive</vt:lpstr>
      <vt:lpstr>Drive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Apps for Education   Account Overview for High School and Middle School Students</dc:title>
  <cp:lastModifiedBy>mfcsd</cp:lastModifiedBy>
  <cp:revision>1</cp:revision>
  <dcterms:modified xsi:type="dcterms:W3CDTF">2016-03-31T19:53:37Z</dcterms:modified>
</cp:coreProperties>
</file>