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</p:sldIdLst>
  <p:sldSz cx="9144000" cy="6858000"/>
  <p:notesSz cx="6858000" cy="9144000"/>
  <p:defaultTextStyle>
    <a:lvl1pPr defTabSz="457200">
      <a:defRPr>
        <a:latin typeface="Calibri"/>
        <a:ea typeface="Calibri"/>
        <a:cs typeface="Calibri"/>
        <a:sym typeface="Calibri"/>
      </a:defRPr>
    </a:lvl1pPr>
    <a:lvl2pPr indent="457200" defTabSz="457200">
      <a:defRPr>
        <a:latin typeface="Calibri"/>
        <a:ea typeface="Calibri"/>
        <a:cs typeface="Calibri"/>
        <a:sym typeface="Calibri"/>
      </a:defRPr>
    </a:lvl2pPr>
    <a:lvl3pPr indent="914400" defTabSz="457200">
      <a:defRPr>
        <a:latin typeface="Calibri"/>
        <a:ea typeface="Calibri"/>
        <a:cs typeface="Calibri"/>
        <a:sym typeface="Calibri"/>
      </a:defRPr>
    </a:lvl3pPr>
    <a:lvl4pPr indent="1371600" defTabSz="457200">
      <a:defRPr>
        <a:latin typeface="Calibri"/>
        <a:ea typeface="Calibri"/>
        <a:cs typeface="Calibri"/>
        <a:sym typeface="Calibri"/>
      </a:defRPr>
    </a:lvl4pPr>
    <a:lvl5pPr indent="1828800" defTabSz="457200">
      <a:defRPr>
        <a:latin typeface="Calibri"/>
        <a:ea typeface="Calibri"/>
        <a:cs typeface="Calibri"/>
        <a:sym typeface="Calibri"/>
      </a:defRPr>
    </a:lvl5pPr>
    <a:lvl6pPr defTabSz="457200">
      <a:defRPr>
        <a:latin typeface="Calibri"/>
        <a:ea typeface="Calibri"/>
        <a:cs typeface="Calibri"/>
        <a:sym typeface="Calibri"/>
      </a:defRPr>
    </a:lvl6pPr>
    <a:lvl7pPr defTabSz="457200">
      <a:defRPr>
        <a:latin typeface="Calibri"/>
        <a:ea typeface="Calibri"/>
        <a:cs typeface="Calibri"/>
        <a:sym typeface="Calibri"/>
      </a:defRPr>
    </a:lvl7pPr>
    <a:lvl8pPr defTabSz="457200">
      <a:defRPr>
        <a:latin typeface="Calibri"/>
        <a:ea typeface="Calibri"/>
        <a:cs typeface="Calibri"/>
        <a:sym typeface="Calibri"/>
      </a:defRPr>
    </a:lvl8pPr>
    <a:lvl9pPr defTabSz="457200">
      <a:defRPr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3CECE"/>
          </a:solidFill>
        </a:fill>
      </a:tcStyle>
    </a:wholeTbl>
    <a:band2H>
      <a:tcTxStyle b="def" i="def"/>
      <a:tcStyle>
        <a:tcBdr/>
        <a:fill>
          <a:solidFill>
            <a:srgbClr val="F1E8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E484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E484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E48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" name="Shape 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spd="med" advClick="1"/>
  <p:txStyles>
    <p:titleStyle>
      <a:lvl1pPr algn="ctr" defTabSz="457200">
        <a:defRPr sz="4400">
          <a:latin typeface="Calibri"/>
          <a:ea typeface="Calibri"/>
          <a:cs typeface="Calibri"/>
          <a:sym typeface="Calibri"/>
        </a:defRPr>
      </a:lvl1pPr>
      <a:lvl2pPr algn="ctr" defTabSz="457200">
        <a:defRPr sz="4400">
          <a:latin typeface="Calibri"/>
          <a:ea typeface="Calibri"/>
          <a:cs typeface="Calibri"/>
          <a:sym typeface="Calibri"/>
        </a:defRPr>
      </a:lvl2pPr>
      <a:lvl3pPr algn="ctr" defTabSz="457200">
        <a:defRPr sz="4400">
          <a:latin typeface="Calibri"/>
          <a:ea typeface="Calibri"/>
          <a:cs typeface="Calibri"/>
          <a:sym typeface="Calibri"/>
        </a:defRPr>
      </a:lvl3pPr>
      <a:lvl4pPr algn="ctr" defTabSz="457200">
        <a:defRPr sz="4400">
          <a:latin typeface="Calibri"/>
          <a:ea typeface="Calibri"/>
          <a:cs typeface="Calibri"/>
          <a:sym typeface="Calibri"/>
        </a:defRPr>
      </a:lvl4pPr>
      <a:lvl5pPr algn="ctr" defTabSz="457200">
        <a:defRPr sz="4400">
          <a:latin typeface="Calibri"/>
          <a:ea typeface="Calibri"/>
          <a:cs typeface="Calibri"/>
          <a:sym typeface="Calibri"/>
        </a:defRPr>
      </a:lvl5pPr>
      <a:lvl6pPr indent="457200" algn="ctr" defTabSz="457200">
        <a:defRPr sz="4400">
          <a:latin typeface="Calibri"/>
          <a:ea typeface="Calibri"/>
          <a:cs typeface="Calibri"/>
          <a:sym typeface="Calibri"/>
        </a:defRPr>
      </a:lvl6pPr>
      <a:lvl7pPr indent="914400" algn="ctr" defTabSz="457200">
        <a:defRPr sz="4400">
          <a:latin typeface="Calibri"/>
          <a:ea typeface="Calibri"/>
          <a:cs typeface="Calibri"/>
          <a:sym typeface="Calibri"/>
        </a:defRPr>
      </a:lvl7pPr>
      <a:lvl8pPr indent="1371600" algn="ctr" defTabSz="457200">
        <a:defRPr sz="4400">
          <a:latin typeface="Calibri"/>
          <a:ea typeface="Calibri"/>
          <a:cs typeface="Calibri"/>
          <a:sym typeface="Calibri"/>
        </a:defRPr>
      </a:lvl8pPr>
      <a:lvl9pPr indent="1828800" algn="ctr" defTabSz="457200"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342900" indent="-342900" defTabSz="45720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1pPr>
      <a:lvl2pPr marL="783771" indent="-326571" defTabSz="45720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 defTabSz="45720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235200" indent="-406400" defTabSz="45720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92400" indent="-40640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49600" indent="-40640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606800" indent="-40640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64000" indent="-40640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 idx="4294967295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4400"/>
              <a:t>MATHEMATICAL MODELING:HARDY-WEINBERG</a:t>
            </a:r>
          </a:p>
        </p:txBody>
      </p:sp>
      <p:sp>
        <p:nvSpPr>
          <p:cNvPr id="9" name="Shape 9"/>
          <p:cNvSpPr/>
          <p:nvPr>
            <p:ph type="body" idx="4294967295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0" indent="0" algn="ctr">
              <a:buSzTx/>
              <a:buNone/>
              <a:defRPr sz="1800"/>
            </a:pPr>
            <a:r>
              <a:rPr sz="3200">
                <a:solidFill>
                  <a:srgbClr val="898989"/>
                </a:solidFill>
              </a:rPr>
              <a:t>INVESTIGATION 2</a:t>
            </a:r>
            <a:endParaRPr sz="3200">
              <a:solidFill>
                <a:srgbClr val="898989"/>
              </a:solidFill>
            </a:endParaRPr>
          </a:p>
          <a:p>
            <a:pPr lvl="0" marL="0" indent="0" algn="ctr">
              <a:buSzTx/>
              <a:buNone/>
              <a:defRPr sz="1800"/>
            </a:pPr>
            <a:r>
              <a:rPr sz="3200">
                <a:solidFill>
                  <a:srgbClr val="898989"/>
                </a:solidFill>
              </a:rPr>
              <a:t>BIG IDEA 1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4400"/>
              <a:t>Using Excel to Model H-W</a:t>
            </a:r>
          </a:p>
        </p:txBody>
      </p:sp>
      <p:sp>
        <p:nvSpPr>
          <p:cNvPr id="51" name="Shape 51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buSzTx/>
              <a:buNone/>
            </a:lvl1pPr>
          </a:lstStyle>
          <a:p>
            <a:pPr lvl="0">
              <a:defRPr sz="1800"/>
            </a:pPr>
            <a:r>
              <a:rPr sz="3200"/>
              <a:t>It should look like this.</a:t>
            </a:r>
          </a:p>
        </p:txBody>
      </p:sp>
      <p:pic>
        <p:nvPicPr>
          <p:cNvPr id="52" name="Screen shot 2012-04-14 at 12.png" descr="Screen shot 2012-04-14 at 12.52.16 A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46275" y="2128837"/>
            <a:ext cx="5548313" cy="39973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4400"/>
              <a:t>Using Excel to Model H-W</a:t>
            </a:r>
          </a:p>
        </p:txBody>
      </p:sp>
      <p:sp>
        <p:nvSpPr>
          <p:cNvPr id="55" name="Shape 55"/>
          <p:cNvSpPr/>
          <p:nvPr>
            <p:ph type="body" idx="4294967295"/>
          </p:nvPr>
        </p:nvSpPr>
        <p:spPr>
          <a:xfrm>
            <a:off x="234949" y="1417637"/>
            <a:ext cx="8909052" cy="992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246888" indent="-246888" defTabSz="329184">
              <a:lnSpc>
                <a:spcPct val="80000"/>
              </a:lnSpc>
              <a:spcBef>
                <a:spcPts val="100"/>
              </a:spcBef>
              <a:buSzTx/>
              <a:buNone/>
              <a:defRPr sz="1800"/>
            </a:pPr>
            <a:r>
              <a:rPr sz="576"/>
              <a:t>	</a:t>
            </a:r>
            <a:endParaRPr sz="1080"/>
          </a:p>
          <a:p>
            <a:pPr lvl="0" marL="246888" indent="-246888" defTabSz="329184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1728"/>
              <a:t>	You will now keep track of the numbers of each zygote’s genotype. You will enter the following functions for each column.	</a:t>
            </a:r>
            <a:endParaRPr sz="1728"/>
          </a:p>
          <a:p>
            <a:pPr lvl="0" marL="246888" indent="-246888" defTabSz="329184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endParaRPr b="1" sz="1080"/>
          </a:p>
          <a:p>
            <a:pPr lvl="0" marL="246888" indent="-246888" defTabSz="329184">
              <a:lnSpc>
                <a:spcPct val="80000"/>
              </a:lnSpc>
              <a:spcBef>
                <a:spcPts val="200"/>
              </a:spcBef>
              <a:buSzTx/>
              <a:buNone/>
              <a:defRPr sz="1800"/>
            </a:pPr>
            <a:r>
              <a:rPr sz="1080"/>
              <a:t> </a:t>
            </a:r>
          </a:p>
        </p:txBody>
      </p:sp>
      <p:sp>
        <p:nvSpPr>
          <p:cNvPr id="56" name="Shape 56"/>
          <p:cNvSpPr/>
          <p:nvPr/>
        </p:nvSpPr>
        <p:spPr>
          <a:xfrm>
            <a:off x="-1" y="2420937"/>
            <a:ext cx="9144002" cy="18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b="1" sz="2400"/>
              <a:t>	The function in cell H5 is </a:t>
            </a:r>
            <a:r>
              <a:rPr b="1" sz="2400">
                <a:solidFill>
                  <a:srgbClr val="1F497D"/>
                </a:solidFill>
              </a:rPr>
              <a:t>=IF(G5=”AA”,1.0,0)</a:t>
            </a:r>
            <a:endParaRPr b="1" sz="2400">
              <a:solidFill>
                <a:srgbClr val="1F497D"/>
              </a:solidFill>
            </a:endParaRPr>
          </a:p>
          <a:p>
            <a:pPr lvl="0"/>
            <a:r>
              <a:rPr b="1" sz="2400"/>
              <a:t>	In cell I5, enter this function: </a:t>
            </a:r>
            <a:r>
              <a:rPr b="1" sz="2400">
                <a:solidFill>
                  <a:srgbClr val="1F497D"/>
                </a:solidFill>
              </a:rPr>
              <a:t>=IF(G5=”AB”,1,(IF(G5=”BA”,1.0,0)))</a:t>
            </a:r>
            <a:endParaRPr b="1" sz="2400">
              <a:solidFill>
                <a:srgbClr val="1F497D"/>
              </a:solidFill>
            </a:endParaRPr>
          </a:p>
          <a:p>
            <a:pPr lvl="0"/>
            <a:r>
              <a:rPr b="1" sz="2400"/>
              <a:t>	The function in cell J5 is </a:t>
            </a:r>
            <a:r>
              <a:rPr b="1" sz="2400">
                <a:solidFill>
                  <a:srgbClr val="1F497D"/>
                </a:solidFill>
              </a:rPr>
              <a:t>=IF(G5=”BB”,1.0,0)</a:t>
            </a:r>
            <a:endParaRPr b="1" sz="2400">
              <a:solidFill>
                <a:srgbClr val="1F497D"/>
              </a:solidFill>
            </a:endParaRPr>
          </a:p>
        </p:txBody>
      </p:sp>
      <p:sp>
        <p:nvSpPr>
          <p:cNvPr id="57" name="Shape 57"/>
          <p:cNvSpPr/>
          <p:nvPr/>
        </p:nvSpPr>
        <p:spPr>
          <a:xfrm>
            <a:off x="457200" y="3627437"/>
            <a:ext cx="7721600" cy="3647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2400"/>
              <a:t>Copy these formulas down as far as you have gametes.</a:t>
            </a:r>
            <a:endParaRPr sz="2400"/>
          </a:p>
          <a:p>
            <a:pPr lvl="0"/>
            <a:endParaRPr sz="2400"/>
          </a:p>
          <a:p>
            <a:pPr lvl="0"/>
            <a:r>
              <a:rPr sz="2400"/>
              <a:t>Enter the labels for the columns you have been working on. Cell E4 		</a:t>
            </a:r>
            <a:r>
              <a:rPr i="1" sz="2400"/>
              <a:t>gametes</a:t>
            </a:r>
            <a:endParaRPr sz="2400"/>
          </a:p>
          <a:p>
            <a:pPr lvl="0"/>
            <a:r>
              <a:rPr sz="2400"/>
              <a:t>Cell G4 	</a:t>
            </a:r>
            <a:r>
              <a:rPr i="1" sz="2400"/>
              <a:t>Zygotes</a:t>
            </a:r>
            <a:endParaRPr sz="2400"/>
          </a:p>
          <a:p>
            <a:pPr lvl="0"/>
            <a:r>
              <a:rPr sz="2400"/>
              <a:t>Cell H4 	AA </a:t>
            </a:r>
            <a:endParaRPr sz="2400"/>
          </a:p>
          <a:p>
            <a:pPr lvl="0"/>
            <a:r>
              <a:rPr sz="2400"/>
              <a:t>Cell I4		AB</a:t>
            </a:r>
            <a:endParaRPr sz="2400"/>
          </a:p>
          <a:p>
            <a:pPr lvl="0"/>
            <a:r>
              <a:rPr sz="2400"/>
              <a:t>Cell J4 		BB</a:t>
            </a:r>
            <a:endParaRPr sz="2400"/>
          </a:p>
          <a:p>
            <a:pPr lvl="0"/>
            <a:endParaRPr sz="2400"/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4400"/>
              <a:t>Using Excel to Model H-W</a:t>
            </a:r>
          </a:p>
        </p:txBody>
      </p:sp>
      <p:sp>
        <p:nvSpPr>
          <p:cNvPr id="60" name="Shape 60"/>
          <p:cNvSpPr/>
          <p:nvPr>
            <p:ph type="body" idx="4294967295"/>
          </p:nvPr>
        </p:nvSpPr>
        <p:spPr>
          <a:xfrm>
            <a:off x="457200" y="1600199"/>
            <a:ext cx="4214813" cy="7604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marL="308609" indent="-308609" defTabSz="438911">
              <a:spcBef>
                <a:spcPts val="600"/>
              </a:spcBef>
              <a:buChar char="•"/>
              <a:defRPr sz="2880"/>
            </a:lvl1pPr>
          </a:lstStyle>
          <a:p>
            <a:pPr lvl="0">
              <a:defRPr sz="1800"/>
            </a:pPr>
            <a:r>
              <a:rPr sz="2880"/>
              <a:t>It should look like this.</a:t>
            </a:r>
          </a:p>
        </p:txBody>
      </p:sp>
      <p:pic>
        <p:nvPicPr>
          <p:cNvPr id="61" name="Screen Shot 2013-02-14 at 3.png" descr="Screen Shot 2013-02-14 at 3.24.14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49312" y="2082800"/>
            <a:ext cx="8029576" cy="42338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4400"/>
              <a:t>Using Excel to Model H-W</a:t>
            </a:r>
          </a:p>
        </p:txBody>
      </p:sp>
      <p:sp>
        <p:nvSpPr>
          <p:cNvPr id="64" name="Shape 64"/>
          <p:cNvSpPr/>
          <p:nvPr>
            <p:ph type="body" idx="4294967295"/>
          </p:nvPr>
        </p:nvSpPr>
        <p:spPr>
          <a:xfrm>
            <a:off x="457200" y="1839912"/>
            <a:ext cx="8229600" cy="4286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Char char="•"/>
              <a:defRPr sz="1800"/>
            </a:pPr>
            <a:r>
              <a:rPr sz="3200"/>
              <a:t>You will now add calculations to:</a:t>
            </a:r>
            <a:endParaRPr sz="3200"/>
          </a:p>
          <a:p>
            <a:pPr lvl="0">
              <a:buFontTx/>
              <a:buAutoNum type="alphaUcParenR" startAt="1"/>
              <a:defRPr sz="1800"/>
            </a:pPr>
            <a:r>
              <a:rPr sz="3200"/>
              <a:t>Find the number of each genotype</a:t>
            </a:r>
            <a:endParaRPr sz="3200"/>
          </a:p>
          <a:p>
            <a:pPr lvl="0">
              <a:buFontTx/>
              <a:buAutoNum type="alphaUcParenR" startAt="1"/>
              <a:defRPr sz="1800"/>
            </a:pPr>
            <a:r>
              <a:rPr sz="3200"/>
              <a:t>Find the number of each allele</a:t>
            </a:r>
            <a:endParaRPr sz="3200"/>
          </a:p>
          <a:p>
            <a:pPr lvl="0">
              <a:buFontTx/>
              <a:buAutoNum type="alphaUcParenR" startAt="1"/>
              <a:defRPr sz="1800"/>
            </a:pPr>
            <a:r>
              <a:rPr sz="3200"/>
              <a:t>Find the allele frequencies (p &amp; q)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defTabSz="438911">
              <a:defRPr sz="3839"/>
            </a:lvl1pPr>
          </a:lstStyle>
          <a:p>
            <a:pPr lvl="0">
              <a:defRPr sz="1800"/>
            </a:pPr>
            <a:r>
              <a:rPr sz="3839"/>
              <a:t>Calculating the number of genotypes</a:t>
            </a:r>
          </a:p>
        </p:txBody>
      </p:sp>
      <p:pic>
        <p:nvPicPr>
          <p:cNvPr id="67" name="Screen Shot 2013-02-14 at 3.png" descr="Screen Shot 2013-02-14 at 3.06.25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6750" y="1417637"/>
            <a:ext cx="6311900" cy="4605338"/>
          </a:xfrm>
          <a:prstGeom prst="rect">
            <a:avLst/>
          </a:prstGeom>
          <a:ln w="12700">
            <a:miter lim="400000"/>
          </a:ln>
        </p:spPr>
      </p:pic>
      <p:sp>
        <p:nvSpPr>
          <p:cNvPr id="68" name="Shape 68"/>
          <p:cNvSpPr/>
          <p:nvPr/>
        </p:nvSpPr>
        <p:spPr>
          <a:xfrm>
            <a:off x="7145337" y="2501900"/>
            <a:ext cx="2044264" cy="802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rPr sz="2400"/>
              <a:t>In cell H21</a:t>
            </a:r>
            <a:endParaRPr sz="2400"/>
          </a:p>
          <a:p>
            <a:pPr lvl="0"/>
            <a:r>
              <a:rPr sz="2400">
                <a:solidFill>
                  <a:srgbClr val="1F497D"/>
                </a:solidFill>
              </a:rPr>
              <a:t>=Sum(H5:H20)</a:t>
            </a:r>
          </a:p>
        </p:txBody>
      </p:sp>
      <p:sp>
        <p:nvSpPr>
          <p:cNvPr id="69" name="Shape 69"/>
          <p:cNvSpPr/>
          <p:nvPr/>
        </p:nvSpPr>
        <p:spPr>
          <a:xfrm>
            <a:off x="7145337" y="3500437"/>
            <a:ext cx="1815069" cy="802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rPr sz="2400"/>
              <a:t>In cell I21</a:t>
            </a:r>
            <a:endParaRPr sz="2400"/>
          </a:p>
          <a:p>
            <a:pPr lvl="0"/>
            <a:r>
              <a:rPr sz="2400">
                <a:solidFill>
                  <a:srgbClr val="1F497D"/>
                </a:solidFill>
              </a:rPr>
              <a:t>=Sum(I5:I20)</a:t>
            </a:r>
          </a:p>
        </p:txBody>
      </p:sp>
      <p:sp>
        <p:nvSpPr>
          <p:cNvPr id="70" name="Shape 70"/>
          <p:cNvSpPr/>
          <p:nvPr/>
        </p:nvSpPr>
        <p:spPr>
          <a:xfrm>
            <a:off x="7115175" y="4792662"/>
            <a:ext cx="1935917" cy="802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rPr sz="2400"/>
              <a:t>In cell J22</a:t>
            </a:r>
            <a:endParaRPr sz="2400"/>
          </a:p>
          <a:p>
            <a:pPr lvl="0"/>
            <a:r>
              <a:rPr sz="2400">
                <a:solidFill>
                  <a:srgbClr val="1F497D"/>
                </a:solidFill>
              </a:rPr>
              <a:t>=Sum(J5:J20)</a:t>
            </a:r>
          </a:p>
        </p:txBody>
      </p:sp>
      <p:sp>
        <p:nvSpPr>
          <p:cNvPr id="71" name="Shape 71"/>
          <p:cNvSpPr/>
          <p:nvPr/>
        </p:nvSpPr>
        <p:spPr>
          <a:xfrm flipH="1">
            <a:off x="5241924" y="2735262"/>
            <a:ext cx="1873251" cy="1936751"/>
          </a:xfrm>
          <a:prstGeom prst="line">
            <a:avLst/>
          </a:prstGeom>
          <a:ln w="63500"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72" name="Shape 72"/>
          <p:cNvSpPr/>
          <p:nvPr/>
        </p:nvSpPr>
        <p:spPr>
          <a:xfrm flipH="1">
            <a:off x="5818187" y="3916362"/>
            <a:ext cx="1327151" cy="755651"/>
          </a:xfrm>
          <a:prstGeom prst="line">
            <a:avLst/>
          </a:prstGeom>
          <a:ln w="63500"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73" name="Shape 73"/>
          <p:cNvSpPr/>
          <p:nvPr/>
        </p:nvSpPr>
        <p:spPr>
          <a:xfrm flipH="1" flipV="1">
            <a:off x="6451600" y="4792662"/>
            <a:ext cx="663575" cy="414338"/>
          </a:xfrm>
          <a:prstGeom prst="line">
            <a:avLst/>
          </a:prstGeom>
          <a:ln w="63500"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defTabSz="443484">
              <a:defRPr sz="4268"/>
            </a:lvl1pPr>
          </a:lstStyle>
          <a:p>
            <a:pPr lvl="0">
              <a:defRPr sz="1800"/>
            </a:pPr>
            <a:r>
              <a:rPr sz="4268"/>
              <a:t>Calculating the number of alleles</a:t>
            </a:r>
          </a:p>
        </p:txBody>
      </p:sp>
      <p:pic>
        <p:nvPicPr>
          <p:cNvPr id="76" name="Screen Shot 2013-02-14 at 3.png" descr="Screen Shot 2013-02-14 at 3.06.25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6750" y="1417637"/>
            <a:ext cx="6311900" cy="4605338"/>
          </a:xfrm>
          <a:prstGeom prst="rect">
            <a:avLst/>
          </a:prstGeom>
          <a:ln w="12700">
            <a:miter lim="400000"/>
          </a:ln>
        </p:spPr>
      </p:pic>
      <p:sp>
        <p:nvSpPr>
          <p:cNvPr id="77" name="Shape 77"/>
          <p:cNvSpPr/>
          <p:nvPr/>
        </p:nvSpPr>
        <p:spPr>
          <a:xfrm>
            <a:off x="7145337" y="3122612"/>
            <a:ext cx="1843049" cy="802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rPr sz="2400"/>
              <a:t>In cell H25</a:t>
            </a:r>
            <a:endParaRPr sz="2400"/>
          </a:p>
          <a:p>
            <a:pPr lvl="0"/>
            <a:r>
              <a:rPr sz="2400">
                <a:solidFill>
                  <a:srgbClr val="1F497D"/>
                </a:solidFill>
              </a:rPr>
              <a:t>=(H21*2)+I21</a:t>
            </a:r>
          </a:p>
        </p:txBody>
      </p:sp>
      <p:sp>
        <p:nvSpPr>
          <p:cNvPr id="78" name="Shape 78"/>
          <p:cNvSpPr/>
          <p:nvPr/>
        </p:nvSpPr>
        <p:spPr>
          <a:xfrm>
            <a:off x="7115175" y="4792662"/>
            <a:ext cx="1788875" cy="802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rPr sz="2400"/>
              <a:t>In cell J25</a:t>
            </a:r>
            <a:endParaRPr sz="2400"/>
          </a:p>
          <a:p>
            <a:pPr lvl="0"/>
            <a:r>
              <a:rPr sz="2400">
                <a:solidFill>
                  <a:srgbClr val="1F497D"/>
                </a:solidFill>
              </a:rPr>
              <a:t>=(J21*2)+I21</a:t>
            </a:r>
          </a:p>
        </p:txBody>
      </p:sp>
      <p:sp>
        <p:nvSpPr>
          <p:cNvPr id="79" name="Shape 79"/>
          <p:cNvSpPr/>
          <p:nvPr/>
        </p:nvSpPr>
        <p:spPr>
          <a:xfrm flipH="1">
            <a:off x="5356225" y="3536950"/>
            <a:ext cx="1789113" cy="1577975"/>
          </a:xfrm>
          <a:prstGeom prst="line">
            <a:avLst/>
          </a:prstGeom>
          <a:ln w="63500"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80" name="Shape 80"/>
          <p:cNvSpPr/>
          <p:nvPr/>
        </p:nvSpPr>
        <p:spPr>
          <a:xfrm flipH="1">
            <a:off x="6451600" y="5207000"/>
            <a:ext cx="663575" cy="34925"/>
          </a:xfrm>
          <a:prstGeom prst="line">
            <a:avLst/>
          </a:prstGeom>
          <a:ln w="63500"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title" idx="4294967295"/>
          </p:nvPr>
        </p:nvSpPr>
        <p:spPr>
          <a:xfrm>
            <a:off x="457200" y="274637"/>
            <a:ext cx="8513763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defTabSz="429768">
              <a:defRPr sz="3759"/>
            </a:lvl1pPr>
          </a:lstStyle>
          <a:p>
            <a:pPr lvl="0">
              <a:defRPr sz="1800"/>
            </a:pPr>
            <a:r>
              <a:rPr sz="3759"/>
              <a:t>Calculating the allele frequency (p &amp;q)</a:t>
            </a:r>
          </a:p>
        </p:txBody>
      </p:sp>
      <p:pic>
        <p:nvPicPr>
          <p:cNvPr id="83" name="Screen Shot 2013-02-14 at 3.png" descr="Screen Shot 2013-02-14 at 3.06.25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6750" y="1417637"/>
            <a:ext cx="6311900" cy="4605338"/>
          </a:xfrm>
          <a:prstGeom prst="rect">
            <a:avLst/>
          </a:prstGeom>
          <a:ln w="12700">
            <a:miter lim="400000"/>
          </a:ln>
        </p:spPr>
      </p:pic>
      <p:sp>
        <p:nvSpPr>
          <p:cNvPr id="84" name="Shape 84"/>
          <p:cNvSpPr/>
          <p:nvPr/>
        </p:nvSpPr>
        <p:spPr>
          <a:xfrm>
            <a:off x="7102475" y="3122612"/>
            <a:ext cx="2041525" cy="67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2000"/>
              <a:t>In cell H27</a:t>
            </a:r>
            <a:endParaRPr sz="2000"/>
          </a:p>
          <a:p>
            <a:pPr lvl="0"/>
            <a:r>
              <a:rPr sz="2000">
                <a:solidFill>
                  <a:srgbClr val="1F497D"/>
                </a:solidFill>
              </a:rPr>
              <a:t>=H24/(H24+J24</a:t>
            </a:r>
            <a:r>
              <a:rPr sz="2000"/>
              <a:t>)</a:t>
            </a:r>
          </a:p>
        </p:txBody>
      </p:sp>
      <p:sp>
        <p:nvSpPr>
          <p:cNvPr id="85" name="Shape 85"/>
          <p:cNvSpPr/>
          <p:nvPr/>
        </p:nvSpPr>
        <p:spPr>
          <a:xfrm>
            <a:off x="7115175" y="4792662"/>
            <a:ext cx="1344747" cy="67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rPr sz="2000"/>
              <a:t>In cell J27</a:t>
            </a:r>
            <a:endParaRPr sz="2000"/>
          </a:p>
          <a:p>
            <a:pPr lvl="0"/>
            <a:r>
              <a:rPr sz="2000">
                <a:solidFill>
                  <a:srgbClr val="1F497D"/>
                </a:solidFill>
              </a:rPr>
              <a:t>=1-H27</a:t>
            </a:r>
          </a:p>
        </p:txBody>
      </p:sp>
      <p:sp>
        <p:nvSpPr>
          <p:cNvPr id="86" name="Shape 86"/>
          <p:cNvSpPr/>
          <p:nvPr/>
        </p:nvSpPr>
        <p:spPr>
          <a:xfrm flipH="1">
            <a:off x="5313362" y="3476625"/>
            <a:ext cx="1789114" cy="2189163"/>
          </a:xfrm>
          <a:prstGeom prst="line">
            <a:avLst/>
          </a:prstGeom>
          <a:ln w="63500"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87" name="Shape 87"/>
          <p:cNvSpPr/>
          <p:nvPr/>
        </p:nvSpPr>
        <p:spPr>
          <a:xfrm flipH="1">
            <a:off x="6451600" y="5146675"/>
            <a:ext cx="663575" cy="519113"/>
          </a:xfrm>
          <a:prstGeom prst="line">
            <a:avLst/>
          </a:prstGeom>
          <a:ln w="63500"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4400"/>
              <a:t>Using Excel to Model H-W</a:t>
            </a:r>
          </a:p>
        </p:txBody>
      </p:sp>
      <p:sp>
        <p:nvSpPr>
          <p:cNvPr id="90" name="Shape 90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SzTx/>
              <a:buNone/>
              <a:defRPr sz="1800"/>
            </a:pPr>
            <a:r>
              <a:rPr sz="3200"/>
              <a:t>	Try recalculating a number of times to make sure everything is working as expected.</a:t>
            </a:r>
            <a:endParaRPr sz="3200"/>
          </a:p>
          <a:p>
            <a:pPr lvl="0">
              <a:buSzTx/>
              <a:buNone/>
              <a:defRPr sz="1800"/>
            </a:pPr>
            <a:r>
              <a:rPr sz="3200"/>
              <a:t>	Don’t go on until you are sure the spreadsheet is making correct calculations.</a:t>
            </a:r>
            <a:endParaRPr sz="3200"/>
          </a:p>
          <a:p>
            <a:pPr lvl="0">
              <a:buSzTx/>
              <a:buNone/>
              <a:defRPr sz="1800"/>
            </a:pPr>
            <a:r>
              <a:rPr sz="3200"/>
              <a:t>	Try different values for </a:t>
            </a:r>
            <a:r>
              <a:rPr i="1" sz="3200"/>
              <a:t>p</a:t>
            </a:r>
            <a:r>
              <a:rPr sz="3200"/>
              <a:t>.</a:t>
            </a:r>
            <a:endParaRPr sz="3200"/>
          </a:p>
          <a:p>
            <a:pPr lvl="0">
              <a:buSzTx/>
              <a:buNone/>
              <a:defRPr sz="1800"/>
            </a:pPr>
            <a:r>
              <a:rPr sz="3200"/>
              <a:t>	Make sure the number of zygotes adds up.</a:t>
            </a:r>
          </a:p>
        </p:txBody>
      </p:sp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4400"/>
              <a:t>Using Excel to Model H-W</a:t>
            </a:r>
          </a:p>
        </p:txBody>
      </p:sp>
      <p:sp>
        <p:nvSpPr>
          <p:cNvPr id="93" name="Shape 93"/>
          <p:cNvSpPr/>
          <p:nvPr>
            <p:ph type="body" idx="4294967295"/>
          </p:nvPr>
        </p:nvSpPr>
        <p:spPr>
          <a:xfrm>
            <a:off x="228600" y="1254125"/>
            <a:ext cx="8742363" cy="18875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spcBef>
                <a:spcPts val="500"/>
              </a:spcBef>
              <a:buSzTx/>
              <a:buNone/>
              <a:defRPr sz="1800"/>
            </a:pPr>
            <a:r>
              <a:rPr sz="2400"/>
              <a:t>Make a bar graph of the genotypes using the chart tool. </a:t>
            </a:r>
            <a:endParaRPr sz="2400"/>
          </a:p>
          <a:p>
            <a:pPr lvl="0">
              <a:spcBef>
                <a:spcPts val="500"/>
              </a:spcBef>
              <a:buSzTx/>
              <a:buNone/>
              <a:defRPr sz="1800"/>
            </a:pPr>
            <a:r>
              <a:rPr sz="2400"/>
              <a:t>Select the three cells with number of genotypes (cells  H21, I21, J21) and create a bar graph. </a:t>
            </a:r>
            <a:endParaRPr sz="2400"/>
          </a:p>
          <a:p>
            <a:pPr lvl="0">
              <a:spcBef>
                <a:spcPts val="500"/>
              </a:spcBef>
              <a:buSzTx/>
              <a:buNone/>
              <a:defRPr sz="1800"/>
            </a:pPr>
            <a:r>
              <a:rPr sz="2400"/>
              <a:t>All you need to do is add the title and label the X and Y axes.</a:t>
            </a:r>
          </a:p>
        </p:txBody>
      </p:sp>
      <p:pic>
        <p:nvPicPr>
          <p:cNvPr id="94" name="Screen Shot 2013-02-14 at 3.png" descr="Screen Shot 2013-02-14 at 3.31.12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01712" y="2887662"/>
            <a:ext cx="7213601" cy="4089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>
            <a:off x="846137" y="306387"/>
            <a:ext cx="1799665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800" u="sng">
                <a:solidFill>
                  <a:srgbClr val="FF0000"/>
                </a:solidFill>
              </a:defRPr>
            </a:lvl1pPr>
          </a:lstStyle>
          <a:p>
            <a:pPr lvl="0">
              <a:defRPr b="0" sz="1800" u="none">
                <a:solidFill>
                  <a:srgbClr val="000000"/>
                </a:solidFill>
              </a:defRPr>
            </a:pPr>
            <a:r>
              <a:rPr b="1" sz="2800" u="sng">
                <a:solidFill>
                  <a:srgbClr val="FF0000"/>
                </a:solidFill>
              </a:rPr>
              <a:t>Your Task:</a:t>
            </a:r>
          </a:p>
        </p:txBody>
      </p:sp>
      <p:sp>
        <p:nvSpPr>
          <p:cNvPr id="97" name="Shape 97"/>
          <p:cNvSpPr/>
          <p:nvPr/>
        </p:nvSpPr>
        <p:spPr>
          <a:xfrm>
            <a:off x="341312" y="1058862"/>
            <a:ext cx="8074026" cy="338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marL="609600" indent="-609600">
              <a:buSzPct val="100000"/>
              <a:buAutoNum type="arabicParenR" startAt="1"/>
            </a:pPr>
            <a:r>
              <a:rPr sz="3200"/>
              <a:t> You will run the model at least 3 times</a:t>
            </a:r>
            <a:endParaRPr sz="3200"/>
          </a:p>
          <a:p>
            <a:pPr lvl="0" marL="609600" indent="-609600">
              <a:buSzPct val="100000"/>
              <a:buAutoNum type="arabicParenR" startAt="1"/>
            </a:pPr>
            <a:r>
              <a:rPr sz="3200"/>
              <a:t> Vary a condition on each of the 3 trials</a:t>
            </a:r>
            <a:endParaRPr sz="3200"/>
          </a:p>
          <a:p>
            <a:pPr lvl="1"/>
            <a:r>
              <a:rPr sz="3200"/>
              <a:t>For example:  Use different p / q values</a:t>
            </a:r>
            <a:endParaRPr sz="3200"/>
          </a:p>
          <a:p>
            <a:pPr lvl="1"/>
            <a:r>
              <a:rPr sz="3200"/>
              <a:t>Add or subtract the number of individuals</a:t>
            </a:r>
            <a:endParaRPr sz="3200"/>
          </a:p>
          <a:p>
            <a:pPr lvl="1"/>
            <a:endParaRPr sz="3200"/>
          </a:p>
        </p:txBody>
      </p:sp>
      <p:sp>
        <p:nvSpPr>
          <p:cNvPr id="98" name="Shape 98"/>
          <p:cNvSpPr/>
          <p:nvPr/>
        </p:nvSpPr>
        <p:spPr>
          <a:xfrm>
            <a:off x="179387" y="3248025"/>
            <a:ext cx="8567738" cy="293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2800"/>
              <a:t>Keep track of the p &amp; q values you started with for each trial</a:t>
            </a:r>
            <a:endParaRPr sz="2800"/>
          </a:p>
          <a:p>
            <a:pPr lvl="0"/>
            <a:endParaRPr sz="2800"/>
          </a:p>
          <a:p>
            <a:pPr lvl="0"/>
            <a:r>
              <a:rPr sz="2800"/>
              <a:t>Keep track of the allele frequencies you ended with on each trial</a:t>
            </a:r>
            <a:endParaRPr sz="2800"/>
          </a:p>
          <a:p>
            <a:pPr lvl="0"/>
            <a:endParaRPr sz="2800"/>
          </a:p>
          <a:p>
            <a:pPr lvl="0"/>
            <a:r>
              <a:rPr sz="2800"/>
              <a:t>Run a Chi Square analysis for each of your 3 trials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4400"/>
              <a:t>Hardy-Weinberg Equilibrium</a:t>
            </a:r>
          </a:p>
        </p:txBody>
      </p:sp>
      <p:sp>
        <p:nvSpPr>
          <p:cNvPr id="12" name="Shape 12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buChar char="•"/>
            </a:lvl1pPr>
          </a:lstStyle>
          <a:p>
            <a:pPr lvl="0">
              <a:defRPr sz="1800"/>
            </a:pPr>
            <a:r>
              <a:rPr sz="3200"/>
              <a:t>How can mathematical models be used to investigate the relationship between the allele frequencies in populations of organisms and evolutionary change?</a:t>
            </a:r>
          </a:p>
        </p:txBody>
      </p:sp>
      <p:pic>
        <p:nvPicPr>
          <p:cNvPr id="13" name="imag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73437" y="4471987"/>
            <a:ext cx="2317751" cy="16541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>
            <p:ph type="title" idx="4294967295"/>
          </p:nvPr>
        </p:nvSpPr>
        <p:spPr>
          <a:xfrm>
            <a:off x="457200" y="274637"/>
            <a:ext cx="8229600" cy="793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4400"/>
              <a:t>Using Excel to Model H-W</a:t>
            </a:r>
          </a:p>
        </p:txBody>
      </p:sp>
      <p:pic>
        <p:nvPicPr>
          <p:cNvPr id="16" name="Screen shot 2012-04-13 at 10.png" descr="Screen shot 2012-04-13 at 10.37.05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6062" y="1246255"/>
            <a:ext cx="8229601" cy="4352790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Shape 17"/>
          <p:cNvSpPr/>
          <p:nvPr/>
        </p:nvSpPr>
        <p:spPr>
          <a:xfrm>
            <a:off x="5284787" y="4397375"/>
            <a:ext cx="2620963" cy="1158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/>
            </a:lvl1pPr>
          </a:lstStyle>
          <a:p>
            <a:pPr lvl="0">
              <a:defRPr b="0"/>
            </a:pPr>
            <a:r>
              <a:rPr b="1"/>
              <a:t>Insert values for the A and B alleles. Adjust the width of the columns.</a:t>
            </a:r>
          </a:p>
        </p:txBody>
      </p:sp>
      <p:sp>
        <p:nvSpPr>
          <p:cNvPr id="18" name="Shape 18"/>
          <p:cNvSpPr/>
          <p:nvPr/>
        </p:nvSpPr>
        <p:spPr>
          <a:xfrm>
            <a:off x="5200650" y="4435475"/>
            <a:ext cx="2705100" cy="884238"/>
          </a:xfrm>
          <a:prstGeom prst="rect">
            <a:avLst/>
          </a:prstGeom>
          <a:ln w="38100">
            <a:solidFill>
              <a:srgbClr val="C0504D"/>
            </a:solidFill>
            <a:round/>
          </a:ln>
        </p:spPr>
        <p:txBody>
          <a:bodyPr lIns="0" tIns="0" rIns="0" bIns="0"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4400"/>
              <a:t>Using Excel to Model H-W</a:t>
            </a:r>
          </a:p>
        </p:txBody>
      </p:sp>
      <p:pic>
        <p:nvPicPr>
          <p:cNvPr id="21" name="Screen shot 2012-04-13 at 11.png" descr="Screen shot 2012-04-13 at 11.44.23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51091" y="1417637"/>
            <a:ext cx="4439193" cy="4525963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Shape 22"/>
          <p:cNvSpPr/>
          <p:nvPr/>
        </p:nvSpPr>
        <p:spPr>
          <a:xfrm>
            <a:off x="0" y="3805237"/>
            <a:ext cx="5773738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3600">
                <a:solidFill>
                  <a:srgbClr val="1F497D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1F497D"/>
                </a:solidFill>
              </a:rPr>
              <a:t>=IF(RAND()&lt;=$D$2, “A”, “B”)</a:t>
            </a:r>
          </a:p>
        </p:txBody>
      </p:sp>
      <p:sp>
        <p:nvSpPr>
          <p:cNvPr id="23" name="Shape 23"/>
          <p:cNvSpPr/>
          <p:nvPr/>
        </p:nvSpPr>
        <p:spPr>
          <a:xfrm>
            <a:off x="287337" y="1989137"/>
            <a:ext cx="4098926" cy="171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2800"/>
            </a:lvl1pPr>
          </a:lstStyle>
          <a:p>
            <a:pPr lvl="0">
              <a:defRPr b="0" sz="1800"/>
            </a:pPr>
            <a:r>
              <a:rPr b="1" sz="2800"/>
              <a:t>Click on the  E5 cell and type in the following function:</a:t>
            </a:r>
            <a:endParaRPr b="1" sz="2800"/>
          </a:p>
        </p:txBody>
      </p:sp>
      <p:sp>
        <p:nvSpPr>
          <p:cNvPr id="24" name="Shape 24"/>
          <p:cNvSpPr/>
          <p:nvPr/>
        </p:nvSpPr>
        <p:spPr>
          <a:xfrm>
            <a:off x="457200" y="4749800"/>
            <a:ext cx="4503738" cy="1310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2800"/>
            </a:lvl1pPr>
          </a:lstStyle>
          <a:p>
            <a:pPr lvl="0">
              <a:defRPr b="0" sz="1800"/>
            </a:pPr>
            <a:r>
              <a:rPr b="1" sz="2800"/>
              <a:t>Copy this formula to cell F5</a:t>
            </a:r>
            <a:endParaRPr b="1" sz="2800"/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4400"/>
              <a:t>Using Excel to Model H-W</a:t>
            </a:r>
          </a:p>
        </p:txBody>
      </p:sp>
      <p:sp>
        <p:nvSpPr>
          <p:cNvPr id="27" name="Shape 27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buSzTx/>
              <a:buNone/>
            </a:lvl1pPr>
          </a:lstStyle>
          <a:p>
            <a:pPr lvl="0">
              <a:defRPr sz="1800"/>
            </a:pPr>
            <a:r>
              <a:rPr sz="3200"/>
              <a:t>     Your spreadsheet should look like this.</a:t>
            </a:r>
          </a:p>
        </p:txBody>
      </p:sp>
      <p:pic>
        <p:nvPicPr>
          <p:cNvPr id="28" name="Screen shot 2012-04-14 at 12.png" descr="Screen shot 2012-04-14 at 12.02.33 A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93775" y="2279650"/>
            <a:ext cx="6929438" cy="29384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4400"/>
              <a:t>Using Excel to Model H-W</a:t>
            </a:r>
          </a:p>
        </p:txBody>
      </p:sp>
      <p:sp>
        <p:nvSpPr>
          <p:cNvPr id="31" name="Shape 31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buSzTx/>
              <a:buNone/>
            </a:lvl1pPr>
          </a:lstStyle>
          <a:p>
            <a:pPr lvl="0">
              <a:defRPr sz="1800"/>
            </a:pPr>
            <a:r>
              <a:rPr sz="3200"/>
              <a:t>	Try recalculating 10-20 times. This is what should happen.</a:t>
            </a:r>
          </a:p>
        </p:txBody>
      </p:sp>
      <p:pic>
        <p:nvPicPr>
          <p:cNvPr id="32" name="Screen shot 2012-04-14 at 12.png" descr="Screen shot 2012-04-14 at 12.23.14 A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47850" y="2636837"/>
            <a:ext cx="5178425" cy="1795463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Screen shot 2012-04-14 at 12.png" descr="Screen shot 2012-04-14 at 12.23.35 AM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847850" y="4432300"/>
            <a:ext cx="5178425" cy="1828800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Shape 34"/>
          <p:cNvSpPr/>
          <p:nvPr/>
        </p:nvSpPr>
        <p:spPr>
          <a:xfrm>
            <a:off x="5094287" y="5399087"/>
            <a:ext cx="1670051" cy="10620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rgbClr val="C0504D"/>
            </a:solidFill>
            <a:round/>
          </a:ln>
        </p:spPr>
        <p:txBody>
          <a:bodyPr lIns="0" tIns="0" rIns="0" bIns="0" anchor="ctr"/>
          <a:lstStyle/>
          <a:p>
            <a:pPr lvl="0" algn="ctr"/>
          </a:p>
        </p:txBody>
      </p:sp>
      <p:sp>
        <p:nvSpPr>
          <p:cNvPr id="35" name="Shape 35"/>
          <p:cNvSpPr/>
          <p:nvPr/>
        </p:nvSpPr>
        <p:spPr>
          <a:xfrm>
            <a:off x="5094287" y="3368675"/>
            <a:ext cx="1670051" cy="10636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rgbClr val="C0504D"/>
            </a:solidFill>
            <a:round/>
          </a:ln>
        </p:spPr>
        <p:txBody>
          <a:bodyPr lIns="0" tIns="0" rIns="0" bIns="0" anchor="ctr"/>
          <a:lstStyle/>
          <a:p>
            <a:pPr lvl="0" algn="ctr"/>
          </a:p>
        </p:txBody>
      </p:sp>
      <p:sp>
        <p:nvSpPr>
          <p:cNvPr id="36" name="Shape 36"/>
          <p:cNvSpPr/>
          <p:nvPr/>
        </p:nvSpPr>
        <p:spPr>
          <a:xfrm>
            <a:off x="1847849" y="4721225"/>
            <a:ext cx="2652714" cy="383540"/>
          </a:xfrm>
          <a:prstGeom prst="rect">
            <a:avLst/>
          </a:prstGeom>
          <a:solidFill>
            <a:srgbClr val="FFFFFF"/>
          </a:solidFill>
          <a:ln w="25400">
            <a:solidFill>
              <a:srgbClr val="C0504D"/>
            </a:solidFill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/>
            <a:r>
              <a:t>The gametes change.</a:t>
            </a:r>
          </a:p>
        </p:txBody>
      </p:sp>
      <p:sp>
        <p:nvSpPr>
          <p:cNvPr id="37" name="Shape 37"/>
          <p:cNvSpPr/>
          <p:nvPr/>
        </p:nvSpPr>
        <p:spPr>
          <a:xfrm>
            <a:off x="6932612" y="3425825"/>
            <a:ext cx="822326" cy="823913"/>
          </a:xfrm>
          <a:prstGeom prst="lef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>
            <a:solidFill>
              <a:srgbClr val="4A7EBB"/>
            </a:solidFill>
            <a:round/>
          </a:ln>
          <a:effectLst>
            <a:outerShdw sx="100000" sy="100000" kx="0" ky="0" algn="b" rotWithShape="0" blurRad="38100" dist="23000" dir="5400000">
              <a:srgbClr val="000000">
                <a:alpha val="34999"/>
              </a:srgbClr>
            </a:outerShdw>
          </a:effectLst>
        </p:spPr>
        <p:txBody>
          <a:bodyPr lIns="0" tIns="0" rIns="0" bIns="0"/>
          <a:lstStyle/>
          <a:p>
            <a:pPr lvl="0"/>
          </a:p>
        </p:txBody>
      </p:sp>
      <p:sp>
        <p:nvSpPr>
          <p:cNvPr id="38" name="Shape 38"/>
          <p:cNvSpPr/>
          <p:nvPr/>
        </p:nvSpPr>
        <p:spPr>
          <a:xfrm>
            <a:off x="6965950" y="5353050"/>
            <a:ext cx="823913" cy="822325"/>
          </a:xfrm>
          <a:prstGeom prst="leftArrow">
            <a:avLst>
              <a:gd name="adj1" fmla="val 50000"/>
              <a:gd name="adj2" fmla="val 50097"/>
            </a:avLst>
          </a:prstGeom>
          <a:gradFill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>
            <a:solidFill>
              <a:srgbClr val="4A7EBB"/>
            </a:solidFill>
            <a:round/>
          </a:ln>
          <a:effectLst>
            <a:outerShdw sx="100000" sy="100000" kx="0" ky="0" algn="b" rotWithShape="0" blurRad="38100" dist="23000" dir="5400000">
              <a:srgbClr val="000000">
                <a:alpha val="34999"/>
              </a:srgbClr>
            </a:outerShdw>
          </a:effectLst>
        </p:spPr>
        <p:txBody>
          <a:bodyPr lIns="0" tIns="0" rIns="0" bIns="0"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4400"/>
              <a:t>Using Excel to Model H-W</a:t>
            </a:r>
          </a:p>
        </p:txBody>
      </p:sp>
      <p:sp>
        <p:nvSpPr>
          <p:cNvPr id="41" name="Shape 41"/>
          <p:cNvSpPr/>
          <p:nvPr>
            <p:ph type="body" idx="4294967295"/>
          </p:nvPr>
        </p:nvSpPr>
        <p:spPr>
          <a:xfrm>
            <a:off x="457200" y="1600200"/>
            <a:ext cx="8229600" cy="19970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marL="358759" indent="-358759" defTabSz="425195">
              <a:spcBef>
                <a:spcPts val="800"/>
              </a:spcBef>
              <a:buChar char="•"/>
              <a:defRPr sz="3348"/>
            </a:lvl1pPr>
          </a:lstStyle>
          <a:p>
            <a:pPr lvl="0">
              <a:defRPr sz="1800"/>
            </a:pPr>
            <a:r>
              <a:rPr sz="3348"/>
              <a:t>Copy the 2 formulas in E5 and F5 down to row 20 to represent gametes that will form offspring for the next generation.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4400"/>
              <a:t>Using Excel to Model H-W</a:t>
            </a:r>
          </a:p>
        </p:txBody>
      </p:sp>
      <p:sp>
        <p:nvSpPr>
          <p:cNvPr id="44" name="Shape 44"/>
          <p:cNvSpPr/>
          <p:nvPr>
            <p:ph type="body" idx="4294967295"/>
          </p:nvPr>
        </p:nvSpPr>
        <p:spPr>
          <a:xfrm>
            <a:off x="800100" y="1600200"/>
            <a:ext cx="7886700" cy="4635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SzTx/>
              <a:buNone/>
              <a:defRPr sz="1800"/>
            </a:pPr>
            <a:r>
              <a:rPr sz="3200"/>
              <a:t>It should </a:t>
            </a:r>
            <a:endParaRPr sz="3200"/>
          </a:p>
          <a:p>
            <a:pPr lvl="0">
              <a:buSzTx/>
              <a:buNone/>
              <a:defRPr sz="1800"/>
            </a:pPr>
            <a:r>
              <a:rPr sz="3200"/>
              <a:t>look like </a:t>
            </a:r>
            <a:endParaRPr sz="3200"/>
          </a:p>
          <a:p>
            <a:pPr lvl="0">
              <a:buSzTx/>
              <a:buNone/>
              <a:defRPr sz="1800"/>
            </a:pPr>
            <a:r>
              <a:rPr sz="3200"/>
              <a:t>this.</a:t>
            </a:r>
          </a:p>
        </p:txBody>
      </p:sp>
      <p:pic>
        <p:nvPicPr>
          <p:cNvPr id="45" name="Screen shot 2012-04-14 at 12.png" descr="Screen shot 2012-04-14 at 12.44.20 A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22550" y="1501775"/>
            <a:ext cx="4787900" cy="47339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4400"/>
              <a:t>Using Excel to Model H-W</a:t>
            </a:r>
          </a:p>
        </p:txBody>
      </p:sp>
      <p:sp>
        <p:nvSpPr>
          <p:cNvPr id="48" name="Shape 48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SzTx/>
              <a:buNone/>
              <a:defRPr sz="1800"/>
            </a:pPr>
            <a:r>
              <a:rPr sz="3200"/>
              <a:t>	The next step is to put the zygote in  cell G5.</a:t>
            </a:r>
            <a:endParaRPr sz="3200"/>
          </a:p>
          <a:p>
            <a:pPr lvl="0">
              <a:buSzTx/>
              <a:buNone/>
              <a:defRPr sz="1800"/>
            </a:pPr>
            <a:endParaRPr sz="3200"/>
          </a:p>
          <a:p>
            <a:pPr lvl="0">
              <a:buSzTx/>
              <a:buNone/>
              <a:defRPr sz="1800"/>
            </a:pPr>
            <a:r>
              <a:rPr sz="3200"/>
              <a:t>	In cell G5, enter the function </a:t>
            </a:r>
            <a:endParaRPr sz="3200"/>
          </a:p>
          <a:p>
            <a:pPr lvl="0">
              <a:buSzTx/>
              <a:buNone/>
              <a:defRPr sz="1800"/>
            </a:pPr>
            <a:r>
              <a:rPr sz="3200"/>
              <a:t>				</a:t>
            </a:r>
            <a:r>
              <a:rPr sz="3200">
                <a:solidFill>
                  <a:srgbClr val="1F497D"/>
                </a:solidFill>
              </a:rPr>
              <a:t>= CONCATENATE(E5,F5) </a:t>
            </a:r>
            <a:endParaRPr sz="3200">
              <a:solidFill>
                <a:srgbClr val="1F497D"/>
              </a:solidFill>
            </a:endParaRPr>
          </a:p>
          <a:p>
            <a:pPr lvl="0">
              <a:buSzTx/>
              <a:buNone/>
              <a:defRPr sz="1800"/>
            </a:pPr>
            <a:r>
              <a:rPr sz="3200"/>
              <a:t>	</a:t>
            </a:r>
            <a:endParaRPr sz="3200"/>
          </a:p>
          <a:p>
            <a:pPr lvl="0">
              <a:buSzTx/>
              <a:buNone/>
              <a:defRPr sz="1800"/>
            </a:pPr>
            <a:r>
              <a:rPr sz="3200"/>
              <a:t>and then copy this formula down as far as you have gametes.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8F8F8F"/>
      </a:accent3>
      <a:accent4>
        <a:srgbClr val="707070"/>
      </a:accent4>
      <a:accent5>
        <a:srgbClr val="B2C0D9"/>
      </a:accent5>
      <a:accent6>
        <a:srgbClr val="AE48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8F8F8F"/>
      </a:accent3>
      <a:accent4>
        <a:srgbClr val="707070"/>
      </a:accent4>
      <a:accent5>
        <a:srgbClr val="B2C0D9"/>
      </a:accent5>
      <a:accent6>
        <a:srgbClr val="AE48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