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10999" r="-10999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lRPICfnmhw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l5vpA8wdA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BelUobpzaA" TargetMode="External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youtube.com/watch?v=67-bgSFJiKc" TargetMode="External"/><Relationship Id="rId4" Type="http://schemas.openxmlformats.org/officeDocument/2006/relationships/hyperlink" Target="http://www.youtube.com/watch?v=UxhKb-zZoW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5791200"/>
            <a:ext cx="9144000" cy="1066799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83319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-2133600" y="56388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Japan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2743200" y="6172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Government, Economy and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59435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Japan’s Government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81000" y="18288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98666"/>
              <a:buFont typeface="Arial"/>
              <a:buChar char="•"/>
            </a:pPr>
            <a:r>
              <a:rPr lang="en-US" sz="2960" u="sng">
                <a:solidFill>
                  <a:srgbClr val="000000"/>
                </a:solidFill>
              </a:rPr>
              <a:t>Type of Government:</a:t>
            </a:r>
            <a:r>
              <a:rPr lang="en-US" sz="2960">
                <a:solidFill>
                  <a:srgbClr val="000000"/>
                </a:solidFill>
              </a:rPr>
              <a:t> </a:t>
            </a:r>
            <a:r>
              <a:rPr lang="en-US" sz="296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Constitutional Monarchy </a:t>
            </a:r>
          </a:p>
          <a:p>
            <a: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98666"/>
              <a:buFont typeface="Arial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Parliamentary government (</a:t>
            </a:r>
            <a:r>
              <a:rPr lang="en-US" sz="2960"/>
              <a:t>parliament makes laws etc)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of state is an emperor (ceremonial)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Emperor: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Akihito (since 1989) ceremonial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Prime Minister:</a:t>
            </a: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Shinzo Abe (elected in 2012)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00B050"/>
              </a:buClr>
              <a:buSzPct val="98666"/>
              <a:buFont typeface="Arial"/>
              <a:buChar char="•"/>
            </a:pPr>
            <a:r>
              <a:rPr lang="en-US" sz="2960" u="sng">
                <a:solidFill>
                  <a:srgbClr val="000000"/>
                </a:solidFill>
              </a:rPr>
              <a:t>Type of Leader:</a:t>
            </a:r>
            <a:r>
              <a:rPr lang="en-US" sz="2960">
                <a:solidFill>
                  <a:srgbClr val="00B050"/>
                </a:solidFill>
              </a:rPr>
              <a:t> P</a:t>
            </a:r>
            <a:r>
              <a:rPr lang="en-US" sz="296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rime </a:t>
            </a:r>
            <a:r>
              <a:rPr lang="en-US" sz="2960">
                <a:solidFill>
                  <a:srgbClr val="00B050"/>
                </a:solidFill>
              </a:rPr>
              <a:t>M</a:t>
            </a:r>
            <a:r>
              <a:rPr lang="en-US" sz="2960" b="0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inister (like our president) who is elected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Parliament is like our Congress</a:t>
            </a:r>
          </a:p>
          <a:p>
            <a:pPr marL="342900" marR="0" lvl="0" indent="-30734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 have high rights and full liberties like us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3600" y="0"/>
            <a:ext cx="2743199" cy="182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Challenge!!!!!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highlight>
                  <a:srgbClr val="F3F3F3"/>
                </a:highlight>
              </a:rPr>
              <a:t>1: Use google to help you find </a:t>
            </a:r>
            <a:r>
              <a:rPr lang="en-US" b="1">
                <a:solidFill>
                  <a:srgbClr val="0000FF"/>
                </a:solidFill>
                <a:highlight>
                  <a:srgbClr val="F3F3F3"/>
                </a:highlight>
              </a:rPr>
              <a:t>one right </a:t>
            </a:r>
            <a:r>
              <a:rPr lang="en-US">
                <a:highlight>
                  <a:srgbClr val="F3F3F3"/>
                </a:highlight>
              </a:rPr>
              <a:t>that Japanese citizens have or are allowed to do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>
                <a:highlight>
                  <a:srgbClr val="F3F3F3"/>
                </a:highlight>
              </a:rPr>
              <a:t>First 2 teams to find an example of a right without repeating wins tickets!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highlight>
                <a:srgbClr val="F3F3F3"/>
              </a:highlight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US">
                <a:highlight>
                  <a:srgbClr val="F3F3F3"/>
                </a:highlight>
              </a:rPr>
              <a:t>2: BONUS- find one law in Japan that citizens cannot break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highlight>
                <a:srgbClr val="F3F3F3"/>
              </a:highlight>
            </a:endParaRPr>
          </a:p>
          <a:p>
            <a:pPr marL="0" lvl="0" indent="0" rtl="0">
              <a:spcBef>
                <a:spcPts val="0"/>
              </a:spcBef>
              <a:buNone/>
            </a:pPr>
            <a:endParaRPr>
              <a:highlight>
                <a:srgbClr val="F3F3F3"/>
              </a:highlight>
            </a:endParaRPr>
          </a:p>
          <a:p>
            <a:pPr marL="0" lvl="0" indent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126450"/>
            <a:ext cx="2010900" cy="134729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059627" y="245326"/>
            <a:ext cx="7024799" cy="87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Japan’s Economy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1375" y="1122525"/>
            <a:ext cx="9005699" cy="5585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-63500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42857"/>
              <a:buFont typeface="Arial"/>
              <a:buChar char="•"/>
            </a:pPr>
            <a:r>
              <a:rPr lang="en-US" sz="14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Japanese economy </a:t>
            </a:r>
            <a:r>
              <a:rPr lang="en-US" sz="2000"/>
              <a:t>=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>
                <a:solidFill>
                  <a:srgbClr val="9900FF"/>
                </a:solidFill>
              </a:rPr>
              <a:t>3rd </a:t>
            </a:r>
            <a:r>
              <a:rPr lang="en-US" sz="2000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largest in the world.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/>
              <a:t> (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 </a:t>
            </a:r>
            <a:r>
              <a:rPr lang="en-US" sz="2000"/>
              <a:t>= #1, 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China </a:t>
            </a:r>
            <a:r>
              <a:rPr lang="en-US" sz="2000"/>
              <a:t>= #2)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*GNP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of Economic System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2400" b="1"/>
              <a:t> C</a:t>
            </a:r>
            <a:r>
              <a:rPr lang="en-US" sz="2400" b="1" i="0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apitalism</a:t>
            </a:r>
            <a:r>
              <a:rPr lang="en-US" sz="2000" i="0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Exports:</a:t>
            </a:r>
            <a:r>
              <a:rPr lang="en-US" sz="2000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/>
              <a:t>Car's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electronic devices, computers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important trade partners </a:t>
            </a:r>
            <a:r>
              <a:rPr lang="en-US" sz="1900"/>
              <a:t>=</a:t>
            </a:r>
            <a:r>
              <a:rPr lang="en-US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China </a:t>
            </a:r>
            <a:r>
              <a:rPr lang="en-US" sz="1900"/>
              <a:t>&amp; </a:t>
            </a:r>
            <a:r>
              <a:rPr lang="en-US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USA, </a:t>
            </a:r>
          </a:p>
          <a:p>
            <a:pPr marL="457200" marR="0" lvl="0" indent="4572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n-US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followed by South Korea, Taiwan, Hong Kong, Singapore, Thailand </a:t>
            </a:r>
            <a:r>
              <a:rPr lang="en-US" sz="1900"/>
              <a:t>&amp;</a:t>
            </a:r>
            <a:r>
              <a:rPr lang="en-US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Germany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Imports</a:t>
            </a:r>
            <a:r>
              <a:rPr lang="en-US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Raw materials such as oil and wood.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supplier </a:t>
            </a:r>
            <a:r>
              <a:rPr lang="en-US" sz="1900"/>
              <a:t>=</a:t>
            </a:r>
            <a:r>
              <a:rPr lang="en-US" sz="19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China, followed by the USA, Australia, Saudi Arabia, South Korea, Indonesia and the United Arab Emirates.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Industries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000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Manufacturing, construction, distribution, real estate, services, and communication are Japan's major industries today.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Agriculture </a:t>
            </a:r>
            <a:r>
              <a:rPr lang="en-US" sz="2000"/>
              <a:t>=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only </a:t>
            </a:r>
            <a:r>
              <a:rPr lang="en-US" sz="2000"/>
              <a:t>2%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GNP. Most important agricultural product </a:t>
            </a:r>
            <a:r>
              <a:rPr lang="en-US" sz="2000"/>
              <a:t>= RICE</a:t>
            </a: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i="0" u="none" strike="noStrike" cap="none">
                <a:solidFill>
                  <a:srgbClr val="9900FF"/>
                </a:solidFill>
                <a:latin typeface="Calibri"/>
                <a:ea typeface="Calibri"/>
                <a:cs typeface="Calibri"/>
                <a:sym typeface="Calibri"/>
              </a:rPr>
              <a:t>Resources of raw materials are very limited and the mining industry rather small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2011 earthquake and tsunami damage caused an economic setback for Japan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6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800" b="1" i="0" u="none" strike="noStrike" cap="none">
              <a:solidFill>
                <a:srgbClr val="24406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19563" y="196793"/>
            <a:ext cx="1858200" cy="97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939175" y="-3"/>
            <a:ext cx="6294299" cy="84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 CHART CHALLENGE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167600" y="1308700"/>
            <a:ext cx="43281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Arial"/>
              <a:buChar char="•"/>
            </a:pPr>
            <a:r>
              <a:rPr lang="en-US" sz="242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Here is a list of the top 10 exports of Japan.  Create a pie chart to show </a:t>
            </a:r>
            <a:r>
              <a:rPr lang="en-US" sz="2420" b="1">
                <a:highlight>
                  <a:srgbClr val="FFFF00"/>
                </a:highlight>
              </a:rPr>
              <a:t>Japan's</a:t>
            </a:r>
            <a:r>
              <a:rPr lang="en-US" sz="2420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total exports (us</a:t>
            </a:r>
            <a:r>
              <a:rPr lang="en-US" sz="2420" b="1">
                <a:highlight>
                  <a:srgbClr val="FFFF00"/>
                </a:highlight>
              </a:rPr>
              <a:t>ing percentages)</a:t>
            </a:r>
          </a:p>
          <a:p>
            <a: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0833"/>
            </a:pPr>
            <a:r>
              <a:rPr lang="en-US" sz="2420" b="1"/>
              <a:t>hint: make the pieces proportionate to how large or small the percentage is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1"/>
              </a:spcBef>
              <a:buClr>
                <a:schemeClr val="dk1"/>
              </a:buClr>
              <a:buSzPct val="100178"/>
              <a:buFont typeface="Arial"/>
              <a:buChar char="•"/>
            </a:pPr>
            <a:r>
              <a:rPr lang="en-US" sz="2805" b="1" i="0" u="none" strike="noStrike" cap="none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How much money total does Japan make from its exports? (use your </a:t>
            </a:r>
            <a:r>
              <a:rPr lang="en-US" sz="2805" b="1">
                <a:highlight>
                  <a:srgbClr val="FF00FF"/>
                </a:highlight>
              </a:rPr>
              <a:t>calculator!)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393300" y="728050"/>
            <a:ext cx="4648199" cy="5687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5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Japan’s Top 10 Exports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Vehicles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excluding trains and streetcars: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$148,516,005,000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20.8% of total exports)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Machinery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$135,170,603,000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(18.9%)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Electronic equipment: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$108,196,915,000 </a:t>
            </a: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1815" b="1" i="0" u="sng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15.1%)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Optical, technical and medical apparatus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$40,098,608,000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(5.6%)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Iron and steel: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$35,354,109,000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(4.9%)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Organic chemicals: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$26,338,964,000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(3.7%)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Plastics: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$25,687,461,000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(3.6%)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Mineral fuels including oil: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$16,620,425,000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(2.3%)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Ships, boats and other floating structures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$15,559,127,000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(2.2%)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Articles of iron or steel</a:t>
            </a:r>
            <a:r>
              <a:rPr lang="en-US" sz="1815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 $13,464,169,000 </a:t>
            </a:r>
            <a:r>
              <a:rPr lang="en-US" sz="1815" b="1" i="0" u="none" strike="noStrike" cap="non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(1.9%)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ct val="100833"/>
              <a:buFont typeface="Calibri"/>
              <a:buAutoNum type="arabicPeriod"/>
            </a:pPr>
            <a:r>
              <a:rPr lang="en-US" sz="1815" b="1">
                <a:highlight>
                  <a:srgbClr val="FFFF00"/>
                </a:highlight>
              </a:rPr>
              <a:t>Other=19%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08"/>
              </a:spcBef>
              <a:buClr>
                <a:schemeClr val="dk1"/>
              </a:buClr>
              <a:buSzPct val="102666"/>
              <a:buFont typeface="Arial"/>
              <a:buNone/>
            </a:pPr>
            <a:endParaRPr sz="15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6" name="Shape 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100" y="0"/>
            <a:ext cx="1969200" cy="121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Cool Electronics M</a:t>
            </a:r>
            <a:r>
              <a:rPr lang="en-US" b="1"/>
              <a:t>ade in </a:t>
            </a: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Japan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Asimo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Nissan Factory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99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6350" y="12700"/>
            <a:ext cx="9129713" cy="6837362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30000">
                <a:srgbClr val="D2D2D2">
                  <a:alpha val="7058"/>
                </a:srgbClr>
              </a:gs>
              <a:gs pos="100000">
                <a:srgbClr val="D2D2D2">
                  <a:alpha val="784"/>
                </a:srgbClr>
              </a:gs>
            </a:gsLst>
            <a:lin ang="18780000" scaled="0"/>
          </a:gra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Shape 128"/>
          <p:cNvCxnSpPr/>
          <p:nvPr/>
        </p:nvCxnSpPr>
        <p:spPr>
          <a:xfrm>
            <a:off x="0" y="6350"/>
            <a:ext cx="9136063" cy="6843712"/>
          </a:xfrm>
          <a:prstGeom prst="straightConnector1">
            <a:avLst/>
          </a:prstGeom>
          <a:noFill/>
          <a:ln w="9525" cap="rnd" cmpd="sng">
            <a:solidFill>
              <a:srgbClr val="D0D0D0">
                <a:alpha val="34509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Shape 129"/>
          <p:cNvCxnSpPr/>
          <p:nvPr/>
        </p:nvCxnSpPr>
        <p:spPr>
          <a:xfrm flipH="1">
            <a:off x="6467474" y="4948237"/>
            <a:ext cx="2673350" cy="1900237"/>
          </a:xfrm>
          <a:prstGeom prst="straightConnector1">
            <a:avLst/>
          </a:prstGeom>
          <a:noFill/>
          <a:ln w="9525" cap="rnd" cmpd="sng">
            <a:solidFill>
              <a:srgbClr val="D5D5D5">
                <a:alpha val="4470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6358200" cy="139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46088" marR="0" lvl="0" indent="-1587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1" i="0" u="none" strike="noStrike" cap="none">
                <a:solidFill>
                  <a:srgbClr val="990000"/>
                </a:solidFill>
                <a:latin typeface="Calibri"/>
                <a:ea typeface="Calibri"/>
                <a:cs typeface="Calibri"/>
                <a:sym typeface="Calibri"/>
              </a:rPr>
              <a:t>JAPANESE CULTURE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93825"/>
            <a:ext cx="8458200" cy="5160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1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Culture Shock with Nick Cheadle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cool show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 literacy rate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of the 127.</a:t>
            </a:r>
            <a:r>
              <a:rPr lang="en-US" sz="2700"/>
              <a:t>3 million people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live in urban areas</a:t>
            </a:r>
          </a:p>
          <a:p>
            <a:pPr marL="784225" marR="0" lvl="1" indent="-288925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major cities: Tokyo, Yokohama, Nagoya &amp; Osaka </a:t>
            </a:r>
            <a:r>
              <a:rPr lang="en-US" sz="2400"/>
              <a:t>=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VERY modern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Religions are Shinto and Buddhism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Life expectancy - 83 years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capita income = $36,000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Family is center of life, respect for elders is huge.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 &amp; Entertainment: Haiku (short poems)Judo &amp; Karate, </a:t>
            </a:r>
            <a:r>
              <a:rPr lang="en-US" sz="27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Sumo Wrestling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baseball, </a:t>
            </a:r>
            <a:r>
              <a:rPr lang="en-US" sz="2700"/>
              <a:t>Japanimation</a:t>
            </a:r>
            <a:r>
              <a:rPr lang="en-US"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7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Kabuki Theatre</a:t>
            </a: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895450" y="3133525"/>
            <a:ext cx="2784299" cy="196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010400" y="498250"/>
            <a:ext cx="1904999" cy="176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Japan</vt:lpstr>
      <vt:lpstr>Japan’s Government</vt:lpstr>
      <vt:lpstr>Challenge!!!!!</vt:lpstr>
      <vt:lpstr>       Japan’s Economy</vt:lpstr>
      <vt:lpstr>PIE CHART CHALLENGE</vt:lpstr>
      <vt:lpstr>Cool Electronics Made in Japan</vt:lpstr>
      <vt:lpstr>JAPANESE CULTURE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</dc:title>
  <dc:creator>McKay, Jessica</dc:creator>
  <cp:lastModifiedBy>mfcsd</cp:lastModifiedBy>
  <cp:revision>1</cp:revision>
  <dcterms:modified xsi:type="dcterms:W3CDTF">2016-02-29T14:38:11Z</dcterms:modified>
</cp:coreProperties>
</file>