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heme/themeOverride7.xml" ContentType="application/vnd.openxmlformats-officedocument.themeOverride+xml"/>
  <Override PartName="/ppt/theme/themeOverride12.xml" ContentType="application/vnd.openxmlformats-officedocument.themeOverride+xml"/>
  <Override PartName="/ppt/theme/themeOverride21.xml" ContentType="application/vnd.openxmlformats-officedocument.themeOverr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Override5.xml" ContentType="application/vnd.openxmlformats-officedocument.themeOverride+xml"/>
  <Override PartName="/ppt/theme/themeOverride10.xml" ContentType="application/vnd.openxmlformats-officedocument.themeOverr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heme/themeOverride19.xml" ContentType="application/vnd.openxmlformats-officedocument.themeOverride+xml"/>
  <Override PartName="/ppt/theme/themeOverride17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theme/themeOverride24.xml" ContentType="application/vnd.openxmlformats-officedocument.themeOverride+xml"/>
  <Override PartName="/ppt/theme/themeOverride25.xml" ContentType="application/vnd.openxmlformats-officedocument.themeOverride+xml"/>
  <Override PartName="/ppt/theme/themeOverride26.xml" ContentType="application/vnd.openxmlformats-officedocument.themeOverr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Override9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22.xml" ContentType="application/vnd.openxmlformats-officedocument.themeOverride+xml"/>
  <Override PartName="/ppt/theme/themeOverride23.xml" ContentType="application/vnd.openxmlformats-officedocument.themeOverr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Override8.xml" ContentType="application/vnd.openxmlformats-officedocument.themeOverride+xml"/>
  <Override PartName="/ppt/theme/themeOverride11.xml" ContentType="application/vnd.openxmlformats-officedocument.themeOverride+xml"/>
  <Override PartName="/ppt/theme/themeOverride20.xml" ContentType="application/vnd.openxmlformats-officedocument.themeOverr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Override6.xml" ContentType="application/vnd.openxmlformats-officedocument.themeOverr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heme/themeOverride4.xml" ContentType="application/vnd.openxmlformats-officedocument.themeOverr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theme/themeOverride18.xml" ContentType="application/vnd.openxmlformats-officedocument.themeOverr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0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4" r:id="rId2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802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802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02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802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D97B6E7-2017-4D84-A45B-12A5510165E1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098" name="Group 2"/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132099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/>
              <a:ahLst/>
              <a:cxnLst>
                <a:cxn ang="0">
                  <a:pos x="5154" y="1769"/>
                </a:cxn>
                <a:cxn ang="0">
                  <a:pos x="0" y="2304"/>
                </a:cxn>
                <a:cxn ang="0">
                  <a:pos x="0" y="1252"/>
                </a:cxn>
                <a:cxn ang="0">
                  <a:pos x="5155" y="0"/>
                </a:cxn>
                <a:cxn ang="0">
                  <a:pos x="5155" y="1416"/>
                </a:cxn>
                <a:cxn ang="0">
                  <a:pos x="5154" y="1769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2100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/>
              <a:ahLst/>
              <a:cxnLst>
                <a:cxn ang="0">
                  <a:pos x="5311" y="3209"/>
                </a:cxn>
                <a:cxn ang="0">
                  <a:pos x="0" y="3689"/>
                </a:cxn>
                <a:cxn ang="0">
                  <a:pos x="0" y="9"/>
                </a:cxn>
                <a:cxn ang="0">
                  <a:pos x="5328" y="0"/>
                </a:cxn>
                <a:cxn ang="0">
                  <a:pos x="5311" y="320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132101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2102" name="Rectangle 6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132103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132104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3243B7E-021A-40CE-A74F-65CD6D7FD65A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132105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C5D18A-6501-4EF6-9CFE-32A0DBFFEEDF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A20929-41C8-42ED-BEFA-E821D4BBF50C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650921-3796-4199-B384-B26817E6147F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0477FD-245D-4988-B090-5EC7EE547CE1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20E80C-398D-43AD-999B-689A5FCF8A32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C4A3CD-2E0F-4572-92E4-C55B9D51F9B6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18B7DE-A44C-4EE0-A930-738C6BC73C3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D9F95D-DE3E-4B39-B7D5-AE999B25050F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AB7582-59DA-4C2D-ABB1-E260DE5FDC9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F123FA-89D3-49C4-AE9F-04747FC28AB2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074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131075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1076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/>
              <a:ahLst/>
              <a:cxnLst>
                <a:cxn ang="0">
                  <a:pos x="4560" y="932"/>
                </a:cxn>
                <a:cxn ang="0">
                  <a:pos x="0" y="1199"/>
                </a:cxn>
                <a:cxn ang="0">
                  <a:pos x="0" y="0"/>
                </a:cxn>
                <a:cxn ang="0">
                  <a:pos x="4562" y="0"/>
                </a:cxn>
                <a:cxn ang="0">
                  <a:pos x="4560" y="932"/>
                </a:cxn>
                <a:cxn ang="0">
                  <a:pos x="4560" y="932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13107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107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1079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131080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131081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fld id="{0DCD3D69-9194-4D89-97BE-9D04C51BAAF7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25.xml"/><Relationship Id="rId13" Type="http://schemas.openxmlformats.org/officeDocument/2006/relationships/slide" Target="slide20.xml"/><Relationship Id="rId18" Type="http://schemas.openxmlformats.org/officeDocument/2006/relationships/slide" Target="slide15.xml"/><Relationship Id="rId26" Type="http://schemas.openxmlformats.org/officeDocument/2006/relationships/slide" Target="slide7.xml"/><Relationship Id="rId3" Type="http://schemas.openxmlformats.org/officeDocument/2006/relationships/slide" Target="slide3.xml"/><Relationship Id="rId21" Type="http://schemas.openxmlformats.org/officeDocument/2006/relationships/slide" Target="slide12.xml"/><Relationship Id="rId7" Type="http://schemas.openxmlformats.org/officeDocument/2006/relationships/slide" Target="slide26.xml"/><Relationship Id="rId12" Type="http://schemas.openxmlformats.org/officeDocument/2006/relationships/slide" Target="slide21.xml"/><Relationship Id="rId17" Type="http://schemas.openxmlformats.org/officeDocument/2006/relationships/slide" Target="slide16.xml"/><Relationship Id="rId25" Type="http://schemas.openxmlformats.org/officeDocument/2006/relationships/slide" Target="slide8.xml"/><Relationship Id="rId2" Type="http://schemas.openxmlformats.org/officeDocument/2006/relationships/slide" Target="slide2.xml"/><Relationship Id="rId16" Type="http://schemas.openxmlformats.org/officeDocument/2006/relationships/slide" Target="slide17.xml"/><Relationship Id="rId20" Type="http://schemas.openxmlformats.org/officeDocument/2006/relationships/slide" Target="slide13.xml"/><Relationship Id="rId1" Type="http://schemas.openxmlformats.org/officeDocument/2006/relationships/slideLayout" Target="../slideLayouts/slideLayout6.xml"/><Relationship Id="rId6" Type="http://schemas.openxmlformats.org/officeDocument/2006/relationships/slide" Target="slide6.xml"/><Relationship Id="rId11" Type="http://schemas.openxmlformats.org/officeDocument/2006/relationships/slide" Target="slide22.xml"/><Relationship Id="rId24" Type="http://schemas.openxmlformats.org/officeDocument/2006/relationships/slide" Target="slide9.xml"/><Relationship Id="rId5" Type="http://schemas.openxmlformats.org/officeDocument/2006/relationships/slide" Target="slide5.xml"/><Relationship Id="rId15" Type="http://schemas.openxmlformats.org/officeDocument/2006/relationships/slide" Target="slide18.xml"/><Relationship Id="rId23" Type="http://schemas.openxmlformats.org/officeDocument/2006/relationships/slide" Target="slide10.xml"/><Relationship Id="rId10" Type="http://schemas.openxmlformats.org/officeDocument/2006/relationships/slide" Target="slide23.xml"/><Relationship Id="rId19" Type="http://schemas.openxmlformats.org/officeDocument/2006/relationships/slide" Target="slide14.xml"/><Relationship Id="rId4" Type="http://schemas.openxmlformats.org/officeDocument/2006/relationships/slide" Target="slide4.xml"/><Relationship Id="rId9" Type="http://schemas.openxmlformats.org/officeDocument/2006/relationships/slide" Target="slide24.xml"/><Relationship Id="rId14" Type="http://schemas.openxmlformats.org/officeDocument/2006/relationships/slide" Target="slide19.xml"/><Relationship Id="rId22" Type="http://schemas.openxmlformats.org/officeDocument/2006/relationships/slide" Target="slide11.xml"/><Relationship Id="rId27" Type="http://schemas.openxmlformats.org/officeDocument/2006/relationships/slide" Target="slide2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9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0.xml"/><Relationship Id="rId4" Type="http://schemas.openxmlformats.org/officeDocument/2006/relationships/image" Target="../media/image9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1.xml"/><Relationship Id="rId4" Type="http://schemas.openxmlformats.org/officeDocument/2006/relationships/image" Target="../media/image10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2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3.xml"/><Relationship Id="rId4" Type="http://schemas.openxmlformats.org/officeDocument/2006/relationships/image" Target="../media/image12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4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5.xml"/><Relationship Id="rId4" Type="http://schemas.openxmlformats.org/officeDocument/2006/relationships/image" Target="../media/image14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6.xml"/><Relationship Id="rId4" Type="http://schemas.openxmlformats.org/officeDocument/2006/relationships/image" Target="../media/image15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7.xml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8.xml"/><Relationship Id="rId4" Type="http://schemas.openxmlformats.org/officeDocument/2006/relationships/image" Target="../media/image17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9.xml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0.xml"/><Relationship Id="rId4" Type="http://schemas.openxmlformats.org/officeDocument/2006/relationships/image" Target="../media/image19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1.xml"/><Relationship Id="rId4" Type="http://schemas.openxmlformats.org/officeDocument/2006/relationships/image" Target="../media/image20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2.xml"/><Relationship Id="rId4" Type="http://schemas.openxmlformats.org/officeDocument/2006/relationships/image" Target="../media/image2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3.xml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4.xml"/><Relationship Id="rId4" Type="http://schemas.openxmlformats.org/officeDocument/2006/relationships/image" Target="../media/image23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5.xml"/><Relationship Id="rId4" Type="http://schemas.openxmlformats.org/officeDocument/2006/relationships/image" Target="../media/image2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6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6.xml"/><Relationship Id="rId6" Type="http://schemas.openxmlformats.org/officeDocument/2006/relationships/image" Target="../media/image25.wmf"/><Relationship Id="rId5" Type="http://schemas.openxmlformats.org/officeDocument/2006/relationships/slide" Target="slide17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2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4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5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6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/>
          <a:lstStyle/>
          <a:p>
            <a:r>
              <a:rPr lang="en-US" sz="4000" dirty="0"/>
              <a:t>Jeopardy</a:t>
            </a:r>
          </a:p>
        </p:txBody>
      </p:sp>
      <p:sp>
        <p:nvSpPr>
          <p:cNvPr id="2053" name="AutoShape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457200" y="1828800"/>
            <a:ext cx="1524000" cy="762000"/>
          </a:xfrm>
          <a:prstGeom prst="flowChartAlternateProcess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altLang="en-US" sz="2400" dirty="0">
                <a:latin typeface="Times" charset="0"/>
                <a:hlinkClick r:id="rId2" action="ppaction://hlinksldjump"/>
              </a:rPr>
              <a:t>$100</a:t>
            </a:r>
            <a:endParaRPr lang="en-US" altLang="en-US" sz="2400" dirty="0">
              <a:latin typeface="Times" charset="0"/>
            </a:endParaRPr>
          </a:p>
        </p:txBody>
      </p:sp>
      <p:sp>
        <p:nvSpPr>
          <p:cNvPr id="2054" name="AutoShape 6"/>
          <p:cNvSpPr>
            <a:spLocks noChangeArrowheads="1"/>
          </p:cNvSpPr>
          <p:nvPr/>
        </p:nvSpPr>
        <p:spPr bwMode="auto">
          <a:xfrm>
            <a:off x="533400" y="838200"/>
            <a:ext cx="1524000" cy="7620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altLang="en-US" dirty="0" smtClean="0">
                <a:latin typeface="Times" charset="0"/>
              </a:rPr>
              <a:t>Types </a:t>
            </a:r>
          </a:p>
          <a:p>
            <a:pPr algn="ctr" eaLnBrk="0" hangingPunct="0"/>
            <a:r>
              <a:rPr lang="en-US" altLang="en-US" dirty="0" smtClean="0">
                <a:latin typeface="Times" charset="0"/>
              </a:rPr>
              <a:t>of </a:t>
            </a:r>
          </a:p>
          <a:p>
            <a:pPr algn="ctr" eaLnBrk="0" hangingPunct="0"/>
            <a:r>
              <a:rPr lang="en-US" altLang="en-US" dirty="0" smtClean="0">
                <a:latin typeface="Times" charset="0"/>
              </a:rPr>
              <a:t>Mixtures</a:t>
            </a:r>
            <a:endParaRPr lang="en-US" altLang="en-US" dirty="0">
              <a:latin typeface="Times" charset="0"/>
            </a:endParaRPr>
          </a:p>
        </p:txBody>
      </p:sp>
      <p:sp>
        <p:nvSpPr>
          <p:cNvPr id="2055" name="AutoShape 7"/>
          <p:cNvSpPr>
            <a:spLocks noChangeArrowheads="1"/>
          </p:cNvSpPr>
          <p:nvPr/>
        </p:nvSpPr>
        <p:spPr bwMode="auto">
          <a:xfrm>
            <a:off x="2133600" y="838200"/>
            <a:ext cx="1524000" cy="7620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altLang="en-US" dirty="0" smtClean="0">
                <a:latin typeface="Times" charset="0"/>
              </a:rPr>
              <a:t>Understanding </a:t>
            </a:r>
          </a:p>
          <a:p>
            <a:pPr algn="ctr" eaLnBrk="0" hangingPunct="0"/>
            <a:r>
              <a:rPr lang="en-US" altLang="en-US" dirty="0" smtClean="0">
                <a:latin typeface="Times" charset="0"/>
              </a:rPr>
              <a:t>Solutions</a:t>
            </a:r>
            <a:endParaRPr lang="en-US" altLang="en-US" dirty="0">
              <a:latin typeface="Times" charset="0"/>
            </a:endParaRPr>
          </a:p>
        </p:txBody>
      </p:sp>
      <p:sp>
        <p:nvSpPr>
          <p:cNvPr id="2056" name="AutoShape 8"/>
          <p:cNvSpPr>
            <a:spLocks noChangeArrowheads="1"/>
          </p:cNvSpPr>
          <p:nvPr/>
        </p:nvSpPr>
        <p:spPr bwMode="auto">
          <a:xfrm>
            <a:off x="3810000" y="838200"/>
            <a:ext cx="1524000" cy="7620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altLang="en-US" dirty="0" smtClean="0">
                <a:latin typeface="Times" charset="0"/>
              </a:rPr>
              <a:t>Concentration </a:t>
            </a:r>
          </a:p>
          <a:p>
            <a:pPr algn="ctr" eaLnBrk="0" hangingPunct="0"/>
            <a:r>
              <a:rPr lang="en-US" altLang="en-US" dirty="0" smtClean="0">
                <a:latin typeface="Times" charset="0"/>
              </a:rPr>
              <a:t>and Solubility</a:t>
            </a:r>
            <a:endParaRPr lang="en-US" altLang="en-US" dirty="0">
              <a:latin typeface="Times" charset="0"/>
            </a:endParaRPr>
          </a:p>
        </p:txBody>
      </p:sp>
      <p:sp>
        <p:nvSpPr>
          <p:cNvPr id="2057" name="AutoShape 9"/>
          <p:cNvSpPr>
            <a:spLocks noChangeArrowheads="1"/>
          </p:cNvSpPr>
          <p:nvPr/>
        </p:nvSpPr>
        <p:spPr bwMode="auto">
          <a:xfrm>
            <a:off x="5410200" y="838200"/>
            <a:ext cx="1524000" cy="7620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altLang="en-US" dirty="0" smtClean="0">
                <a:latin typeface="Times" charset="0"/>
              </a:rPr>
              <a:t>Acid </a:t>
            </a:r>
          </a:p>
          <a:p>
            <a:pPr algn="ctr" eaLnBrk="0" hangingPunct="0"/>
            <a:r>
              <a:rPr lang="en-US" altLang="en-US" dirty="0" smtClean="0">
                <a:latin typeface="Times" charset="0"/>
              </a:rPr>
              <a:t>and </a:t>
            </a:r>
          </a:p>
          <a:p>
            <a:pPr algn="ctr" eaLnBrk="0" hangingPunct="0"/>
            <a:r>
              <a:rPr lang="en-US" altLang="en-US" dirty="0" smtClean="0">
                <a:latin typeface="Times" charset="0"/>
              </a:rPr>
              <a:t>Bases</a:t>
            </a:r>
            <a:endParaRPr lang="en-US" altLang="en-US" dirty="0">
              <a:latin typeface="Times" charset="0"/>
            </a:endParaRPr>
          </a:p>
        </p:txBody>
      </p:sp>
      <p:sp>
        <p:nvSpPr>
          <p:cNvPr id="2058" name="AutoShape 10"/>
          <p:cNvSpPr>
            <a:spLocks noChangeArrowheads="1"/>
          </p:cNvSpPr>
          <p:nvPr/>
        </p:nvSpPr>
        <p:spPr bwMode="auto">
          <a:xfrm>
            <a:off x="7086600" y="838200"/>
            <a:ext cx="1524000" cy="7620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altLang="en-US" sz="2400" dirty="0" smtClean="0">
                <a:latin typeface="Times" charset="0"/>
              </a:rPr>
              <a:t>Variety</a:t>
            </a:r>
            <a:endParaRPr lang="en-US" altLang="en-US" sz="2400" dirty="0">
              <a:latin typeface="Times" charset="0"/>
            </a:endParaRPr>
          </a:p>
        </p:txBody>
      </p:sp>
      <p:sp>
        <p:nvSpPr>
          <p:cNvPr id="2059" name="AutoShape 1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457200" y="2743200"/>
            <a:ext cx="1524000" cy="762000"/>
          </a:xfrm>
          <a:prstGeom prst="flowChartAlternateProcess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altLang="en-US" sz="2400" dirty="0">
                <a:latin typeface="Times" charset="0"/>
                <a:hlinkClick r:id="rId3" action="ppaction://hlinksldjump"/>
              </a:rPr>
              <a:t>$200</a:t>
            </a:r>
            <a:endParaRPr lang="en-US" altLang="en-US" sz="2400" dirty="0">
              <a:latin typeface="Times" charset="0"/>
            </a:endParaRPr>
          </a:p>
        </p:txBody>
      </p:sp>
      <p:sp>
        <p:nvSpPr>
          <p:cNvPr id="2060" name="AutoShape 12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457200" y="3657600"/>
            <a:ext cx="1524000" cy="762000"/>
          </a:xfrm>
          <a:prstGeom prst="flowChartAlternateProcess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altLang="en-US" sz="2400" dirty="0">
                <a:latin typeface="Times" charset="0"/>
                <a:hlinkClick r:id="rId4" action="ppaction://hlinksldjump"/>
              </a:rPr>
              <a:t>$300</a:t>
            </a:r>
            <a:endParaRPr lang="en-US" altLang="en-US" sz="2400" dirty="0">
              <a:latin typeface="Times" charset="0"/>
            </a:endParaRPr>
          </a:p>
        </p:txBody>
      </p:sp>
      <p:sp>
        <p:nvSpPr>
          <p:cNvPr id="2061" name="AutoShape 13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57200" y="4572000"/>
            <a:ext cx="1524000" cy="762000"/>
          </a:xfrm>
          <a:prstGeom prst="flowChartAlternateProcess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altLang="en-US" sz="2400" dirty="0">
                <a:latin typeface="Times" charset="0"/>
                <a:hlinkClick r:id="rId5" action="ppaction://hlinksldjump"/>
              </a:rPr>
              <a:t>$400</a:t>
            </a:r>
            <a:endParaRPr lang="en-US" altLang="en-US" sz="2400" dirty="0">
              <a:latin typeface="Times" charset="0"/>
            </a:endParaRPr>
          </a:p>
        </p:txBody>
      </p:sp>
      <p:sp>
        <p:nvSpPr>
          <p:cNvPr id="2062" name="AutoShape 14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57200" y="5486400"/>
            <a:ext cx="1524000" cy="762000"/>
          </a:xfrm>
          <a:prstGeom prst="flowChartAlternateProcess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altLang="en-US" sz="2400" dirty="0">
                <a:latin typeface="Times" charset="0"/>
                <a:hlinkClick r:id="rId6" action="ppaction://hlinksldjump"/>
              </a:rPr>
              <a:t>$500</a:t>
            </a:r>
            <a:endParaRPr lang="en-US" altLang="en-US" sz="2400" dirty="0">
              <a:latin typeface="Times" charset="0"/>
            </a:endParaRPr>
          </a:p>
        </p:txBody>
      </p:sp>
      <p:sp>
        <p:nvSpPr>
          <p:cNvPr id="2063" name="AutoShape 15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086600" y="5486400"/>
            <a:ext cx="1524000" cy="762000"/>
          </a:xfrm>
          <a:prstGeom prst="flowChartAlternateProcess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altLang="en-US" sz="2400" dirty="0">
                <a:latin typeface="Times" charset="0"/>
                <a:hlinkClick r:id="rId7" action="ppaction://hlinksldjump"/>
              </a:rPr>
              <a:t>$500</a:t>
            </a:r>
            <a:endParaRPr lang="en-US" altLang="en-US" sz="2400" dirty="0">
              <a:latin typeface="Times" charset="0"/>
            </a:endParaRPr>
          </a:p>
        </p:txBody>
      </p:sp>
      <p:sp>
        <p:nvSpPr>
          <p:cNvPr id="2064" name="AutoShape 16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086600" y="4572000"/>
            <a:ext cx="1524000" cy="762000"/>
          </a:xfrm>
          <a:prstGeom prst="flowChartAlternateProcess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altLang="en-US" sz="2400" dirty="0">
                <a:latin typeface="Times" charset="0"/>
                <a:hlinkClick r:id="rId8" action="ppaction://hlinksldjump"/>
              </a:rPr>
              <a:t>$400</a:t>
            </a:r>
            <a:endParaRPr lang="en-US" altLang="en-US" sz="2400" dirty="0">
              <a:latin typeface="Times" charset="0"/>
            </a:endParaRPr>
          </a:p>
        </p:txBody>
      </p:sp>
      <p:sp>
        <p:nvSpPr>
          <p:cNvPr id="2065" name="AutoShape 17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7086600" y="3657600"/>
            <a:ext cx="1524000" cy="762000"/>
          </a:xfrm>
          <a:prstGeom prst="flowChartAlternateProcess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altLang="en-US" sz="2400" dirty="0">
                <a:latin typeface="Times" charset="0"/>
                <a:hlinkClick r:id="rId9" action="ppaction://hlinksldjump"/>
              </a:rPr>
              <a:t>$300</a:t>
            </a:r>
            <a:endParaRPr lang="en-US" altLang="en-US" sz="2400" dirty="0">
              <a:latin typeface="Times" charset="0"/>
            </a:endParaRPr>
          </a:p>
        </p:txBody>
      </p:sp>
      <p:sp>
        <p:nvSpPr>
          <p:cNvPr id="2066" name="AutoShape 18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7086600" y="2743200"/>
            <a:ext cx="1524000" cy="762000"/>
          </a:xfrm>
          <a:prstGeom prst="flowChartAlternateProcess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altLang="en-US" sz="2400" dirty="0">
                <a:latin typeface="Times" charset="0"/>
                <a:hlinkClick r:id="rId10" action="ppaction://hlinksldjump"/>
              </a:rPr>
              <a:t>$200</a:t>
            </a:r>
            <a:endParaRPr lang="en-US" altLang="en-US" sz="2400" dirty="0">
              <a:latin typeface="Times" charset="0"/>
            </a:endParaRPr>
          </a:p>
        </p:txBody>
      </p:sp>
      <p:sp>
        <p:nvSpPr>
          <p:cNvPr id="2067" name="AutoShape 19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7086600" y="1828800"/>
            <a:ext cx="1524000" cy="762000"/>
          </a:xfrm>
          <a:prstGeom prst="flowChartAlternateProcess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altLang="en-US" sz="2400" dirty="0">
                <a:latin typeface="Times" charset="0"/>
                <a:hlinkClick r:id="rId11" action="ppaction://hlinksldjump"/>
              </a:rPr>
              <a:t>$100</a:t>
            </a:r>
            <a:endParaRPr lang="en-US" altLang="en-US" sz="2400" dirty="0">
              <a:latin typeface="Times" charset="0"/>
            </a:endParaRPr>
          </a:p>
        </p:txBody>
      </p:sp>
      <p:sp>
        <p:nvSpPr>
          <p:cNvPr id="2068" name="AutoShape 20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410200" y="5486400"/>
            <a:ext cx="1524000" cy="762000"/>
          </a:xfrm>
          <a:prstGeom prst="flowChartAlternateProcess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altLang="en-US" sz="2400" dirty="0">
                <a:latin typeface="Times" charset="0"/>
                <a:hlinkClick r:id="rId12" action="ppaction://hlinksldjump"/>
              </a:rPr>
              <a:t>$500</a:t>
            </a:r>
            <a:endParaRPr lang="en-US" altLang="en-US" sz="2400" dirty="0">
              <a:latin typeface="Times" charset="0"/>
            </a:endParaRPr>
          </a:p>
        </p:txBody>
      </p:sp>
      <p:sp>
        <p:nvSpPr>
          <p:cNvPr id="2069" name="AutoShap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410200" y="4572000"/>
            <a:ext cx="1524000" cy="762000"/>
          </a:xfrm>
          <a:prstGeom prst="flowChartAlternateProcess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altLang="en-US" sz="2400" dirty="0">
                <a:latin typeface="Times" charset="0"/>
                <a:hlinkClick r:id="rId13" action="ppaction://hlinksldjump"/>
              </a:rPr>
              <a:t>$400</a:t>
            </a:r>
            <a:endParaRPr lang="en-US" altLang="en-US" sz="2400" dirty="0">
              <a:latin typeface="Times" charset="0"/>
            </a:endParaRPr>
          </a:p>
        </p:txBody>
      </p:sp>
      <p:sp>
        <p:nvSpPr>
          <p:cNvPr id="2070" name="AutoShape 22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410200" y="3657600"/>
            <a:ext cx="1524000" cy="762000"/>
          </a:xfrm>
          <a:prstGeom prst="flowChartAlternateProcess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altLang="en-US" sz="2400" dirty="0">
                <a:latin typeface="Times" charset="0"/>
                <a:hlinkClick r:id="rId14" action="ppaction://hlinksldjump"/>
              </a:rPr>
              <a:t>$300</a:t>
            </a:r>
            <a:endParaRPr lang="en-US" altLang="en-US" sz="2400" dirty="0">
              <a:latin typeface="Times" charset="0"/>
            </a:endParaRPr>
          </a:p>
        </p:txBody>
      </p:sp>
      <p:sp>
        <p:nvSpPr>
          <p:cNvPr id="2071" name="AutoShape 23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5410200" y="2743200"/>
            <a:ext cx="1524000" cy="762000"/>
          </a:xfrm>
          <a:prstGeom prst="flowChartAlternateProcess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altLang="en-US" sz="2400" dirty="0">
                <a:latin typeface="Times" charset="0"/>
                <a:hlinkClick r:id="rId15" action="ppaction://hlinksldjump"/>
              </a:rPr>
              <a:t>$200</a:t>
            </a:r>
            <a:endParaRPr lang="en-US" altLang="en-US" sz="2400" dirty="0">
              <a:latin typeface="Times" charset="0"/>
            </a:endParaRPr>
          </a:p>
        </p:txBody>
      </p:sp>
      <p:sp>
        <p:nvSpPr>
          <p:cNvPr id="2072" name="AutoShape 24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5410200" y="1828800"/>
            <a:ext cx="1524000" cy="762000"/>
          </a:xfrm>
          <a:prstGeom prst="flowChartAlternateProcess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altLang="en-US" sz="2400" dirty="0">
                <a:latin typeface="Times" charset="0"/>
                <a:hlinkClick r:id="rId16" action="ppaction://hlinksldjump"/>
              </a:rPr>
              <a:t>$100</a:t>
            </a:r>
            <a:endParaRPr lang="en-US" altLang="en-US" sz="2400" dirty="0">
              <a:latin typeface="Times" charset="0"/>
            </a:endParaRPr>
          </a:p>
        </p:txBody>
      </p:sp>
      <p:sp>
        <p:nvSpPr>
          <p:cNvPr id="2073" name="AutoShape 25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3810000" y="5486400"/>
            <a:ext cx="1524000" cy="762000"/>
          </a:xfrm>
          <a:prstGeom prst="flowChartAlternateProcess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altLang="en-US" sz="2400" dirty="0">
                <a:latin typeface="Times" charset="0"/>
                <a:hlinkClick r:id="rId17" action="ppaction://hlinksldjump"/>
              </a:rPr>
              <a:t>$500</a:t>
            </a:r>
            <a:endParaRPr lang="en-US" altLang="en-US" sz="2400" dirty="0">
              <a:latin typeface="Times" charset="0"/>
            </a:endParaRPr>
          </a:p>
        </p:txBody>
      </p:sp>
      <p:sp>
        <p:nvSpPr>
          <p:cNvPr id="2074" name="AutoShape 26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3810000" y="4572000"/>
            <a:ext cx="1524000" cy="762000"/>
          </a:xfrm>
          <a:prstGeom prst="flowChartAlternateProcess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altLang="en-US" sz="2400" dirty="0">
                <a:latin typeface="Times" charset="0"/>
                <a:hlinkClick r:id="rId18" action="ppaction://hlinksldjump"/>
              </a:rPr>
              <a:t>$400</a:t>
            </a:r>
            <a:endParaRPr lang="en-US" altLang="en-US" sz="2400" dirty="0">
              <a:latin typeface="Times" charset="0"/>
            </a:endParaRPr>
          </a:p>
        </p:txBody>
      </p:sp>
      <p:sp>
        <p:nvSpPr>
          <p:cNvPr id="2075" name="AutoShape 27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3810000" y="3657600"/>
            <a:ext cx="1524000" cy="762000"/>
          </a:xfrm>
          <a:prstGeom prst="flowChartAlternateProcess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altLang="en-US" sz="2400" dirty="0">
                <a:latin typeface="Times" charset="0"/>
                <a:hlinkClick r:id="rId19" action="ppaction://hlinksldjump"/>
              </a:rPr>
              <a:t>$300</a:t>
            </a:r>
            <a:endParaRPr lang="en-US" altLang="en-US" sz="2400" dirty="0">
              <a:latin typeface="Times" charset="0"/>
            </a:endParaRPr>
          </a:p>
        </p:txBody>
      </p:sp>
      <p:sp>
        <p:nvSpPr>
          <p:cNvPr id="2076" name="AutoShape 28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3810000" y="2743200"/>
            <a:ext cx="1524000" cy="762000"/>
          </a:xfrm>
          <a:prstGeom prst="flowChartAlternateProcess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altLang="en-US" sz="2400" dirty="0">
                <a:latin typeface="Times" charset="0"/>
                <a:hlinkClick r:id="rId20" action="ppaction://hlinksldjump"/>
              </a:rPr>
              <a:t>$200</a:t>
            </a:r>
            <a:endParaRPr lang="en-US" altLang="en-US" sz="2400" dirty="0">
              <a:latin typeface="Times" charset="0"/>
            </a:endParaRPr>
          </a:p>
        </p:txBody>
      </p:sp>
      <p:sp>
        <p:nvSpPr>
          <p:cNvPr id="2077" name="AutoShape 29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3810000" y="1828800"/>
            <a:ext cx="1524000" cy="762000"/>
          </a:xfrm>
          <a:prstGeom prst="flowChartAlternateProcess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altLang="en-US" sz="2400" dirty="0">
                <a:latin typeface="Times" charset="0"/>
                <a:hlinkClick r:id="rId21" action="ppaction://hlinksldjump"/>
              </a:rPr>
              <a:t>$100</a:t>
            </a:r>
            <a:endParaRPr lang="en-US" altLang="en-US" sz="2400" dirty="0">
              <a:latin typeface="Times" charset="0"/>
            </a:endParaRPr>
          </a:p>
        </p:txBody>
      </p:sp>
      <p:sp>
        <p:nvSpPr>
          <p:cNvPr id="2078" name="AutoShape 30">
            <a:hlinkClick r:id="rId22" action="ppaction://hlinksldjump"/>
          </p:cNvPr>
          <p:cNvSpPr>
            <a:spLocks noChangeArrowheads="1"/>
          </p:cNvSpPr>
          <p:nvPr/>
        </p:nvSpPr>
        <p:spPr bwMode="auto">
          <a:xfrm>
            <a:off x="2133600" y="5486400"/>
            <a:ext cx="1524000" cy="762000"/>
          </a:xfrm>
          <a:prstGeom prst="flowChartAlternateProcess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altLang="en-US" sz="2400" dirty="0">
                <a:latin typeface="Times" charset="0"/>
                <a:hlinkClick r:id="rId22" action="ppaction://hlinksldjump"/>
              </a:rPr>
              <a:t>$500</a:t>
            </a:r>
            <a:endParaRPr lang="en-US" altLang="en-US" sz="2400" dirty="0">
              <a:latin typeface="Times" charset="0"/>
            </a:endParaRPr>
          </a:p>
        </p:txBody>
      </p:sp>
      <p:sp>
        <p:nvSpPr>
          <p:cNvPr id="2079" name="AutoShape 31">
            <a:hlinkClick r:id="rId22" action="ppaction://hlinksldjump"/>
          </p:cNvPr>
          <p:cNvSpPr>
            <a:spLocks noChangeArrowheads="1"/>
          </p:cNvSpPr>
          <p:nvPr/>
        </p:nvSpPr>
        <p:spPr bwMode="auto">
          <a:xfrm>
            <a:off x="2133600" y="4572000"/>
            <a:ext cx="1524000" cy="762000"/>
          </a:xfrm>
          <a:prstGeom prst="flowChartAlternateProcess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altLang="en-US" sz="2400" dirty="0">
                <a:latin typeface="Times" charset="0"/>
                <a:hlinkClick r:id="rId23" action="ppaction://hlinksldjump"/>
              </a:rPr>
              <a:t>$400</a:t>
            </a:r>
            <a:endParaRPr lang="en-US" altLang="en-US" sz="2400" dirty="0">
              <a:latin typeface="Times" charset="0"/>
            </a:endParaRPr>
          </a:p>
        </p:txBody>
      </p:sp>
      <p:sp>
        <p:nvSpPr>
          <p:cNvPr id="2080" name="AutoShape 32">
            <a:hlinkClick r:id="rId24" action="ppaction://hlinksldjump"/>
          </p:cNvPr>
          <p:cNvSpPr>
            <a:spLocks noChangeArrowheads="1"/>
          </p:cNvSpPr>
          <p:nvPr/>
        </p:nvSpPr>
        <p:spPr bwMode="auto">
          <a:xfrm>
            <a:off x="2133600" y="3657600"/>
            <a:ext cx="1524000" cy="762000"/>
          </a:xfrm>
          <a:prstGeom prst="flowChartAlternateProcess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altLang="en-US" sz="2400" dirty="0">
                <a:latin typeface="Times" charset="0"/>
                <a:hlinkClick r:id="rId24" action="ppaction://hlinksldjump"/>
              </a:rPr>
              <a:t>$300</a:t>
            </a:r>
            <a:endParaRPr lang="en-US" altLang="en-US" sz="2400" dirty="0">
              <a:latin typeface="Times" charset="0"/>
            </a:endParaRPr>
          </a:p>
        </p:txBody>
      </p:sp>
      <p:sp>
        <p:nvSpPr>
          <p:cNvPr id="2081" name="AutoShape 33">
            <a:hlinkClick r:id="rId25" action="ppaction://hlinksldjump"/>
          </p:cNvPr>
          <p:cNvSpPr>
            <a:spLocks noChangeArrowheads="1"/>
          </p:cNvSpPr>
          <p:nvPr/>
        </p:nvSpPr>
        <p:spPr bwMode="auto">
          <a:xfrm>
            <a:off x="2133600" y="2743200"/>
            <a:ext cx="1524000" cy="762000"/>
          </a:xfrm>
          <a:prstGeom prst="flowChartAlternateProcess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altLang="en-US" sz="2400" dirty="0">
                <a:latin typeface="Times" charset="0"/>
                <a:hlinkClick r:id="rId25" action="ppaction://hlinksldjump"/>
              </a:rPr>
              <a:t>$200</a:t>
            </a:r>
            <a:endParaRPr lang="en-US" altLang="en-US" sz="2400" dirty="0">
              <a:latin typeface="Times" charset="0"/>
            </a:endParaRPr>
          </a:p>
        </p:txBody>
      </p:sp>
      <p:sp>
        <p:nvSpPr>
          <p:cNvPr id="2082" name="AutoShape 34">
            <a:hlinkClick r:id="rId26" action="ppaction://hlinksldjump"/>
          </p:cNvPr>
          <p:cNvSpPr>
            <a:spLocks noChangeArrowheads="1"/>
          </p:cNvSpPr>
          <p:nvPr/>
        </p:nvSpPr>
        <p:spPr bwMode="auto">
          <a:xfrm>
            <a:off x="2133600" y="1828800"/>
            <a:ext cx="1524000" cy="762000"/>
          </a:xfrm>
          <a:prstGeom prst="flowChartAlternateProcess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altLang="en-US" sz="2400" dirty="0">
                <a:latin typeface="Times" charset="0"/>
                <a:hlinkClick r:id="rId26" action="ppaction://hlinksldjump"/>
              </a:rPr>
              <a:t>$100</a:t>
            </a:r>
            <a:endParaRPr lang="en-US" altLang="en-US" sz="2400" dirty="0">
              <a:latin typeface="Times" charset="0"/>
            </a:endParaRPr>
          </a:p>
        </p:txBody>
      </p:sp>
      <p:sp>
        <p:nvSpPr>
          <p:cNvPr id="2083" name="Rectangle 35">
            <a:hlinkClick r:id="rId27" action="ppaction://hlinksldjump"/>
          </p:cNvPr>
          <p:cNvSpPr>
            <a:spLocks noChangeArrowheads="1"/>
          </p:cNvSpPr>
          <p:nvPr/>
        </p:nvSpPr>
        <p:spPr bwMode="auto">
          <a:xfrm>
            <a:off x="457200" y="6218238"/>
            <a:ext cx="8229600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28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Final Jeopardy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2 - $400</a:t>
            </a:r>
          </a:p>
        </p:txBody>
      </p:sp>
      <p:sp>
        <p:nvSpPr>
          <p:cNvPr id="160772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58200" y="6248400"/>
            <a:ext cx="457200" cy="38100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0773" name="Rectangle 5"/>
          <p:cNvSpPr>
            <a:spLocks noChangeArrowheads="1"/>
          </p:cNvSpPr>
          <p:nvPr/>
        </p:nvSpPr>
        <p:spPr bwMode="auto">
          <a:xfrm>
            <a:off x="457200" y="1600200"/>
            <a:ext cx="8229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n"/>
            </a:pP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Which type of solution would be able to conduct electricity? (Think back to last unit)</a:t>
            </a:r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0774" name="Rectangle 6"/>
          <p:cNvSpPr>
            <a:spLocks noChangeArrowheads="1"/>
          </p:cNvSpPr>
          <p:nvPr/>
        </p:nvSpPr>
        <p:spPr bwMode="auto">
          <a:xfrm>
            <a:off x="457200" y="5181600"/>
            <a:ext cx="8229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n"/>
            </a:pP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One that includes an ionic compound</a:t>
            </a:r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60776" name="Picture 8" descr="C:\Documents and Settings\middlestudent\Local Settings\Temporary Internet Files\Content.IE5\W88X3VRX\MC910215933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2590800"/>
            <a:ext cx="2362200" cy="2362200"/>
          </a:xfrm>
          <a:prstGeom prst="rect">
            <a:avLst/>
          </a:prstGeom>
          <a:noFill/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0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0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7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2 - $500</a:t>
            </a:r>
          </a:p>
        </p:txBody>
      </p:sp>
      <p:sp>
        <p:nvSpPr>
          <p:cNvPr id="161796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58200" y="6248400"/>
            <a:ext cx="457200" cy="38100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1797" name="Rectangle 5"/>
          <p:cNvSpPr>
            <a:spLocks noChangeArrowheads="1"/>
          </p:cNvSpPr>
          <p:nvPr/>
        </p:nvSpPr>
        <p:spPr bwMode="auto">
          <a:xfrm>
            <a:off x="457200" y="1600200"/>
            <a:ext cx="8229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n"/>
            </a:pP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Describe what happens to the ions in an ionic compound when they dissolve in a solvent.  </a:t>
            </a:r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1798" name="Rectangle 6"/>
          <p:cNvSpPr>
            <a:spLocks noChangeArrowheads="1"/>
          </p:cNvSpPr>
          <p:nvPr/>
        </p:nvSpPr>
        <p:spPr bwMode="auto">
          <a:xfrm>
            <a:off x="457200" y="4572000"/>
            <a:ext cx="8229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n"/>
            </a:pP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The ions separate and they individually become surrounded by the solvent and dissolved. </a:t>
            </a:r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61799" name="Picture 7" descr="C:\Documents and Settings\middlestudent\Local Settings\Temporary Internet Files\Content.IE5\FMY9WZWK\MC900371322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2743200"/>
            <a:ext cx="2230820" cy="1828800"/>
          </a:xfrm>
          <a:prstGeom prst="rect">
            <a:avLst/>
          </a:prstGeom>
          <a:noFill/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17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17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798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3 - $100</a:t>
            </a:r>
          </a:p>
        </p:txBody>
      </p:sp>
      <p:sp>
        <p:nvSpPr>
          <p:cNvPr id="162820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58200" y="6248400"/>
            <a:ext cx="457200" cy="38100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2821" name="Rectangle 5"/>
          <p:cNvSpPr>
            <a:spLocks noChangeArrowheads="1"/>
          </p:cNvSpPr>
          <p:nvPr/>
        </p:nvSpPr>
        <p:spPr bwMode="auto">
          <a:xfrm>
            <a:off x="457200" y="1600200"/>
            <a:ext cx="8229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n"/>
            </a:pP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Strong lemonade is highly ________________.</a:t>
            </a:r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2822" name="Rectangle 6"/>
          <p:cNvSpPr>
            <a:spLocks noChangeArrowheads="1"/>
          </p:cNvSpPr>
          <p:nvPr/>
        </p:nvSpPr>
        <p:spPr bwMode="auto">
          <a:xfrm>
            <a:off x="457200" y="3962400"/>
            <a:ext cx="8229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n"/>
            </a:pP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concentrated</a:t>
            </a:r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62823" name="Picture 7" descr="C:\Documents and Settings\middlestudent\Local Settings\Temporary Internet Files\Content.IE5\UJJQO55H\MC900295765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99849" y="2623996"/>
            <a:ext cx="3761609" cy="3472004"/>
          </a:xfrm>
          <a:prstGeom prst="rect">
            <a:avLst/>
          </a:prstGeom>
          <a:noFill/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2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2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2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3 - $200</a:t>
            </a:r>
          </a:p>
        </p:txBody>
      </p:sp>
      <p:sp>
        <p:nvSpPr>
          <p:cNvPr id="163844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58200" y="6248400"/>
            <a:ext cx="457200" cy="38100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3845" name="Rectangle 5"/>
          <p:cNvSpPr>
            <a:spLocks noChangeArrowheads="1"/>
          </p:cNvSpPr>
          <p:nvPr/>
        </p:nvSpPr>
        <p:spPr bwMode="auto">
          <a:xfrm>
            <a:off x="457200" y="1600200"/>
            <a:ext cx="8229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n"/>
            </a:pP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Hotels __________ their orange juice so they can have a larger amount to provide to their customers. </a:t>
            </a:r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3846" name="Rectangle 6"/>
          <p:cNvSpPr>
            <a:spLocks noChangeArrowheads="1"/>
          </p:cNvSpPr>
          <p:nvPr/>
        </p:nvSpPr>
        <p:spPr bwMode="auto">
          <a:xfrm>
            <a:off x="457200" y="3962400"/>
            <a:ext cx="8229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n"/>
            </a:pP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dilute</a:t>
            </a:r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63847" name="Picture 7" descr="C:\Documents and Settings\middlestudent\Local Settings\Temporary Internet Files\Content.IE5\W88X3VRX\MP900314016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4200" y="2492774"/>
            <a:ext cx="2895600" cy="4365226"/>
          </a:xfrm>
          <a:prstGeom prst="rect">
            <a:avLst/>
          </a:prstGeom>
          <a:noFill/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4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3 - $300</a:t>
            </a:r>
          </a:p>
        </p:txBody>
      </p:sp>
      <p:sp>
        <p:nvSpPr>
          <p:cNvPr id="164868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58200" y="6248400"/>
            <a:ext cx="457200" cy="38100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4869" name="Rectangle 5"/>
          <p:cNvSpPr>
            <a:spLocks noChangeArrowheads="1"/>
          </p:cNvSpPr>
          <p:nvPr/>
        </p:nvSpPr>
        <p:spPr bwMode="auto">
          <a:xfrm>
            <a:off x="457200" y="1600200"/>
            <a:ext cx="8229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n"/>
            </a:pP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You can see the particles in a solution that is _____________________. </a:t>
            </a:r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4870" name="Rectangle 6"/>
          <p:cNvSpPr>
            <a:spLocks noChangeArrowheads="1"/>
          </p:cNvSpPr>
          <p:nvPr/>
        </p:nvSpPr>
        <p:spPr bwMode="auto">
          <a:xfrm>
            <a:off x="457200" y="3962400"/>
            <a:ext cx="8229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n"/>
            </a:pP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saturated</a:t>
            </a:r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64872" name="Picture 8" descr="C:\Documents and Settings\middlestudent\Local Settings\Temporary Internet Files\Content.IE5\FMY9WZWK\MC900436013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8074" y="2682874"/>
            <a:ext cx="4132107" cy="3336925"/>
          </a:xfrm>
          <a:prstGeom prst="rect">
            <a:avLst/>
          </a:prstGeom>
          <a:noFill/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4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4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70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3 - $400</a:t>
            </a:r>
          </a:p>
        </p:txBody>
      </p:sp>
      <p:sp>
        <p:nvSpPr>
          <p:cNvPr id="165892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58200" y="6248400"/>
            <a:ext cx="457200" cy="38100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5893" name="Rectangle 5"/>
          <p:cNvSpPr>
            <a:spLocks noChangeArrowheads="1"/>
          </p:cNvSpPr>
          <p:nvPr/>
        </p:nvSpPr>
        <p:spPr bwMode="auto">
          <a:xfrm>
            <a:off x="457200" y="1600200"/>
            <a:ext cx="8229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n"/>
            </a:pP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Calculate the concentration of a solution that has 40 mL of food coloring in 200 mL of water. (Round to the nearest hundredth)</a:t>
            </a:r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5894" name="Rectangle 6"/>
          <p:cNvSpPr>
            <a:spLocks noChangeArrowheads="1"/>
          </p:cNvSpPr>
          <p:nvPr/>
        </p:nvSpPr>
        <p:spPr bwMode="auto">
          <a:xfrm>
            <a:off x="457200" y="3962400"/>
            <a:ext cx="8229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n"/>
            </a:pP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16.67%</a:t>
            </a:r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65895" name="Picture 7" descr="C:\Documents and Settings\middlestudent\Local Settings\Temporary Internet Files\Content.IE5\UJJQO55H\dglxasset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4600" y="3124200"/>
            <a:ext cx="3733800" cy="3733800"/>
          </a:xfrm>
          <a:prstGeom prst="rect">
            <a:avLst/>
          </a:prstGeom>
          <a:noFill/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58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58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89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3 - $500</a:t>
            </a:r>
          </a:p>
        </p:txBody>
      </p:sp>
      <p:sp>
        <p:nvSpPr>
          <p:cNvPr id="166916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58200" y="6248400"/>
            <a:ext cx="457200" cy="38100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6917" name="Rectangle 5"/>
          <p:cNvSpPr>
            <a:spLocks noChangeArrowheads="1"/>
          </p:cNvSpPr>
          <p:nvPr/>
        </p:nvSpPr>
        <p:spPr bwMode="auto">
          <a:xfrm>
            <a:off x="457200" y="1600200"/>
            <a:ext cx="8229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n"/>
            </a:pP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If the solubility of sugar is 4 g to every 100 mL of water, how many grams of sugar would settle if you placed 9 grams in 200 mL?</a:t>
            </a:r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6918" name="Rectangle 6"/>
          <p:cNvSpPr>
            <a:spLocks noChangeArrowheads="1"/>
          </p:cNvSpPr>
          <p:nvPr/>
        </p:nvSpPr>
        <p:spPr bwMode="auto">
          <a:xfrm>
            <a:off x="457200" y="3962400"/>
            <a:ext cx="8229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n"/>
            </a:pP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1 mL</a:t>
            </a:r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66919" name="Picture 7" descr="C:\Documents and Settings\middlestudent\Local Settings\Temporary Internet Files\Content.IE5\W88X3VRX\MM900172542[1]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8400" y="3429000"/>
            <a:ext cx="3747629" cy="2528888"/>
          </a:xfrm>
          <a:prstGeom prst="rect">
            <a:avLst/>
          </a:prstGeom>
          <a:noFill/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69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69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18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4 - $100</a:t>
            </a:r>
          </a:p>
        </p:txBody>
      </p:sp>
      <p:sp>
        <p:nvSpPr>
          <p:cNvPr id="167940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58200" y="6248400"/>
            <a:ext cx="457200" cy="38100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7941" name="Rectangle 5"/>
          <p:cNvSpPr>
            <a:spLocks noChangeArrowheads="1"/>
          </p:cNvSpPr>
          <p:nvPr/>
        </p:nvSpPr>
        <p:spPr bwMode="auto">
          <a:xfrm>
            <a:off x="457200" y="1600200"/>
            <a:ext cx="8229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n"/>
            </a:pP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A(n) _________ turns red litmus paper blue.</a:t>
            </a:r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7942" name="Rectangle 6"/>
          <p:cNvSpPr>
            <a:spLocks noChangeArrowheads="1"/>
          </p:cNvSpPr>
          <p:nvPr/>
        </p:nvSpPr>
        <p:spPr bwMode="auto">
          <a:xfrm>
            <a:off x="457200" y="3962400"/>
            <a:ext cx="8229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n"/>
            </a:pP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base</a:t>
            </a:r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67943" name="Picture 7" descr="C:\Documents and Settings\middlestudent\Local Settings\Temporary Internet Files\Content.IE5\UJJQO55H\MC900391052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0800" y="2590800"/>
            <a:ext cx="3654379" cy="3443697"/>
          </a:xfrm>
          <a:prstGeom prst="rect">
            <a:avLst/>
          </a:prstGeom>
          <a:noFill/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79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79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42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4 - $200</a:t>
            </a:r>
          </a:p>
        </p:txBody>
      </p:sp>
      <p:sp>
        <p:nvSpPr>
          <p:cNvPr id="168964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58200" y="6248400"/>
            <a:ext cx="457200" cy="38100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8965" name="Rectangle 5"/>
          <p:cNvSpPr>
            <a:spLocks noChangeArrowheads="1"/>
          </p:cNvSpPr>
          <p:nvPr/>
        </p:nvSpPr>
        <p:spPr bwMode="auto">
          <a:xfrm>
            <a:off x="457200" y="1600200"/>
            <a:ext cx="8229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n"/>
            </a:pP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An acid is _____________ because it causes metals to wear away.</a:t>
            </a:r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8966" name="Rectangle 6"/>
          <p:cNvSpPr>
            <a:spLocks noChangeArrowheads="1"/>
          </p:cNvSpPr>
          <p:nvPr/>
        </p:nvSpPr>
        <p:spPr bwMode="auto">
          <a:xfrm>
            <a:off x="457200" y="3962400"/>
            <a:ext cx="8229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n"/>
            </a:pP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corrosive</a:t>
            </a:r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68970" name="Picture 10" descr="C:\Documents and Settings\middlestudent\Local Settings\Temporary Internet Files\Content.IE5\UJJQO55H\MC900444641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5600" y="2667000"/>
            <a:ext cx="2880360" cy="3729963"/>
          </a:xfrm>
          <a:prstGeom prst="rect">
            <a:avLst/>
          </a:prstGeom>
          <a:noFill/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89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89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66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4 - $300</a:t>
            </a:r>
          </a:p>
        </p:txBody>
      </p:sp>
      <p:sp>
        <p:nvSpPr>
          <p:cNvPr id="169988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58200" y="6248400"/>
            <a:ext cx="457200" cy="38100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9989" name="Rectangle 5"/>
          <p:cNvSpPr>
            <a:spLocks noChangeArrowheads="1"/>
          </p:cNvSpPr>
          <p:nvPr/>
        </p:nvSpPr>
        <p:spPr bwMode="auto">
          <a:xfrm>
            <a:off x="457200" y="1600200"/>
            <a:ext cx="8229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n"/>
            </a:pP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Identify a way to neutralize heartburn.</a:t>
            </a:r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9990" name="Rectangle 6"/>
          <p:cNvSpPr>
            <a:spLocks noChangeArrowheads="1"/>
          </p:cNvSpPr>
          <p:nvPr/>
        </p:nvSpPr>
        <p:spPr bwMode="auto">
          <a:xfrm>
            <a:off x="381000" y="4724400"/>
            <a:ext cx="8229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n"/>
            </a:pP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Take a base such as Tums, Rolaids, Nexium, or drink a base like milk</a:t>
            </a:r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69991" name="Picture 7" descr="C:\Documents and Settings\middlestudent\Local Settings\Temporary Internet Files\Content.IE5\W88X3VRX\MC900001143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1400" y="2201022"/>
            <a:ext cx="1676400" cy="2418044"/>
          </a:xfrm>
          <a:prstGeom prst="rect">
            <a:avLst/>
          </a:prstGeom>
          <a:noFill/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99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99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990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1 - $100</a:t>
            </a:r>
          </a:p>
        </p:txBody>
      </p:sp>
      <p:sp>
        <p:nvSpPr>
          <p:cNvPr id="133129" name="Rectangle 9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229600" cy="1981200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This type of mixture has tiny particles that can be seen with a microscope.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3130" name="Rectangle 10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3962400"/>
            <a:ext cx="8229600" cy="2133600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Colloid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3124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58200" y="6248400"/>
            <a:ext cx="457200" cy="38100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133131" name="Picture 11" descr="C:\Documents and Settings\middlestudent\Local Settings\Temporary Internet Files\Content.IE5\UJJQO55H\MP900400574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4495800"/>
            <a:ext cx="1742661" cy="2178858"/>
          </a:xfrm>
          <a:prstGeom prst="rect">
            <a:avLst/>
          </a:prstGeom>
          <a:noFill/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30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4 - $400</a:t>
            </a:r>
          </a:p>
        </p:txBody>
      </p:sp>
      <p:sp>
        <p:nvSpPr>
          <p:cNvPr id="171012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58200" y="6248400"/>
            <a:ext cx="457200" cy="38100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71013" name="Rectangle 5"/>
          <p:cNvSpPr>
            <a:spLocks noChangeArrowheads="1"/>
          </p:cNvSpPr>
          <p:nvPr/>
        </p:nvSpPr>
        <p:spPr bwMode="auto">
          <a:xfrm>
            <a:off x="457200" y="1600200"/>
            <a:ext cx="8229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n"/>
            </a:pP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How would vinegar react with blue and red litmus paper?</a:t>
            </a:r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1014" name="Rectangle 6"/>
          <p:cNvSpPr>
            <a:spLocks noChangeArrowheads="1"/>
          </p:cNvSpPr>
          <p:nvPr/>
        </p:nvSpPr>
        <p:spPr bwMode="auto">
          <a:xfrm>
            <a:off x="457200" y="5105400"/>
            <a:ext cx="8229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n"/>
            </a:pP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Red litmus paper would stay red and blue litmus paper would turn red</a:t>
            </a:r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71015" name="Picture 7" descr="C:\Documents and Settings\middlestudent\Local Settings\Temporary Internet Files\Content.IE5\FMY9WZWK\MP900387852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3800" y="2133600"/>
            <a:ext cx="2142744" cy="3003847"/>
          </a:xfrm>
          <a:prstGeom prst="rect">
            <a:avLst/>
          </a:prstGeom>
          <a:noFill/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10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10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1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4 - $500</a:t>
            </a:r>
          </a:p>
        </p:txBody>
      </p:sp>
      <p:sp>
        <p:nvSpPr>
          <p:cNvPr id="172036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58200" y="6248400"/>
            <a:ext cx="457200" cy="38100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72037" name="Rectangle 5"/>
          <p:cNvSpPr>
            <a:spLocks noChangeArrowheads="1"/>
          </p:cNvSpPr>
          <p:nvPr/>
        </p:nvSpPr>
        <p:spPr bwMode="auto">
          <a:xfrm>
            <a:off x="457200" y="1600200"/>
            <a:ext cx="8229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n"/>
            </a:pP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Eating fruit increases the ____________ of acid in your stomach.  (Use a current science term…not AMOUNT)</a:t>
            </a:r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2038" name="Rectangle 6"/>
          <p:cNvSpPr>
            <a:spLocks noChangeArrowheads="1"/>
          </p:cNvSpPr>
          <p:nvPr/>
        </p:nvSpPr>
        <p:spPr bwMode="auto">
          <a:xfrm>
            <a:off x="457200" y="3962400"/>
            <a:ext cx="8229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n"/>
            </a:pP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concentration</a:t>
            </a:r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72039" name="Picture 7" descr="C:\Documents and Settings\middlestudent\Local Settings\Temporary Internet Files\Content.IE5\UJJQO55H\MC900234478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2971800"/>
            <a:ext cx="4157084" cy="3645529"/>
          </a:xfrm>
          <a:prstGeom prst="rect">
            <a:avLst/>
          </a:prstGeom>
          <a:noFill/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20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20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38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5 - $100</a:t>
            </a:r>
          </a:p>
        </p:txBody>
      </p:sp>
      <p:sp>
        <p:nvSpPr>
          <p:cNvPr id="173060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58200" y="6248400"/>
            <a:ext cx="457200" cy="38100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73061" name="Rectangle 5"/>
          <p:cNvSpPr>
            <a:spLocks noChangeArrowheads="1"/>
          </p:cNvSpPr>
          <p:nvPr/>
        </p:nvSpPr>
        <p:spPr bwMode="auto">
          <a:xfrm>
            <a:off x="457200" y="1600200"/>
            <a:ext cx="8229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n"/>
            </a:pP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How would you separate the pulp from 100% concentrated Florida Orange Juice?</a:t>
            </a:r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3062" name="Rectangle 6"/>
          <p:cNvSpPr>
            <a:spLocks noChangeArrowheads="1"/>
          </p:cNvSpPr>
          <p:nvPr/>
        </p:nvSpPr>
        <p:spPr bwMode="auto">
          <a:xfrm>
            <a:off x="457200" y="3962400"/>
            <a:ext cx="8229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n"/>
            </a:pP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Filtration</a:t>
            </a:r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73063" name="Picture 7" descr="C:\Documents and Settings\middlestudent\Local Settings\Temporary Internet Files\Content.IE5\8T2272MI\MC900436704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2895600"/>
            <a:ext cx="5027263" cy="2743200"/>
          </a:xfrm>
          <a:prstGeom prst="rect">
            <a:avLst/>
          </a:prstGeom>
          <a:noFill/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30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30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62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5 - $200</a:t>
            </a:r>
          </a:p>
        </p:txBody>
      </p:sp>
      <p:sp>
        <p:nvSpPr>
          <p:cNvPr id="174084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58200" y="6248400"/>
            <a:ext cx="457200" cy="38100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74085" name="Rectangle 5"/>
          <p:cNvSpPr>
            <a:spLocks noChangeArrowheads="1"/>
          </p:cNvSpPr>
          <p:nvPr/>
        </p:nvSpPr>
        <p:spPr bwMode="auto">
          <a:xfrm>
            <a:off x="457200" y="1600200"/>
            <a:ext cx="8229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n"/>
            </a:pP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When divers use a vacuum to locate gold at the bottom of the Bering Strait they end up with a ________________ 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</p:txBody>
      </p:sp>
      <p:sp>
        <p:nvSpPr>
          <p:cNvPr id="174086" name="Rectangle 6"/>
          <p:cNvSpPr>
            <a:spLocks noChangeArrowheads="1"/>
          </p:cNvSpPr>
          <p:nvPr/>
        </p:nvSpPr>
        <p:spPr bwMode="auto">
          <a:xfrm>
            <a:off x="457200" y="3962400"/>
            <a:ext cx="8229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n"/>
            </a:pP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suspension</a:t>
            </a:r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74087" name="Picture 7" descr="C:\Documents and Settings\middlestudent\Local Settings\Temporary Internet Files\Content.IE5\W88X3VRX\MP900384779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3139458"/>
            <a:ext cx="2755392" cy="3489941"/>
          </a:xfrm>
          <a:prstGeom prst="rect">
            <a:avLst/>
          </a:prstGeom>
          <a:noFill/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0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0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86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5 - $300</a:t>
            </a:r>
          </a:p>
        </p:txBody>
      </p:sp>
      <p:sp>
        <p:nvSpPr>
          <p:cNvPr id="175108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58200" y="6248400"/>
            <a:ext cx="457200" cy="38100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75109" name="Rectangle 5"/>
          <p:cNvSpPr>
            <a:spLocks noChangeArrowheads="1"/>
          </p:cNvSpPr>
          <p:nvPr/>
        </p:nvSpPr>
        <p:spPr bwMode="auto">
          <a:xfrm>
            <a:off x="457200" y="1600200"/>
            <a:ext cx="8229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n"/>
            </a:pP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What would you do to increase the amount of potassium nitrate that could dissolve in water?</a:t>
            </a:r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5110" name="Rectangle 6"/>
          <p:cNvSpPr>
            <a:spLocks noChangeArrowheads="1"/>
          </p:cNvSpPr>
          <p:nvPr/>
        </p:nvSpPr>
        <p:spPr bwMode="auto">
          <a:xfrm>
            <a:off x="457200" y="3962400"/>
            <a:ext cx="8229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n"/>
            </a:pP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Heat the solution</a:t>
            </a:r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75111" name="Picture 7" descr="C:\Documents and Settings\middlestudent\Local Settings\Temporary Internet Files\Content.IE5\FMY9WZWK\MC900441718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5200" y="3124200"/>
            <a:ext cx="2743200" cy="2743200"/>
          </a:xfrm>
          <a:prstGeom prst="rect">
            <a:avLst/>
          </a:prstGeom>
          <a:noFill/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5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5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10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5 - $400</a:t>
            </a:r>
          </a:p>
        </p:txBody>
      </p:sp>
      <p:sp>
        <p:nvSpPr>
          <p:cNvPr id="176132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58200" y="6248400"/>
            <a:ext cx="457200" cy="38100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76133" name="Rectangle 5"/>
          <p:cNvSpPr>
            <a:spLocks noChangeArrowheads="1"/>
          </p:cNvSpPr>
          <p:nvPr/>
        </p:nvSpPr>
        <p:spPr bwMode="auto">
          <a:xfrm>
            <a:off x="457200" y="1600200"/>
            <a:ext cx="8229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n"/>
            </a:pP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Describe the solute and solvent used to power your two cycle lawn mower.</a:t>
            </a:r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6134" name="Rectangle 6"/>
          <p:cNvSpPr>
            <a:spLocks noChangeArrowheads="1"/>
          </p:cNvSpPr>
          <p:nvPr/>
        </p:nvSpPr>
        <p:spPr bwMode="auto">
          <a:xfrm>
            <a:off x="533400" y="5257800"/>
            <a:ext cx="8229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n"/>
            </a:pP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Oil = solute 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Gasoline = solvent</a:t>
            </a:r>
          </a:p>
        </p:txBody>
      </p:sp>
      <p:pic>
        <p:nvPicPr>
          <p:cNvPr id="176135" name="Picture 7" descr="C:\Documents and Settings\middlestudent\Local Settings\Temporary Internet Files\Content.IE5\UJJQO55H\MC900334798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4200" y="2514600"/>
            <a:ext cx="2672714" cy="2756916"/>
          </a:xfrm>
          <a:prstGeom prst="rect">
            <a:avLst/>
          </a:prstGeom>
          <a:noFill/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6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6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34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5 - $500</a:t>
            </a:r>
          </a:p>
        </p:txBody>
      </p:sp>
      <p:sp>
        <p:nvSpPr>
          <p:cNvPr id="177156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58200" y="6248400"/>
            <a:ext cx="457200" cy="38100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77157" name="Rectangle 5"/>
          <p:cNvSpPr>
            <a:spLocks noChangeArrowheads="1"/>
          </p:cNvSpPr>
          <p:nvPr/>
        </p:nvSpPr>
        <p:spPr bwMode="auto">
          <a:xfrm>
            <a:off x="457200" y="1600200"/>
            <a:ext cx="8229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n"/>
            </a:pP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Describe what happens to molecular compounds when they enter water.</a:t>
            </a:r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7158" name="Rectangle 6"/>
          <p:cNvSpPr>
            <a:spLocks noChangeArrowheads="1"/>
          </p:cNvSpPr>
          <p:nvPr/>
        </p:nvSpPr>
        <p:spPr bwMode="auto">
          <a:xfrm>
            <a:off x="457200" y="4724400"/>
            <a:ext cx="8229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n"/>
            </a:pP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The individual molecules within the compound separate and become surrounded by water molecules.  Then they dissolve.  </a:t>
            </a:r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77159" name="Picture 7" descr="C:\Documents and Settings\middlestudent\Local Settings\Temporary Internet Files\Content.IE5\FMY9WZWK\MP900390126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4200" y="2590800"/>
            <a:ext cx="2895600" cy="2065528"/>
          </a:xfrm>
          <a:prstGeom prst="rect">
            <a:avLst/>
          </a:prstGeom>
          <a:noFill/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7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7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58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Final Jeopardy</a:t>
            </a:r>
          </a:p>
        </p:txBody>
      </p:sp>
      <p:sp>
        <p:nvSpPr>
          <p:cNvPr id="182276" name="AutoShape 4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58200" y="6248400"/>
            <a:ext cx="457200" cy="38100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82277" name="Rectangle 5"/>
          <p:cNvSpPr>
            <a:spLocks noChangeArrowheads="1"/>
          </p:cNvSpPr>
          <p:nvPr/>
        </p:nvSpPr>
        <p:spPr bwMode="auto">
          <a:xfrm>
            <a:off x="457200" y="1600200"/>
            <a:ext cx="8229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n"/>
            </a:pP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Identify the name of the medication that Mr. Rapposelli takes to reduce the wearing away of his esophagus.  </a:t>
            </a:r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82278" name="Rectangle 6"/>
          <p:cNvSpPr>
            <a:spLocks noChangeArrowheads="1"/>
          </p:cNvSpPr>
          <p:nvPr/>
        </p:nvSpPr>
        <p:spPr bwMode="auto">
          <a:xfrm>
            <a:off x="457200" y="3962400"/>
            <a:ext cx="8229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n"/>
            </a:pP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Nexium</a:t>
            </a:r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82279" name="Picture 7">
            <a:hlinkClick r:id="rId5" action="ppaction://hlinksldjump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7035800" y="180975"/>
            <a:ext cx="1879600" cy="1481138"/>
          </a:xfrm>
          <a:noFill/>
          <a:ln/>
        </p:spPr>
      </p:pic>
      <p:pic>
        <p:nvPicPr>
          <p:cNvPr id="182281" name="Picture 9" descr="C:\Documents and Settings\middlestudent\Local Settings\Temporary Internet Files\Content.IE5\FMY9WZWK\MP900321090[1]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05200" y="2971800"/>
            <a:ext cx="2609088" cy="3657600"/>
          </a:xfrm>
          <a:prstGeom prst="rect">
            <a:avLst/>
          </a:prstGeom>
          <a:noFill/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opard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2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2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7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1 - $200</a:t>
            </a:r>
          </a:p>
        </p:txBody>
      </p:sp>
      <p:sp>
        <p:nvSpPr>
          <p:cNvPr id="134148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58200" y="6248400"/>
            <a:ext cx="457200" cy="38100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34149" name="Rectangle 5"/>
          <p:cNvSpPr>
            <a:spLocks noChangeArrowheads="1"/>
          </p:cNvSpPr>
          <p:nvPr/>
        </p:nvSpPr>
        <p:spPr bwMode="auto">
          <a:xfrm>
            <a:off x="457200" y="1600200"/>
            <a:ext cx="8229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n"/>
            </a:pP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This simple process can be used to separate a suspension.</a:t>
            </a:r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4150" name="Rectangle 6"/>
          <p:cNvSpPr>
            <a:spLocks noChangeArrowheads="1"/>
          </p:cNvSpPr>
          <p:nvPr/>
        </p:nvSpPr>
        <p:spPr bwMode="auto">
          <a:xfrm>
            <a:off x="457200" y="3962400"/>
            <a:ext cx="8229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n"/>
            </a:pP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Filtration</a:t>
            </a:r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34151" name="Picture 7" descr="C:\Documents and Settings\middlestudent\Local Settings\Temporary Internet Files\Content.IE5\8T2272MI\MC90032541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4800600"/>
            <a:ext cx="1814170" cy="1479499"/>
          </a:xfrm>
          <a:prstGeom prst="rect">
            <a:avLst/>
          </a:prstGeom>
          <a:noFill/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4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4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50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1 - $300</a:t>
            </a:r>
          </a:p>
        </p:txBody>
      </p:sp>
      <p:sp>
        <p:nvSpPr>
          <p:cNvPr id="135172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58200" y="6248400"/>
            <a:ext cx="457200" cy="38100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35173" name="Rectangle 5"/>
          <p:cNvSpPr>
            <a:spLocks noChangeArrowheads="1"/>
          </p:cNvSpPr>
          <p:nvPr/>
        </p:nvSpPr>
        <p:spPr bwMode="auto">
          <a:xfrm>
            <a:off x="457200" y="1600200"/>
            <a:ext cx="8229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n"/>
            </a:pP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What type of mixture would exist if you combined salt and water and all of the salt crystals were dissolved?</a:t>
            </a:r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5174" name="Rectangle 6"/>
          <p:cNvSpPr>
            <a:spLocks noChangeArrowheads="1"/>
          </p:cNvSpPr>
          <p:nvPr/>
        </p:nvSpPr>
        <p:spPr bwMode="auto">
          <a:xfrm>
            <a:off x="457200" y="3962400"/>
            <a:ext cx="8229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n"/>
            </a:pP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Solution</a:t>
            </a:r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35175" name="Picture 7" descr="C:\Documents and Settings\middlestudent\Local Settings\Temporary Internet Files\Content.IE5\W88X3VRX\MP900423052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4600" y="3352800"/>
            <a:ext cx="4343400" cy="2863929"/>
          </a:xfrm>
          <a:prstGeom prst="rect">
            <a:avLst/>
          </a:prstGeom>
          <a:noFill/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5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5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1 - $400</a:t>
            </a:r>
          </a:p>
        </p:txBody>
      </p:sp>
      <p:sp>
        <p:nvSpPr>
          <p:cNvPr id="136196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58200" y="6248400"/>
            <a:ext cx="457200" cy="38100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36197" name="Rectangle 5"/>
          <p:cNvSpPr>
            <a:spLocks noChangeArrowheads="1"/>
          </p:cNvSpPr>
          <p:nvPr/>
        </p:nvSpPr>
        <p:spPr bwMode="auto">
          <a:xfrm>
            <a:off x="457200" y="1600200"/>
            <a:ext cx="8229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n"/>
            </a:pP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What determines whether a substance in a suspension floats or sinks? </a:t>
            </a:r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6198" name="Rectangle 6"/>
          <p:cNvSpPr>
            <a:spLocks noChangeArrowheads="1"/>
          </p:cNvSpPr>
          <p:nvPr/>
        </p:nvSpPr>
        <p:spPr bwMode="auto">
          <a:xfrm>
            <a:off x="457200" y="3962400"/>
            <a:ext cx="8229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n"/>
            </a:pP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density</a:t>
            </a:r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36199" name="Picture 7" descr="C:\Documents and Settings\middlestudent\Local Settings\Temporary Internet Files\Content.IE5\8T2272MI\MC900320654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7000" y="2971800"/>
            <a:ext cx="3142016" cy="2859481"/>
          </a:xfrm>
          <a:prstGeom prst="rect">
            <a:avLst/>
          </a:prstGeom>
          <a:noFill/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6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6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19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1 - $500</a:t>
            </a:r>
          </a:p>
        </p:txBody>
      </p:sp>
      <p:sp>
        <p:nvSpPr>
          <p:cNvPr id="137220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58200" y="6248400"/>
            <a:ext cx="457200" cy="38100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37221" name="Rectangle 5"/>
          <p:cNvSpPr>
            <a:spLocks noChangeArrowheads="1"/>
          </p:cNvSpPr>
          <p:nvPr/>
        </p:nvSpPr>
        <p:spPr bwMode="auto">
          <a:xfrm>
            <a:off x="457200" y="1600200"/>
            <a:ext cx="8229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n"/>
            </a:pP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This solvent is found in blood and saliva.</a:t>
            </a:r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7222" name="Rectangle 6"/>
          <p:cNvSpPr>
            <a:spLocks noChangeArrowheads="1"/>
          </p:cNvSpPr>
          <p:nvPr/>
        </p:nvSpPr>
        <p:spPr bwMode="auto">
          <a:xfrm>
            <a:off x="457200" y="3962400"/>
            <a:ext cx="8229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n"/>
            </a:pP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water</a:t>
            </a:r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37224" name="Picture 8" descr="C:\Documents and Settings\middlestudent\Local Settings\Temporary Internet Files\Content.IE5\W88X3VRX\MM900395735[1]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9400" y="2590800"/>
            <a:ext cx="2752725" cy="2752725"/>
          </a:xfrm>
          <a:prstGeom prst="rect">
            <a:avLst/>
          </a:prstGeom>
          <a:noFill/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7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7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2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2 - $100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type of mixture can be separated by the process of evaporation?</a:t>
            </a:r>
            <a:endParaRPr lang="en-US" dirty="0"/>
          </a:p>
        </p:txBody>
      </p:sp>
      <p:sp>
        <p:nvSpPr>
          <p:cNvPr id="138244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58200" y="6248400"/>
            <a:ext cx="457200" cy="38100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38245" name="Rectangle 5"/>
          <p:cNvSpPr>
            <a:spLocks noChangeArrowheads="1"/>
          </p:cNvSpPr>
          <p:nvPr/>
        </p:nvSpPr>
        <p:spPr bwMode="auto">
          <a:xfrm>
            <a:off x="457200" y="1600200"/>
            <a:ext cx="8229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n"/>
            </a:pPr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8246" name="Rectangle 6"/>
          <p:cNvSpPr>
            <a:spLocks noChangeArrowheads="1"/>
          </p:cNvSpPr>
          <p:nvPr/>
        </p:nvSpPr>
        <p:spPr bwMode="auto">
          <a:xfrm>
            <a:off x="457200" y="3962400"/>
            <a:ext cx="8229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n"/>
            </a:pP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solution</a:t>
            </a:r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8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8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2 - $200</a:t>
            </a:r>
          </a:p>
        </p:txBody>
      </p:sp>
      <p:sp>
        <p:nvSpPr>
          <p:cNvPr id="158724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58200" y="6248400"/>
            <a:ext cx="457200" cy="38100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8725" name="Rectangle 5"/>
          <p:cNvSpPr>
            <a:spLocks noChangeArrowheads="1"/>
          </p:cNvSpPr>
          <p:nvPr/>
        </p:nvSpPr>
        <p:spPr bwMode="auto">
          <a:xfrm>
            <a:off x="457200" y="1600200"/>
            <a:ext cx="8229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n"/>
            </a:pP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Do more gas molecules dissolve in low or high pressure systems?</a:t>
            </a:r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8726" name="Rectangle 6"/>
          <p:cNvSpPr>
            <a:spLocks noChangeArrowheads="1"/>
          </p:cNvSpPr>
          <p:nvPr/>
        </p:nvSpPr>
        <p:spPr bwMode="auto">
          <a:xfrm>
            <a:off x="533400" y="4724400"/>
            <a:ext cx="8229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n"/>
            </a:pP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high pressure systems</a:t>
            </a:r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58727" name="Picture 7" descr="C:\Documents and Settings\middlestudent\Local Settings\Temporary Internet Files\Content.IE5\FMY9WZWK\MC900340242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2514600"/>
            <a:ext cx="1563929" cy="4156648"/>
          </a:xfrm>
          <a:prstGeom prst="rect">
            <a:avLst/>
          </a:prstGeom>
          <a:noFill/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8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8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2 - $300</a:t>
            </a:r>
          </a:p>
        </p:txBody>
      </p:sp>
      <p:sp>
        <p:nvSpPr>
          <p:cNvPr id="159748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58200" y="6248400"/>
            <a:ext cx="457200" cy="38100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9749" name="Rectangle 5"/>
          <p:cNvSpPr>
            <a:spLocks noChangeArrowheads="1"/>
          </p:cNvSpPr>
          <p:nvPr/>
        </p:nvSpPr>
        <p:spPr bwMode="auto">
          <a:xfrm>
            <a:off x="457200" y="1600200"/>
            <a:ext cx="8229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n"/>
            </a:pP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What does adding ethylene alcohol do to the freezing point of water?</a:t>
            </a:r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9750" name="Rectangle 6"/>
          <p:cNvSpPr>
            <a:spLocks noChangeArrowheads="1"/>
          </p:cNvSpPr>
          <p:nvPr/>
        </p:nvSpPr>
        <p:spPr bwMode="auto">
          <a:xfrm>
            <a:off x="457200" y="4724400"/>
            <a:ext cx="8229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n"/>
            </a:pP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It lowers it</a:t>
            </a:r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59751" name="Picture 7" descr="C:\Documents and Settings\middlestudent\Local Settings\Temporary Internet Files\Content.IE5\W88X3VRX\MC900388686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3200" y="2895600"/>
            <a:ext cx="3120971" cy="2794102"/>
          </a:xfrm>
          <a:prstGeom prst="rect">
            <a:avLst/>
          </a:prstGeom>
          <a:noFill/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97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97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50" grpId="0" build="p"/>
    </p:bldLst>
  </p:timing>
</p:sld>
</file>

<file path=ppt/theme/theme1.xml><?xml version="1.0" encoding="utf-8"?>
<a:theme xmlns:a="http://schemas.openxmlformats.org/drawingml/2006/main" name="Slit">
  <a:themeElements>
    <a:clrScheme name="Slit 9">
      <a:dk1>
        <a:srgbClr val="000000"/>
      </a:dk1>
      <a:lt1>
        <a:srgbClr val="FFFFFF"/>
      </a:lt1>
      <a:dk2>
        <a:srgbClr val="000000"/>
      </a:dk2>
      <a:lt2>
        <a:srgbClr val="E6E6E6"/>
      </a:lt2>
      <a:accent1>
        <a:srgbClr val="66CCFF"/>
      </a:accent1>
      <a:accent2>
        <a:srgbClr val="9999FF"/>
      </a:accent2>
      <a:accent3>
        <a:srgbClr val="FFFFFF"/>
      </a:accent3>
      <a:accent4>
        <a:srgbClr val="000000"/>
      </a:accent4>
      <a:accent5>
        <a:srgbClr val="B8E2FF"/>
      </a:accent5>
      <a:accent6>
        <a:srgbClr val="8A8AE7"/>
      </a:accent6>
      <a:hlink>
        <a:srgbClr val="3333CC"/>
      </a:hlink>
      <a:folHlink>
        <a:srgbClr val="008080"/>
      </a:folHlink>
    </a:clrScheme>
    <a:fontScheme name="Slit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lit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t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lit 6">
    <a:dk1>
      <a:srgbClr val="0000AC"/>
    </a:dk1>
    <a:lt1>
      <a:srgbClr val="FFFFFF"/>
    </a:lt1>
    <a:dk2>
      <a:srgbClr val="000086"/>
    </a:dk2>
    <a:lt2>
      <a:srgbClr val="CCFFFF"/>
    </a:lt2>
    <a:accent1>
      <a:srgbClr val="0099FF"/>
    </a:accent1>
    <a:accent2>
      <a:srgbClr val="00B000"/>
    </a:accent2>
    <a:accent3>
      <a:srgbClr val="AAAAC3"/>
    </a:accent3>
    <a:accent4>
      <a:srgbClr val="DADADA"/>
    </a:accent4>
    <a:accent5>
      <a:srgbClr val="AACAFF"/>
    </a:accent5>
    <a:accent6>
      <a:srgbClr val="009F00"/>
    </a:accent6>
    <a:hlink>
      <a:srgbClr val="FFE701"/>
    </a:hlink>
    <a:folHlink>
      <a:srgbClr val="FF9900"/>
    </a:folHlink>
  </a:clrScheme>
</a:themeOverride>
</file>

<file path=ppt/theme/themeOverride10.xml><?xml version="1.0" encoding="utf-8"?>
<a:themeOverride xmlns:a="http://schemas.openxmlformats.org/drawingml/2006/main">
  <a:clrScheme name="Slit 5">
    <a:dk1>
      <a:srgbClr val="008885"/>
    </a:dk1>
    <a:lt1>
      <a:srgbClr val="FFFFFF"/>
    </a:lt1>
    <a:dk2>
      <a:srgbClr val="007572"/>
    </a:dk2>
    <a:lt2>
      <a:srgbClr val="FFFF99"/>
    </a:lt2>
    <a:accent1>
      <a:srgbClr val="33CCCC"/>
    </a:accent1>
    <a:accent2>
      <a:srgbClr val="6D6FC7"/>
    </a:accent2>
    <a:accent3>
      <a:srgbClr val="AABDBC"/>
    </a:accent3>
    <a:accent4>
      <a:srgbClr val="DADADA"/>
    </a:accent4>
    <a:accent5>
      <a:srgbClr val="ADE2E2"/>
    </a:accent5>
    <a:accent6>
      <a:srgbClr val="6264B4"/>
    </a:accent6>
    <a:hlink>
      <a:srgbClr val="FFFFCC"/>
    </a:hlink>
    <a:folHlink>
      <a:srgbClr val="00FF00"/>
    </a:folHlink>
  </a:clrScheme>
</a:themeOverride>
</file>

<file path=ppt/theme/themeOverride11.xml><?xml version="1.0" encoding="utf-8"?>
<a:themeOverride xmlns:a="http://schemas.openxmlformats.org/drawingml/2006/main">
  <a:clrScheme name="Slit 2">
    <a:dk1>
      <a:srgbClr val="674E2F"/>
    </a:dk1>
    <a:lt1>
      <a:srgbClr val="FFFFFF"/>
    </a:lt1>
    <a:dk2>
      <a:srgbClr val="533F27"/>
    </a:dk2>
    <a:lt2>
      <a:srgbClr val="D8B274"/>
    </a:lt2>
    <a:accent1>
      <a:srgbClr val="CC9900"/>
    </a:accent1>
    <a:accent2>
      <a:srgbClr val="8F5F2F"/>
    </a:accent2>
    <a:accent3>
      <a:srgbClr val="B3AFAC"/>
    </a:accent3>
    <a:accent4>
      <a:srgbClr val="DADADA"/>
    </a:accent4>
    <a:accent5>
      <a:srgbClr val="E2CAAA"/>
    </a:accent5>
    <a:accent6>
      <a:srgbClr val="81552A"/>
    </a:accent6>
    <a:hlink>
      <a:srgbClr val="FFCC00"/>
    </a:hlink>
    <a:folHlink>
      <a:srgbClr val="FFFFCC"/>
    </a:folHlink>
  </a:clrScheme>
</a:themeOverride>
</file>

<file path=ppt/theme/themeOverride12.xml><?xml version="1.0" encoding="utf-8"?>
<a:themeOverride xmlns:a="http://schemas.openxmlformats.org/drawingml/2006/main">
  <a:clrScheme name="Slit 2">
    <a:dk1>
      <a:srgbClr val="674E2F"/>
    </a:dk1>
    <a:lt1>
      <a:srgbClr val="FFFFFF"/>
    </a:lt1>
    <a:dk2>
      <a:srgbClr val="533F27"/>
    </a:dk2>
    <a:lt2>
      <a:srgbClr val="D8B274"/>
    </a:lt2>
    <a:accent1>
      <a:srgbClr val="CC9900"/>
    </a:accent1>
    <a:accent2>
      <a:srgbClr val="8F5F2F"/>
    </a:accent2>
    <a:accent3>
      <a:srgbClr val="B3AFAC"/>
    </a:accent3>
    <a:accent4>
      <a:srgbClr val="DADADA"/>
    </a:accent4>
    <a:accent5>
      <a:srgbClr val="E2CAAA"/>
    </a:accent5>
    <a:accent6>
      <a:srgbClr val="81552A"/>
    </a:accent6>
    <a:hlink>
      <a:srgbClr val="FFCC00"/>
    </a:hlink>
    <a:folHlink>
      <a:srgbClr val="FFFFCC"/>
    </a:folHlink>
  </a:clrScheme>
</a:themeOverride>
</file>

<file path=ppt/theme/themeOverride13.xml><?xml version="1.0" encoding="utf-8"?>
<a:themeOverride xmlns:a="http://schemas.openxmlformats.org/drawingml/2006/main">
  <a:clrScheme name="Slit 2">
    <a:dk1>
      <a:srgbClr val="674E2F"/>
    </a:dk1>
    <a:lt1>
      <a:srgbClr val="FFFFFF"/>
    </a:lt1>
    <a:dk2>
      <a:srgbClr val="533F27"/>
    </a:dk2>
    <a:lt2>
      <a:srgbClr val="D8B274"/>
    </a:lt2>
    <a:accent1>
      <a:srgbClr val="CC9900"/>
    </a:accent1>
    <a:accent2>
      <a:srgbClr val="8F5F2F"/>
    </a:accent2>
    <a:accent3>
      <a:srgbClr val="B3AFAC"/>
    </a:accent3>
    <a:accent4>
      <a:srgbClr val="DADADA"/>
    </a:accent4>
    <a:accent5>
      <a:srgbClr val="E2CAAA"/>
    </a:accent5>
    <a:accent6>
      <a:srgbClr val="81552A"/>
    </a:accent6>
    <a:hlink>
      <a:srgbClr val="FFCC00"/>
    </a:hlink>
    <a:folHlink>
      <a:srgbClr val="FFFFCC"/>
    </a:folHlink>
  </a:clrScheme>
</a:themeOverride>
</file>

<file path=ppt/theme/themeOverride14.xml><?xml version="1.0" encoding="utf-8"?>
<a:themeOverride xmlns:a="http://schemas.openxmlformats.org/drawingml/2006/main">
  <a:clrScheme name="Slit 2">
    <a:dk1>
      <a:srgbClr val="674E2F"/>
    </a:dk1>
    <a:lt1>
      <a:srgbClr val="FFFFFF"/>
    </a:lt1>
    <a:dk2>
      <a:srgbClr val="533F27"/>
    </a:dk2>
    <a:lt2>
      <a:srgbClr val="D8B274"/>
    </a:lt2>
    <a:accent1>
      <a:srgbClr val="CC9900"/>
    </a:accent1>
    <a:accent2>
      <a:srgbClr val="8F5F2F"/>
    </a:accent2>
    <a:accent3>
      <a:srgbClr val="B3AFAC"/>
    </a:accent3>
    <a:accent4>
      <a:srgbClr val="DADADA"/>
    </a:accent4>
    <a:accent5>
      <a:srgbClr val="E2CAAA"/>
    </a:accent5>
    <a:accent6>
      <a:srgbClr val="81552A"/>
    </a:accent6>
    <a:hlink>
      <a:srgbClr val="FFCC00"/>
    </a:hlink>
    <a:folHlink>
      <a:srgbClr val="FFFFCC"/>
    </a:folHlink>
  </a:clrScheme>
</a:themeOverride>
</file>

<file path=ppt/theme/themeOverride15.xml><?xml version="1.0" encoding="utf-8"?>
<a:themeOverride xmlns:a="http://schemas.openxmlformats.org/drawingml/2006/main">
  <a:clrScheme name="Slit 2">
    <a:dk1>
      <a:srgbClr val="674E2F"/>
    </a:dk1>
    <a:lt1>
      <a:srgbClr val="FFFFFF"/>
    </a:lt1>
    <a:dk2>
      <a:srgbClr val="533F27"/>
    </a:dk2>
    <a:lt2>
      <a:srgbClr val="D8B274"/>
    </a:lt2>
    <a:accent1>
      <a:srgbClr val="CC9900"/>
    </a:accent1>
    <a:accent2>
      <a:srgbClr val="8F5F2F"/>
    </a:accent2>
    <a:accent3>
      <a:srgbClr val="B3AFAC"/>
    </a:accent3>
    <a:accent4>
      <a:srgbClr val="DADADA"/>
    </a:accent4>
    <a:accent5>
      <a:srgbClr val="E2CAAA"/>
    </a:accent5>
    <a:accent6>
      <a:srgbClr val="81552A"/>
    </a:accent6>
    <a:hlink>
      <a:srgbClr val="FFCC00"/>
    </a:hlink>
    <a:folHlink>
      <a:srgbClr val="FFFFCC"/>
    </a:folHlink>
  </a:clrScheme>
</a:themeOverride>
</file>

<file path=ppt/theme/themeOverride16.xml><?xml version="1.0" encoding="utf-8"?>
<a:themeOverride xmlns:a="http://schemas.openxmlformats.org/drawingml/2006/main">
  <a:clrScheme name="Slit 7">
    <a:dk1>
      <a:srgbClr val="7474A2"/>
    </a:dk1>
    <a:lt1>
      <a:srgbClr val="FFFFFF"/>
    </a:lt1>
    <a:dk2>
      <a:srgbClr val="5E5E8E"/>
    </a:dk2>
    <a:lt2>
      <a:srgbClr val="D1D1DF"/>
    </a:lt2>
    <a:accent1>
      <a:srgbClr val="CC66FF"/>
    </a:accent1>
    <a:accent2>
      <a:srgbClr val="6666FF"/>
    </a:accent2>
    <a:accent3>
      <a:srgbClr val="B6B6C6"/>
    </a:accent3>
    <a:accent4>
      <a:srgbClr val="DADADA"/>
    </a:accent4>
    <a:accent5>
      <a:srgbClr val="E2B8FF"/>
    </a:accent5>
    <a:accent6>
      <a:srgbClr val="5C5CE7"/>
    </a:accent6>
    <a:hlink>
      <a:srgbClr val="FFCC99"/>
    </a:hlink>
    <a:folHlink>
      <a:srgbClr val="CCCCFF"/>
    </a:folHlink>
  </a:clrScheme>
</a:themeOverride>
</file>

<file path=ppt/theme/themeOverride17.xml><?xml version="1.0" encoding="utf-8"?>
<a:themeOverride xmlns:a="http://schemas.openxmlformats.org/drawingml/2006/main">
  <a:clrScheme name="Slit 7">
    <a:dk1>
      <a:srgbClr val="7474A2"/>
    </a:dk1>
    <a:lt1>
      <a:srgbClr val="FFFFFF"/>
    </a:lt1>
    <a:dk2>
      <a:srgbClr val="5E5E8E"/>
    </a:dk2>
    <a:lt2>
      <a:srgbClr val="D1D1DF"/>
    </a:lt2>
    <a:accent1>
      <a:srgbClr val="CC66FF"/>
    </a:accent1>
    <a:accent2>
      <a:srgbClr val="6666FF"/>
    </a:accent2>
    <a:accent3>
      <a:srgbClr val="B6B6C6"/>
    </a:accent3>
    <a:accent4>
      <a:srgbClr val="DADADA"/>
    </a:accent4>
    <a:accent5>
      <a:srgbClr val="E2B8FF"/>
    </a:accent5>
    <a:accent6>
      <a:srgbClr val="5C5CE7"/>
    </a:accent6>
    <a:hlink>
      <a:srgbClr val="FFCC99"/>
    </a:hlink>
    <a:folHlink>
      <a:srgbClr val="CCCCFF"/>
    </a:folHlink>
  </a:clrScheme>
</a:themeOverride>
</file>

<file path=ppt/theme/themeOverride18.xml><?xml version="1.0" encoding="utf-8"?>
<a:themeOverride xmlns:a="http://schemas.openxmlformats.org/drawingml/2006/main">
  <a:clrScheme name="Slit 7">
    <a:dk1>
      <a:srgbClr val="7474A2"/>
    </a:dk1>
    <a:lt1>
      <a:srgbClr val="FFFFFF"/>
    </a:lt1>
    <a:dk2>
      <a:srgbClr val="5E5E8E"/>
    </a:dk2>
    <a:lt2>
      <a:srgbClr val="D1D1DF"/>
    </a:lt2>
    <a:accent1>
      <a:srgbClr val="CC66FF"/>
    </a:accent1>
    <a:accent2>
      <a:srgbClr val="6666FF"/>
    </a:accent2>
    <a:accent3>
      <a:srgbClr val="B6B6C6"/>
    </a:accent3>
    <a:accent4>
      <a:srgbClr val="DADADA"/>
    </a:accent4>
    <a:accent5>
      <a:srgbClr val="E2B8FF"/>
    </a:accent5>
    <a:accent6>
      <a:srgbClr val="5C5CE7"/>
    </a:accent6>
    <a:hlink>
      <a:srgbClr val="FFCC99"/>
    </a:hlink>
    <a:folHlink>
      <a:srgbClr val="CCCCFF"/>
    </a:folHlink>
  </a:clrScheme>
</a:themeOverride>
</file>

<file path=ppt/theme/themeOverride19.xml><?xml version="1.0" encoding="utf-8"?>
<a:themeOverride xmlns:a="http://schemas.openxmlformats.org/drawingml/2006/main">
  <a:clrScheme name="Slit 7">
    <a:dk1>
      <a:srgbClr val="7474A2"/>
    </a:dk1>
    <a:lt1>
      <a:srgbClr val="FFFFFF"/>
    </a:lt1>
    <a:dk2>
      <a:srgbClr val="5E5E8E"/>
    </a:dk2>
    <a:lt2>
      <a:srgbClr val="D1D1DF"/>
    </a:lt2>
    <a:accent1>
      <a:srgbClr val="CC66FF"/>
    </a:accent1>
    <a:accent2>
      <a:srgbClr val="6666FF"/>
    </a:accent2>
    <a:accent3>
      <a:srgbClr val="B6B6C6"/>
    </a:accent3>
    <a:accent4>
      <a:srgbClr val="DADADA"/>
    </a:accent4>
    <a:accent5>
      <a:srgbClr val="E2B8FF"/>
    </a:accent5>
    <a:accent6>
      <a:srgbClr val="5C5CE7"/>
    </a:accent6>
    <a:hlink>
      <a:srgbClr val="FFCC99"/>
    </a:hlink>
    <a:folHlink>
      <a:srgbClr val="CCCCFF"/>
    </a:folHlink>
  </a:clrScheme>
</a:themeOverride>
</file>

<file path=ppt/theme/themeOverride2.xml><?xml version="1.0" encoding="utf-8"?>
<a:themeOverride xmlns:a="http://schemas.openxmlformats.org/drawingml/2006/main">
  <a:clrScheme name="Slit 6">
    <a:dk1>
      <a:srgbClr val="0000AC"/>
    </a:dk1>
    <a:lt1>
      <a:srgbClr val="FFFFFF"/>
    </a:lt1>
    <a:dk2>
      <a:srgbClr val="000086"/>
    </a:dk2>
    <a:lt2>
      <a:srgbClr val="CCFFFF"/>
    </a:lt2>
    <a:accent1>
      <a:srgbClr val="0099FF"/>
    </a:accent1>
    <a:accent2>
      <a:srgbClr val="00B000"/>
    </a:accent2>
    <a:accent3>
      <a:srgbClr val="AAAAC3"/>
    </a:accent3>
    <a:accent4>
      <a:srgbClr val="DADADA"/>
    </a:accent4>
    <a:accent5>
      <a:srgbClr val="AACAFF"/>
    </a:accent5>
    <a:accent6>
      <a:srgbClr val="009F00"/>
    </a:accent6>
    <a:hlink>
      <a:srgbClr val="FFE701"/>
    </a:hlink>
    <a:folHlink>
      <a:srgbClr val="FF9900"/>
    </a:folHlink>
  </a:clrScheme>
</a:themeOverride>
</file>

<file path=ppt/theme/themeOverride20.xml><?xml version="1.0" encoding="utf-8"?>
<a:themeOverride xmlns:a="http://schemas.openxmlformats.org/drawingml/2006/main">
  <a:clrScheme name="Slit 7">
    <a:dk1>
      <a:srgbClr val="7474A2"/>
    </a:dk1>
    <a:lt1>
      <a:srgbClr val="FFFFFF"/>
    </a:lt1>
    <a:dk2>
      <a:srgbClr val="5E5E8E"/>
    </a:dk2>
    <a:lt2>
      <a:srgbClr val="D1D1DF"/>
    </a:lt2>
    <a:accent1>
      <a:srgbClr val="CC66FF"/>
    </a:accent1>
    <a:accent2>
      <a:srgbClr val="6666FF"/>
    </a:accent2>
    <a:accent3>
      <a:srgbClr val="B6B6C6"/>
    </a:accent3>
    <a:accent4>
      <a:srgbClr val="DADADA"/>
    </a:accent4>
    <a:accent5>
      <a:srgbClr val="E2B8FF"/>
    </a:accent5>
    <a:accent6>
      <a:srgbClr val="5C5CE7"/>
    </a:accent6>
    <a:hlink>
      <a:srgbClr val="FFCC99"/>
    </a:hlink>
    <a:folHlink>
      <a:srgbClr val="CCCCFF"/>
    </a:folHlink>
  </a:clrScheme>
</a:themeOverride>
</file>

<file path=ppt/theme/themeOverride21.xml><?xml version="1.0" encoding="utf-8"?>
<a:themeOverride xmlns:a="http://schemas.openxmlformats.org/drawingml/2006/main">
  <a:clrScheme name="Slit 1">
    <a:dk1>
      <a:srgbClr val="8C0000"/>
    </a:dk1>
    <a:lt1>
      <a:srgbClr val="FFFFFF"/>
    </a:lt1>
    <a:dk2>
      <a:srgbClr val="720000"/>
    </a:dk2>
    <a:lt2>
      <a:srgbClr val="FFFFCC"/>
    </a:lt2>
    <a:accent1>
      <a:srgbClr val="FF3300"/>
    </a:accent1>
    <a:accent2>
      <a:srgbClr val="BE7960"/>
    </a:accent2>
    <a:accent3>
      <a:srgbClr val="BCAAAA"/>
    </a:accent3>
    <a:accent4>
      <a:srgbClr val="DADADA"/>
    </a:accent4>
    <a:accent5>
      <a:srgbClr val="FFADAA"/>
    </a:accent5>
    <a:accent6>
      <a:srgbClr val="AC6D56"/>
    </a:accent6>
    <a:hlink>
      <a:srgbClr val="FFCC66"/>
    </a:hlink>
    <a:folHlink>
      <a:srgbClr val="FF9900"/>
    </a:folHlink>
  </a:clrScheme>
</a:themeOverride>
</file>

<file path=ppt/theme/themeOverride22.xml><?xml version="1.0" encoding="utf-8"?>
<a:themeOverride xmlns:a="http://schemas.openxmlformats.org/drawingml/2006/main">
  <a:clrScheme name="Slit 1">
    <a:dk1>
      <a:srgbClr val="8C0000"/>
    </a:dk1>
    <a:lt1>
      <a:srgbClr val="FFFFFF"/>
    </a:lt1>
    <a:dk2>
      <a:srgbClr val="720000"/>
    </a:dk2>
    <a:lt2>
      <a:srgbClr val="FFFFCC"/>
    </a:lt2>
    <a:accent1>
      <a:srgbClr val="FF3300"/>
    </a:accent1>
    <a:accent2>
      <a:srgbClr val="BE7960"/>
    </a:accent2>
    <a:accent3>
      <a:srgbClr val="BCAAAA"/>
    </a:accent3>
    <a:accent4>
      <a:srgbClr val="DADADA"/>
    </a:accent4>
    <a:accent5>
      <a:srgbClr val="FFADAA"/>
    </a:accent5>
    <a:accent6>
      <a:srgbClr val="AC6D56"/>
    </a:accent6>
    <a:hlink>
      <a:srgbClr val="FFCC66"/>
    </a:hlink>
    <a:folHlink>
      <a:srgbClr val="FF9900"/>
    </a:folHlink>
  </a:clrScheme>
</a:themeOverride>
</file>

<file path=ppt/theme/themeOverride23.xml><?xml version="1.0" encoding="utf-8"?>
<a:themeOverride xmlns:a="http://schemas.openxmlformats.org/drawingml/2006/main">
  <a:clrScheme name="Slit 1">
    <a:dk1>
      <a:srgbClr val="8C0000"/>
    </a:dk1>
    <a:lt1>
      <a:srgbClr val="FFFFFF"/>
    </a:lt1>
    <a:dk2>
      <a:srgbClr val="720000"/>
    </a:dk2>
    <a:lt2>
      <a:srgbClr val="FFFFCC"/>
    </a:lt2>
    <a:accent1>
      <a:srgbClr val="FF3300"/>
    </a:accent1>
    <a:accent2>
      <a:srgbClr val="BE7960"/>
    </a:accent2>
    <a:accent3>
      <a:srgbClr val="BCAAAA"/>
    </a:accent3>
    <a:accent4>
      <a:srgbClr val="DADADA"/>
    </a:accent4>
    <a:accent5>
      <a:srgbClr val="FFADAA"/>
    </a:accent5>
    <a:accent6>
      <a:srgbClr val="AC6D56"/>
    </a:accent6>
    <a:hlink>
      <a:srgbClr val="FFCC66"/>
    </a:hlink>
    <a:folHlink>
      <a:srgbClr val="FF9900"/>
    </a:folHlink>
  </a:clrScheme>
</a:themeOverride>
</file>

<file path=ppt/theme/themeOverride24.xml><?xml version="1.0" encoding="utf-8"?>
<a:themeOverride xmlns:a="http://schemas.openxmlformats.org/drawingml/2006/main">
  <a:clrScheme name="Slit 1">
    <a:dk1>
      <a:srgbClr val="8C0000"/>
    </a:dk1>
    <a:lt1>
      <a:srgbClr val="FFFFFF"/>
    </a:lt1>
    <a:dk2>
      <a:srgbClr val="720000"/>
    </a:dk2>
    <a:lt2>
      <a:srgbClr val="FFFFCC"/>
    </a:lt2>
    <a:accent1>
      <a:srgbClr val="FF3300"/>
    </a:accent1>
    <a:accent2>
      <a:srgbClr val="BE7960"/>
    </a:accent2>
    <a:accent3>
      <a:srgbClr val="BCAAAA"/>
    </a:accent3>
    <a:accent4>
      <a:srgbClr val="DADADA"/>
    </a:accent4>
    <a:accent5>
      <a:srgbClr val="FFADAA"/>
    </a:accent5>
    <a:accent6>
      <a:srgbClr val="AC6D56"/>
    </a:accent6>
    <a:hlink>
      <a:srgbClr val="FFCC66"/>
    </a:hlink>
    <a:folHlink>
      <a:srgbClr val="FF9900"/>
    </a:folHlink>
  </a:clrScheme>
</a:themeOverride>
</file>

<file path=ppt/theme/themeOverride25.xml><?xml version="1.0" encoding="utf-8"?>
<a:themeOverride xmlns:a="http://schemas.openxmlformats.org/drawingml/2006/main">
  <a:clrScheme name="Slit 1">
    <a:dk1>
      <a:srgbClr val="8C0000"/>
    </a:dk1>
    <a:lt1>
      <a:srgbClr val="FFFFFF"/>
    </a:lt1>
    <a:dk2>
      <a:srgbClr val="720000"/>
    </a:dk2>
    <a:lt2>
      <a:srgbClr val="FFFFCC"/>
    </a:lt2>
    <a:accent1>
      <a:srgbClr val="FF3300"/>
    </a:accent1>
    <a:accent2>
      <a:srgbClr val="BE7960"/>
    </a:accent2>
    <a:accent3>
      <a:srgbClr val="BCAAAA"/>
    </a:accent3>
    <a:accent4>
      <a:srgbClr val="DADADA"/>
    </a:accent4>
    <a:accent5>
      <a:srgbClr val="FFADAA"/>
    </a:accent5>
    <a:accent6>
      <a:srgbClr val="AC6D56"/>
    </a:accent6>
    <a:hlink>
      <a:srgbClr val="FFCC66"/>
    </a:hlink>
    <a:folHlink>
      <a:srgbClr val="FF9900"/>
    </a:folHlink>
  </a:clrScheme>
</a:themeOverride>
</file>

<file path=ppt/theme/themeOverride26.xml><?xml version="1.0" encoding="utf-8"?>
<a:themeOverride xmlns:a="http://schemas.openxmlformats.org/drawingml/2006/main">
  <a:clrScheme name="Slit 4">
    <a:dk1>
      <a:srgbClr val="3A7400"/>
    </a:dk1>
    <a:lt1>
      <a:srgbClr val="FFFFFF"/>
    </a:lt1>
    <a:dk2>
      <a:srgbClr val="2E5C00"/>
    </a:dk2>
    <a:lt2>
      <a:srgbClr val="FFFFFF"/>
    </a:lt2>
    <a:accent1>
      <a:srgbClr val="79CA02"/>
    </a:accent1>
    <a:accent2>
      <a:srgbClr val="008080"/>
    </a:accent2>
    <a:accent3>
      <a:srgbClr val="ADB5AA"/>
    </a:accent3>
    <a:accent4>
      <a:srgbClr val="DADADA"/>
    </a:accent4>
    <a:accent5>
      <a:srgbClr val="BEE1AA"/>
    </a:accent5>
    <a:accent6>
      <a:srgbClr val="007373"/>
    </a:accent6>
    <a:hlink>
      <a:srgbClr val="A8DE0E"/>
    </a:hlink>
    <a:folHlink>
      <a:srgbClr val="00CC66"/>
    </a:folHlink>
  </a:clrScheme>
</a:themeOverride>
</file>

<file path=ppt/theme/themeOverride3.xml><?xml version="1.0" encoding="utf-8"?>
<a:themeOverride xmlns:a="http://schemas.openxmlformats.org/drawingml/2006/main">
  <a:clrScheme name="Slit 6">
    <a:dk1>
      <a:srgbClr val="0000AC"/>
    </a:dk1>
    <a:lt1>
      <a:srgbClr val="FFFFFF"/>
    </a:lt1>
    <a:dk2>
      <a:srgbClr val="000086"/>
    </a:dk2>
    <a:lt2>
      <a:srgbClr val="CCFFFF"/>
    </a:lt2>
    <a:accent1>
      <a:srgbClr val="0099FF"/>
    </a:accent1>
    <a:accent2>
      <a:srgbClr val="00B000"/>
    </a:accent2>
    <a:accent3>
      <a:srgbClr val="AAAAC3"/>
    </a:accent3>
    <a:accent4>
      <a:srgbClr val="DADADA"/>
    </a:accent4>
    <a:accent5>
      <a:srgbClr val="AACAFF"/>
    </a:accent5>
    <a:accent6>
      <a:srgbClr val="009F00"/>
    </a:accent6>
    <a:hlink>
      <a:srgbClr val="FFE701"/>
    </a:hlink>
    <a:folHlink>
      <a:srgbClr val="FF9900"/>
    </a:folHlink>
  </a:clrScheme>
</a:themeOverride>
</file>

<file path=ppt/theme/themeOverride4.xml><?xml version="1.0" encoding="utf-8"?>
<a:themeOverride xmlns:a="http://schemas.openxmlformats.org/drawingml/2006/main">
  <a:clrScheme name="Slit 6">
    <a:dk1>
      <a:srgbClr val="0000AC"/>
    </a:dk1>
    <a:lt1>
      <a:srgbClr val="FFFFFF"/>
    </a:lt1>
    <a:dk2>
      <a:srgbClr val="000086"/>
    </a:dk2>
    <a:lt2>
      <a:srgbClr val="CCFFFF"/>
    </a:lt2>
    <a:accent1>
      <a:srgbClr val="0099FF"/>
    </a:accent1>
    <a:accent2>
      <a:srgbClr val="00B000"/>
    </a:accent2>
    <a:accent3>
      <a:srgbClr val="AAAAC3"/>
    </a:accent3>
    <a:accent4>
      <a:srgbClr val="DADADA"/>
    </a:accent4>
    <a:accent5>
      <a:srgbClr val="AACAFF"/>
    </a:accent5>
    <a:accent6>
      <a:srgbClr val="009F00"/>
    </a:accent6>
    <a:hlink>
      <a:srgbClr val="FFE701"/>
    </a:hlink>
    <a:folHlink>
      <a:srgbClr val="FF9900"/>
    </a:folHlink>
  </a:clrScheme>
</a:themeOverride>
</file>

<file path=ppt/theme/themeOverride5.xml><?xml version="1.0" encoding="utf-8"?>
<a:themeOverride xmlns:a="http://schemas.openxmlformats.org/drawingml/2006/main">
  <a:clrScheme name="Slit 6">
    <a:dk1>
      <a:srgbClr val="0000AC"/>
    </a:dk1>
    <a:lt1>
      <a:srgbClr val="FFFFFF"/>
    </a:lt1>
    <a:dk2>
      <a:srgbClr val="000086"/>
    </a:dk2>
    <a:lt2>
      <a:srgbClr val="CCFFFF"/>
    </a:lt2>
    <a:accent1>
      <a:srgbClr val="0099FF"/>
    </a:accent1>
    <a:accent2>
      <a:srgbClr val="00B000"/>
    </a:accent2>
    <a:accent3>
      <a:srgbClr val="AAAAC3"/>
    </a:accent3>
    <a:accent4>
      <a:srgbClr val="DADADA"/>
    </a:accent4>
    <a:accent5>
      <a:srgbClr val="AACAFF"/>
    </a:accent5>
    <a:accent6>
      <a:srgbClr val="009F00"/>
    </a:accent6>
    <a:hlink>
      <a:srgbClr val="FFE701"/>
    </a:hlink>
    <a:folHlink>
      <a:srgbClr val="FF9900"/>
    </a:folHlink>
  </a:clrScheme>
</a:themeOverride>
</file>

<file path=ppt/theme/themeOverride6.xml><?xml version="1.0" encoding="utf-8"?>
<a:themeOverride xmlns:a="http://schemas.openxmlformats.org/drawingml/2006/main">
  <a:clrScheme name="Slit 5">
    <a:dk1>
      <a:srgbClr val="008885"/>
    </a:dk1>
    <a:lt1>
      <a:srgbClr val="FFFFFF"/>
    </a:lt1>
    <a:dk2>
      <a:srgbClr val="007572"/>
    </a:dk2>
    <a:lt2>
      <a:srgbClr val="FFFF99"/>
    </a:lt2>
    <a:accent1>
      <a:srgbClr val="33CCCC"/>
    </a:accent1>
    <a:accent2>
      <a:srgbClr val="6D6FC7"/>
    </a:accent2>
    <a:accent3>
      <a:srgbClr val="AABDBC"/>
    </a:accent3>
    <a:accent4>
      <a:srgbClr val="DADADA"/>
    </a:accent4>
    <a:accent5>
      <a:srgbClr val="ADE2E2"/>
    </a:accent5>
    <a:accent6>
      <a:srgbClr val="6264B4"/>
    </a:accent6>
    <a:hlink>
      <a:srgbClr val="FFFFCC"/>
    </a:hlink>
    <a:folHlink>
      <a:srgbClr val="00FF00"/>
    </a:folHlink>
  </a:clrScheme>
</a:themeOverride>
</file>

<file path=ppt/theme/themeOverride7.xml><?xml version="1.0" encoding="utf-8"?>
<a:themeOverride xmlns:a="http://schemas.openxmlformats.org/drawingml/2006/main">
  <a:clrScheme name="Slit 5">
    <a:dk1>
      <a:srgbClr val="008885"/>
    </a:dk1>
    <a:lt1>
      <a:srgbClr val="FFFFFF"/>
    </a:lt1>
    <a:dk2>
      <a:srgbClr val="007572"/>
    </a:dk2>
    <a:lt2>
      <a:srgbClr val="FFFF99"/>
    </a:lt2>
    <a:accent1>
      <a:srgbClr val="33CCCC"/>
    </a:accent1>
    <a:accent2>
      <a:srgbClr val="6D6FC7"/>
    </a:accent2>
    <a:accent3>
      <a:srgbClr val="AABDBC"/>
    </a:accent3>
    <a:accent4>
      <a:srgbClr val="DADADA"/>
    </a:accent4>
    <a:accent5>
      <a:srgbClr val="ADE2E2"/>
    </a:accent5>
    <a:accent6>
      <a:srgbClr val="6264B4"/>
    </a:accent6>
    <a:hlink>
      <a:srgbClr val="FFFFCC"/>
    </a:hlink>
    <a:folHlink>
      <a:srgbClr val="00FF00"/>
    </a:folHlink>
  </a:clrScheme>
</a:themeOverride>
</file>

<file path=ppt/theme/themeOverride8.xml><?xml version="1.0" encoding="utf-8"?>
<a:themeOverride xmlns:a="http://schemas.openxmlformats.org/drawingml/2006/main">
  <a:clrScheme name="Slit 5">
    <a:dk1>
      <a:srgbClr val="008885"/>
    </a:dk1>
    <a:lt1>
      <a:srgbClr val="FFFFFF"/>
    </a:lt1>
    <a:dk2>
      <a:srgbClr val="007572"/>
    </a:dk2>
    <a:lt2>
      <a:srgbClr val="FFFF99"/>
    </a:lt2>
    <a:accent1>
      <a:srgbClr val="33CCCC"/>
    </a:accent1>
    <a:accent2>
      <a:srgbClr val="6D6FC7"/>
    </a:accent2>
    <a:accent3>
      <a:srgbClr val="AABDBC"/>
    </a:accent3>
    <a:accent4>
      <a:srgbClr val="DADADA"/>
    </a:accent4>
    <a:accent5>
      <a:srgbClr val="ADE2E2"/>
    </a:accent5>
    <a:accent6>
      <a:srgbClr val="6264B4"/>
    </a:accent6>
    <a:hlink>
      <a:srgbClr val="FFFFCC"/>
    </a:hlink>
    <a:folHlink>
      <a:srgbClr val="00FF00"/>
    </a:folHlink>
  </a:clrScheme>
</a:themeOverride>
</file>

<file path=ppt/theme/themeOverride9.xml><?xml version="1.0" encoding="utf-8"?>
<a:themeOverride xmlns:a="http://schemas.openxmlformats.org/drawingml/2006/main">
  <a:clrScheme name="Slit 5">
    <a:dk1>
      <a:srgbClr val="008885"/>
    </a:dk1>
    <a:lt1>
      <a:srgbClr val="FFFFFF"/>
    </a:lt1>
    <a:dk2>
      <a:srgbClr val="007572"/>
    </a:dk2>
    <a:lt2>
      <a:srgbClr val="FFFF99"/>
    </a:lt2>
    <a:accent1>
      <a:srgbClr val="33CCCC"/>
    </a:accent1>
    <a:accent2>
      <a:srgbClr val="6D6FC7"/>
    </a:accent2>
    <a:accent3>
      <a:srgbClr val="AABDBC"/>
    </a:accent3>
    <a:accent4>
      <a:srgbClr val="DADADA"/>
    </a:accent4>
    <a:accent5>
      <a:srgbClr val="ADE2E2"/>
    </a:accent5>
    <a:accent6>
      <a:srgbClr val="6264B4"/>
    </a:accent6>
    <a:hlink>
      <a:srgbClr val="FFFFCC"/>
    </a:hlink>
    <a:folHlink>
      <a:srgbClr val="00FF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Slit</Template>
  <TotalTime>1449</TotalTime>
  <Words>657</Words>
  <Application>Microsoft Office PowerPoint</Application>
  <PresentationFormat>On-screen Show (4:3)</PresentationFormat>
  <Paragraphs>116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Slit</vt:lpstr>
      <vt:lpstr>Jeopardy</vt:lpstr>
      <vt:lpstr>1 - $100</vt:lpstr>
      <vt:lpstr>1 - $200</vt:lpstr>
      <vt:lpstr>1 - $300</vt:lpstr>
      <vt:lpstr>1 - $400</vt:lpstr>
      <vt:lpstr>1 - $500</vt:lpstr>
      <vt:lpstr>2 - $100</vt:lpstr>
      <vt:lpstr>2 - $200</vt:lpstr>
      <vt:lpstr>2 - $300</vt:lpstr>
      <vt:lpstr>2 - $400</vt:lpstr>
      <vt:lpstr>2 - $500</vt:lpstr>
      <vt:lpstr>3 - $100</vt:lpstr>
      <vt:lpstr>3 - $200</vt:lpstr>
      <vt:lpstr>3 - $300</vt:lpstr>
      <vt:lpstr>3 - $400</vt:lpstr>
      <vt:lpstr>3 - $500</vt:lpstr>
      <vt:lpstr>4 - $100</vt:lpstr>
      <vt:lpstr>4 - $200</vt:lpstr>
      <vt:lpstr>4 - $300</vt:lpstr>
      <vt:lpstr>4 - $400</vt:lpstr>
      <vt:lpstr>4 - $500</vt:lpstr>
      <vt:lpstr>5 - $100</vt:lpstr>
      <vt:lpstr>5 - $200</vt:lpstr>
      <vt:lpstr>5 - $300</vt:lpstr>
      <vt:lpstr>5 - $400</vt:lpstr>
      <vt:lpstr>5 - $500</vt:lpstr>
      <vt:lpstr>Final Jeopardy</vt:lpstr>
    </vt:vector>
  </TitlesOfParts>
  <Company>Adams 12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Jeopardy</dc:title>
  <dc:creator>Janet Walter</dc:creator>
  <cp:lastModifiedBy>mfcsd</cp:lastModifiedBy>
  <cp:revision>32</cp:revision>
  <dcterms:created xsi:type="dcterms:W3CDTF">2003-06-20T20:17:15Z</dcterms:created>
  <dcterms:modified xsi:type="dcterms:W3CDTF">2015-01-22T14:08:25Z</dcterms:modified>
</cp:coreProperties>
</file>