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handoutMasterIdLst>
    <p:handoutMasterId r:id="rId17"/>
  </p:handoutMasterIdLst>
  <p:sldIdLst>
    <p:sldId id="256" r:id="rId2"/>
    <p:sldId id="258" r:id="rId3"/>
    <p:sldId id="259" r:id="rId4"/>
    <p:sldId id="260" r:id="rId5"/>
    <p:sldId id="277" r:id="rId6"/>
    <p:sldId id="265" r:id="rId7"/>
    <p:sldId id="267" r:id="rId8"/>
    <p:sldId id="268" r:id="rId9"/>
    <p:sldId id="304" r:id="rId10"/>
    <p:sldId id="269" r:id="rId11"/>
    <p:sldId id="270" r:id="rId12"/>
    <p:sldId id="302" r:id="rId13"/>
    <p:sldId id="272" r:id="rId14"/>
    <p:sldId id="273" r:id="rId15"/>
    <p:sldId id="279" r:id="rId16"/>
  </p:sldIdLst>
  <p:sldSz cx="9144000" cy="6858000" type="screen4x3"/>
  <p:notesSz cx="6858000" cy="9240838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D4"/>
    <a:srgbClr val="000066"/>
    <a:srgbClr val="800000"/>
    <a:srgbClr val="C13503"/>
    <a:srgbClr val="1C9056"/>
    <a:srgbClr val="38492D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8" autoAdjust="0"/>
    <p:restoredTop sz="94591" autoAdjust="0"/>
  </p:normalViewPr>
  <p:slideViewPr>
    <p:cSldViewPr>
      <p:cViewPr varScale="1">
        <p:scale>
          <a:sx n="104" d="100"/>
          <a:sy n="104" d="100"/>
        </p:scale>
        <p:origin x="-13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753B6CF4-D07F-4ACF-AB4A-D928519299AD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007C18-755F-4689-9E1B-5CD8DBD2D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86200"/>
            <a:ext cx="8610600" cy="998538"/>
          </a:xfrm>
          <a:extLst>
            <a:ext uri="{AF507438-7753-43E0-B8FC-AC1667EBCBE1}"/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953000"/>
            <a:ext cx="8610600" cy="838200"/>
          </a:xfrm>
        </p:spPr>
        <p:txBody>
          <a:bodyPr/>
          <a:lstStyle>
            <a:lvl1pPr marL="0" indent="0" algn="ctr">
              <a:buFont typeface="Wingdings" charset="0"/>
              <a:buNone/>
              <a:defRPr b="1"/>
            </a:lvl1pPr>
          </a:lstStyle>
          <a:p>
            <a:pPr lvl="0"/>
            <a:r>
              <a:rPr lang="en-US" noProof="0" smtClean="0"/>
              <a:t>Click to edit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6A638-3CB1-44BF-B5ED-4634168B7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77AD3-7C04-4495-A759-5359D5ED7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1363-431B-4371-84E3-11CD56AAA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3AE51-5936-4DD6-A63A-67B640FC3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EE15D-29CA-43DE-9B12-AD9537702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995A8-77C0-48DD-988E-2EB2718E6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C2AD5-249D-49EC-87B3-3DE0568BC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30482-0BED-46D7-A8D9-A045CAA90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2980A-2092-482A-ACAF-49F36AA5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BB22C-4771-4619-ABAD-79656062E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6D051-FF99-4866-9A20-41C878C04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D0AEE0EC-7D18-4EF2-8217-03C006BC1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nova/miracle/divi_flash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Bauhaus 93"/>
              </a:rPr>
              <a:t>Meiosis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VI.  What happens during meiosis?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63000" cy="2971800"/>
          </a:xfrm>
        </p:spPr>
        <p:txBody>
          <a:bodyPr/>
          <a:lstStyle/>
          <a:p>
            <a:r>
              <a:rPr lang="en-US" sz="2400" smtClean="0"/>
              <a:t>The most important part of Meiosis I is </a:t>
            </a:r>
            <a:r>
              <a:rPr lang="en-US" sz="2400" b="1" u="sng" smtClean="0"/>
              <a:t>Prophase I</a:t>
            </a:r>
            <a:r>
              <a:rPr lang="en-US" sz="2400" smtClean="0"/>
              <a:t>.  During Prophase I,  </a:t>
            </a:r>
            <a:r>
              <a:rPr lang="en-US" sz="2400" b="1" u="sng" smtClean="0"/>
              <a:t>tetrads form </a:t>
            </a:r>
            <a:r>
              <a:rPr lang="en-US" sz="2400" smtClean="0"/>
              <a:t>and </a:t>
            </a:r>
            <a:r>
              <a:rPr lang="en-US" sz="2400" b="1" u="sng" smtClean="0"/>
              <a:t>crossing over occurs</a:t>
            </a:r>
            <a:r>
              <a:rPr lang="en-US" sz="2400" smtClean="0"/>
              <a:t>.</a:t>
            </a:r>
          </a:p>
          <a:p>
            <a:r>
              <a:rPr lang="en-US" sz="2400" b="1" u="sng" smtClean="0"/>
              <a:t>Tetrads</a:t>
            </a:r>
            <a:r>
              <a:rPr lang="en-US" sz="2400" smtClean="0"/>
              <a:t> are </a:t>
            </a:r>
            <a:r>
              <a:rPr lang="en-US" sz="2400" smtClean="0">
                <a:solidFill>
                  <a:srgbClr val="FF0000"/>
                </a:solidFill>
              </a:rPr>
              <a:t>a pair of homologous chromosomes and consist of 4 chromatids.</a:t>
            </a:r>
          </a:p>
          <a:p>
            <a:r>
              <a:rPr lang="en-US" sz="2400" b="1" u="sng" smtClean="0"/>
              <a:t>Crossing over</a:t>
            </a:r>
            <a:r>
              <a:rPr lang="en-US" sz="2400" b="1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is when parts of a chromosome (non-sister chromatids) exchange with another chromosome. </a:t>
            </a:r>
            <a:r>
              <a:rPr lang="en-US" sz="2400" smtClean="0"/>
              <a:t>This occurs within each homologous pair of chromosomes.  This is important because it </a:t>
            </a:r>
            <a:r>
              <a:rPr lang="en-US" sz="2400" b="1" u="sng" smtClean="0"/>
              <a:t>increases genetic variation</a:t>
            </a:r>
            <a:r>
              <a:rPr lang="en-US" sz="2400" smtClean="0"/>
              <a:t>.</a:t>
            </a:r>
            <a:endParaRPr lang="en-US" sz="2400" b="1" u="sng" smtClean="0"/>
          </a:p>
        </p:txBody>
      </p:sp>
      <p:pic>
        <p:nvPicPr>
          <p:cNvPr id="4" name="Picture 3" descr="FG10_02b"/>
          <p:cNvPicPr>
            <a:picLocks noChangeAspect="1" noChangeArrowheads="1"/>
          </p:cNvPicPr>
          <p:nvPr/>
        </p:nvPicPr>
        <p:blipFill>
          <a:blip r:embed="rId3"/>
          <a:srcRect l="13091" t="29774" r="2255" b="15190"/>
          <a:stretch>
            <a:fillRect/>
          </a:stretch>
        </p:blipFill>
        <p:spPr bwMode="auto">
          <a:xfrm>
            <a:off x="1752600" y="4876800"/>
            <a:ext cx="5029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rossov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850" y="0"/>
            <a:ext cx="59245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Independent Assortment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7675"/>
            <a:ext cx="8610600" cy="48768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sz="2400" dirty="0" smtClean="0"/>
              <a:t>Independent Assortment occurs during metaphase I. 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sz="2000" dirty="0" smtClean="0">
                <a:solidFill>
                  <a:srgbClr val="FF0066"/>
                </a:solidFill>
              </a:rPr>
              <a:t>Creates genetic variation between gametes</a:t>
            </a:r>
          </a:p>
          <a:p>
            <a:pPr>
              <a:buFont typeface="Wingdings" charset="0"/>
              <a:buChar char="n"/>
              <a:defRPr/>
            </a:pPr>
            <a:r>
              <a:rPr lang="en-US" sz="2400" dirty="0" smtClean="0"/>
              <a:t>Homologous pairs of chromosomes line up in the middle of the cell in a </a:t>
            </a:r>
            <a:r>
              <a:rPr lang="en-US" sz="2400" b="1" dirty="0" smtClean="0"/>
              <a:t>random order </a:t>
            </a:r>
            <a:r>
              <a:rPr lang="en-US" sz="2400" dirty="0" smtClean="0"/>
              <a:t>each time.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pic>
        <p:nvPicPr>
          <p:cNvPr id="26628" name="Picture 2" descr="http://www.bristol.k12.ct.us/uploaded/faculty/solomona/Images_for_websites/Genetics/sf9x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3450" y="3429000"/>
            <a:ext cx="457835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VI.  What happens during meiosis?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Meiosis II:</a:t>
            </a:r>
          </a:p>
          <a:p>
            <a:r>
              <a:rPr lang="en-US" smtClean="0"/>
              <a:t>There are four parts of </a:t>
            </a:r>
            <a:r>
              <a:rPr lang="en-US" b="1" smtClean="0"/>
              <a:t>Meiosis II; </a:t>
            </a:r>
            <a:endParaRPr lang="en-US" b="1" u="sng" smtClean="0">
              <a:solidFill>
                <a:srgbClr val="FF0066"/>
              </a:solidFill>
            </a:endParaRPr>
          </a:p>
          <a:p>
            <a:r>
              <a:rPr lang="en-US" b="1" u="sng" smtClean="0">
                <a:solidFill>
                  <a:srgbClr val="FF0066"/>
                </a:solidFill>
              </a:rPr>
              <a:t>Prophase II</a:t>
            </a:r>
            <a:r>
              <a:rPr lang="en-US" b="1" smtClean="0">
                <a:solidFill>
                  <a:srgbClr val="FF0066"/>
                </a:solidFill>
              </a:rPr>
              <a:t>, </a:t>
            </a:r>
            <a:r>
              <a:rPr lang="en-US" b="1" u="sng" smtClean="0">
                <a:solidFill>
                  <a:srgbClr val="FF0066"/>
                </a:solidFill>
              </a:rPr>
              <a:t>Metaphase II</a:t>
            </a:r>
            <a:r>
              <a:rPr lang="en-US" b="1" smtClean="0">
                <a:solidFill>
                  <a:srgbClr val="FF0066"/>
                </a:solidFill>
              </a:rPr>
              <a:t>, </a:t>
            </a:r>
            <a:r>
              <a:rPr lang="en-US" b="1" u="sng" smtClean="0">
                <a:solidFill>
                  <a:srgbClr val="FF0066"/>
                </a:solidFill>
              </a:rPr>
              <a:t>Anaphase II</a:t>
            </a:r>
            <a:r>
              <a:rPr lang="en-US" b="1" smtClean="0">
                <a:solidFill>
                  <a:srgbClr val="FF0066"/>
                </a:solidFill>
              </a:rPr>
              <a:t> and </a:t>
            </a:r>
            <a:r>
              <a:rPr lang="en-US" b="1" u="sng" smtClean="0">
                <a:solidFill>
                  <a:srgbClr val="FF0066"/>
                </a:solidFill>
              </a:rPr>
              <a:t>Telophase II</a:t>
            </a:r>
            <a:r>
              <a:rPr lang="en-US" b="1" smtClean="0">
                <a:solidFill>
                  <a:srgbClr val="FF0066"/>
                </a:solidFill>
              </a:rPr>
              <a:t>.</a:t>
            </a:r>
            <a:endParaRPr lang="en-US" b="1" smtClean="0"/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228600" y="3886200"/>
            <a:ext cx="8153400" cy="2667000"/>
            <a:chOff x="228600" y="3517900"/>
            <a:chExt cx="8686800" cy="3111500"/>
          </a:xfrm>
        </p:grpSpPr>
        <p:pic>
          <p:nvPicPr>
            <p:cNvPr id="27653" name="Picture 4" descr="META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9800" y="3517900"/>
              <a:ext cx="1739900" cy="311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5" descr="ANA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91000" y="3962400"/>
              <a:ext cx="2259013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6" descr="TELO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78613" y="3962400"/>
              <a:ext cx="2236787" cy="228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7" descr="PRO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8600" y="3581400"/>
              <a:ext cx="1614488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VI.  What happens during meiosis?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876800"/>
          </a:xfrm>
        </p:spPr>
        <p:txBody>
          <a:bodyPr/>
          <a:lstStyle/>
          <a:p>
            <a:r>
              <a:rPr lang="en-US" sz="2400" smtClean="0"/>
              <a:t>At the end of Meiosis II, cytokinesis occurs.</a:t>
            </a:r>
          </a:p>
          <a:p>
            <a:r>
              <a:rPr lang="en-US" sz="2400" smtClean="0"/>
              <a:t>Meiosis II resembles Mitosis. </a:t>
            </a:r>
          </a:p>
          <a:p>
            <a:r>
              <a:rPr lang="en-US" sz="2400" smtClean="0"/>
              <a:t>The end result of the entire process of Meiosis (all 8 steps) is </a:t>
            </a:r>
            <a:r>
              <a:rPr lang="en-US" sz="2400" b="1" smtClean="0"/>
              <a:t>four </a:t>
            </a:r>
            <a:r>
              <a:rPr lang="en-US" sz="2400" b="1" u="sng" smtClean="0"/>
              <a:t>haploid</a:t>
            </a:r>
            <a:r>
              <a:rPr lang="en-US" sz="2400" b="1" smtClean="0"/>
              <a:t> cells that are genetically different. </a:t>
            </a:r>
            <a:r>
              <a:rPr lang="en-US" sz="2400" smtClean="0"/>
              <a:t>.</a:t>
            </a:r>
          </a:p>
        </p:txBody>
      </p:sp>
      <p:grpSp>
        <p:nvGrpSpPr>
          <p:cNvPr id="28676" name="Group 7"/>
          <p:cNvGrpSpPr>
            <a:grpSpLocks/>
          </p:cNvGrpSpPr>
          <p:nvPr/>
        </p:nvGrpSpPr>
        <p:grpSpPr bwMode="auto">
          <a:xfrm>
            <a:off x="228600" y="3517900"/>
            <a:ext cx="8686800" cy="3111500"/>
            <a:chOff x="228600" y="3517900"/>
            <a:chExt cx="8686800" cy="3111500"/>
          </a:xfrm>
        </p:grpSpPr>
        <p:pic>
          <p:nvPicPr>
            <p:cNvPr id="28677" name="Picture 4" descr="META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9800" y="3517900"/>
              <a:ext cx="1739900" cy="311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5" descr="ANA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91000" y="3962400"/>
              <a:ext cx="2259013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6" descr="TELO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78613" y="3962400"/>
              <a:ext cx="2236787" cy="228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7" descr="PRO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8600" y="3657600"/>
              <a:ext cx="1614488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Mitosis vs. Meiosis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2895600" cy="3200400"/>
          </a:xfrm>
        </p:spPr>
        <p:txBody>
          <a:bodyPr/>
          <a:lstStyle/>
          <a:p>
            <a:endParaRPr lang="en-US" sz="2000" smtClean="0">
              <a:solidFill>
                <a:schemeClr val="bg1"/>
              </a:solidFill>
              <a:hlinkClick r:id="rId3"/>
            </a:endParaRPr>
          </a:p>
          <a:p>
            <a:r>
              <a:rPr lang="en-US" sz="2000" smtClean="0">
                <a:solidFill>
                  <a:schemeClr val="bg1"/>
                </a:solidFill>
                <a:hlinkClick r:id="rId3"/>
              </a:rPr>
              <a:t>Let’s Compare and contrast!!</a:t>
            </a:r>
          </a:p>
          <a:p>
            <a:endParaRPr lang="en-US" sz="2000" smtClean="0">
              <a:solidFill>
                <a:schemeClr val="bg1"/>
              </a:solidFill>
              <a:hlinkClick r:id="rId3"/>
            </a:endParaRPr>
          </a:p>
          <a:p>
            <a:r>
              <a:rPr lang="en-US" sz="2000" smtClean="0">
                <a:solidFill>
                  <a:schemeClr val="bg1"/>
                </a:solidFill>
                <a:hlinkClick r:id="rId3"/>
              </a:rPr>
              <a:t>http://www.pbs.org/wgbh/nova/miracle/divi_flash.html</a:t>
            </a:r>
            <a:endParaRPr lang="en-US" sz="2000" smtClean="0">
              <a:solidFill>
                <a:schemeClr val="bg1"/>
              </a:solidFill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990600"/>
            <a:ext cx="4438650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II.  What is meiosis?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 smtClean="0"/>
              <a:t>Meiosis</a:t>
            </a:r>
            <a:r>
              <a:rPr lang="en-US" smtClean="0"/>
              <a:t> is </a:t>
            </a:r>
            <a:r>
              <a:rPr lang="en-US" smtClean="0">
                <a:solidFill>
                  <a:srgbClr val="FF0000"/>
                </a:solidFill>
              </a:rPr>
              <a:t>a process in which the number of chromosomes per cell is cut in </a:t>
            </a:r>
            <a:r>
              <a:rPr lang="en-US" b="1" smtClean="0">
                <a:solidFill>
                  <a:srgbClr val="FF0000"/>
                </a:solidFill>
              </a:rPr>
              <a:t>half</a:t>
            </a:r>
            <a:r>
              <a:rPr lang="en-US" smtClean="0">
                <a:solidFill>
                  <a:srgbClr val="FF0000"/>
                </a:solidFill>
              </a:rPr>
              <a:t> through the </a:t>
            </a:r>
            <a:r>
              <a:rPr lang="en-US" i="1" smtClean="0">
                <a:solidFill>
                  <a:srgbClr val="FF0000"/>
                </a:solidFill>
              </a:rPr>
              <a:t>separation of homologous chromosomes </a:t>
            </a:r>
            <a:r>
              <a:rPr lang="en-US" smtClean="0">
                <a:solidFill>
                  <a:srgbClr val="FF0000"/>
                </a:solidFill>
              </a:rPr>
              <a:t>in a diploid (2n) cell. </a:t>
            </a:r>
          </a:p>
          <a:p>
            <a:pPr lvl="1"/>
            <a:r>
              <a:rPr lang="en-US" smtClean="0"/>
              <a:t>This will form </a:t>
            </a:r>
            <a:r>
              <a:rPr lang="en-US" smtClean="0">
                <a:solidFill>
                  <a:srgbClr val="FF0000"/>
                </a:solidFill>
              </a:rPr>
              <a:t>4 genetically different sex cells </a:t>
            </a:r>
            <a:r>
              <a:rPr lang="en-US" smtClean="0"/>
              <a:t>(gametes) that are </a:t>
            </a:r>
            <a:r>
              <a:rPr lang="en-US" smtClean="0">
                <a:solidFill>
                  <a:srgbClr val="FF0000"/>
                </a:solidFill>
              </a:rPr>
              <a:t>haploid (n). </a:t>
            </a:r>
          </a:p>
          <a:p>
            <a:pPr lvl="1"/>
            <a:r>
              <a:rPr lang="en-US" smtClean="0"/>
              <a:t>This means that it increases the differences between people</a:t>
            </a:r>
            <a:r>
              <a:rPr lang="ja-JP" altLang="en-US" smtClean="0"/>
              <a:t>’</a:t>
            </a:r>
            <a:r>
              <a:rPr lang="en-US" smtClean="0"/>
              <a:t>s DNA so that every person is genetically different.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II.  What is meiosis?</a:t>
            </a:r>
          </a:p>
        </p:txBody>
      </p:sp>
      <p:pic>
        <p:nvPicPr>
          <p:cNvPr id="17411" name="Picture 4" descr="meiosis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24000"/>
            <a:ext cx="7620000" cy="3938588"/>
          </a:xfrm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066800" y="2971800"/>
            <a:ext cx="457200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46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667000" y="2971800"/>
            <a:ext cx="457200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46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6096000" y="2971800"/>
            <a:ext cx="457200" cy="396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46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III.  Why does meiosis happen?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10600" cy="5029200"/>
          </a:xfrm>
        </p:spPr>
        <p:txBody>
          <a:bodyPr/>
          <a:lstStyle/>
          <a:p>
            <a:pPr lvl="1">
              <a:buFont typeface="Wingdings" charset="0"/>
              <a:buChar char="n"/>
              <a:defRPr/>
            </a:pPr>
            <a:r>
              <a:rPr lang="en-US" dirty="0"/>
              <a:t>Meiosis happens so that sperm and egg cells can be produced so that </a:t>
            </a:r>
            <a:r>
              <a:rPr lang="en-US" b="1" u="sng" dirty="0"/>
              <a:t>sexual</a:t>
            </a:r>
            <a:r>
              <a:rPr lang="en-US" dirty="0"/>
              <a:t> reproduction can occur. </a:t>
            </a:r>
            <a:endParaRPr lang="en-US" dirty="0" smtClean="0"/>
          </a:p>
          <a:p>
            <a:pPr lvl="1">
              <a:buFont typeface="Wingdings" charset="0"/>
              <a:buChar char="n"/>
              <a:defRPr/>
            </a:pPr>
            <a:r>
              <a:rPr lang="en-US" dirty="0" smtClean="0"/>
              <a:t> </a:t>
            </a:r>
            <a:r>
              <a:rPr lang="en-US" b="1" u="sng" dirty="0"/>
              <a:t>Sexual</a:t>
            </a:r>
            <a:r>
              <a:rPr lang="en-US" dirty="0"/>
              <a:t> reproduction is when two organisms combine their genetic information to produce genetically </a:t>
            </a:r>
            <a:r>
              <a:rPr lang="en-US" dirty="0" smtClean="0"/>
              <a:t>different </a:t>
            </a:r>
            <a:r>
              <a:rPr lang="en-US" b="1" u="sng" dirty="0"/>
              <a:t>offspring</a:t>
            </a:r>
            <a:r>
              <a:rPr lang="en-US" b="1" dirty="0"/>
              <a:t> </a:t>
            </a:r>
            <a:r>
              <a:rPr lang="en-US" dirty="0"/>
              <a:t>(babies</a:t>
            </a:r>
            <a:r>
              <a:rPr lang="en-US" dirty="0" smtClean="0"/>
              <a:t>).</a:t>
            </a:r>
            <a:endParaRPr lang="en-US" dirty="0"/>
          </a:p>
          <a:p>
            <a:pPr lvl="1">
              <a:buFont typeface="Wingdings" charset="0"/>
              <a:buChar char="n"/>
              <a:defRPr/>
            </a:pPr>
            <a:r>
              <a:rPr lang="en-US" sz="2000" dirty="0"/>
              <a:t>Do animals reproduce sexually?</a:t>
            </a:r>
          </a:p>
          <a:p>
            <a:pPr lvl="2">
              <a:buFont typeface="Wingdings" charset="0"/>
              <a:buChar char="n"/>
              <a:defRPr/>
            </a:pPr>
            <a:r>
              <a:rPr lang="en-US" sz="1800" b="1" dirty="0">
                <a:solidFill>
                  <a:srgbClr val="FF0066"/>
                </a:solidFill>
              </a:rPr>
              <a:t>Yes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sz="2000" dirty="0"/>
              <a:t>Do plants reproduce sexually?</a:t>
            </a:r>
          </a:p>
          <a:p>
            <a:pPr lvl="2">
              <a:buFont typeface="Wingdings" charset="0"/>
              <a:buChar char="n"/>
              <a:defRPr/>
            </a:pPr>
            <a:r>
              <a:rPr lang="en-US" sz="1800" b="1" dirty="0" smtClean="0">
                <a:solidFill>
                  <a:srgbClr val="FF0066"/>
                </a:solidFill>
              </a:rPr>
              <a:t>Yes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sz="2000" dirty="0"/>
              <a:t>Do </a:t>
            </a:r>
            <a:r>
              <a:rPr lang="en-US" sz="2000" dirty="0" smtClean="0"/>
              <a:t>bacteria </a:t>
            </a:r>
            <a:r>
              <a:rPr lang="en-US" sz="2000" dirty="0"/>
              <a:t>reproduce sexually</a:t>
            </a:r>
            <a:r>
              <a:rPr lang="en-US" sz="2000" dirty="0" smtClean="0"/>
              <a:t>?</a:t>
            </a:r>
          </a:p>
          <a:p>
            <a:pPr lvl="2">
              <a:buFont typeface="Wingdings" charset="0"/>
              <a:buChar char="n"/>
              <a:defRPr/>
            </a:pPr>
            <a:r>
              <a:rPr lang="en-US" sz="1800" b="1" dirty="0" smtClean="0">
                <a:solidFill>
                  <a:srgbClr val="FF0066"/>
                </a:solidFill>
              </a:rPr>
              <a:t>No! Bacteria reproduce asexually!</a:t>
            </a:r>
            <a:endParaRPr lang="en-US" sz="1800" b="1" dirty="0">
              <a:solidFill>
                <a:srgbClr val="FF0066"/>
              </a:solidFill>
            </a:endParaRPr>
          </a:p>
          <a:p>
            <a:pPr marL="457200" lvl="1" indent="0">
              <a:buFont typeface="Wingdings" charset="0"/>
              <a:buNone/>
              <a:defRPr/>
            </a:pPr>
            <a:endParaRPr lang="en-US" b="1" u="sng" dirty="0">
              <a:solidFill>
                <a:srgbClr val="FF0066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0"/>
            <a:ext cx="6019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VI.  What Happens During Meiosis?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meiosis, our sex cells go through </a:t>
            </a:r>
            <a:r>
              <a:rPr lang="en-US" dirty="0" err="1" smtClean="0"/>
              <a:t>interphase</a:t>
            </a:r>
            <a:r>
              <a:rPr lang="en-US" dirty="0" smtClean="0"/>
              <a:t>, where the </a:t>
            </a:r>
            <a:r>
              <a:rPr lang="en-US" b="1" dirty="0" smtClean="0"/>
              <a:t>DNA replicates</a:t>
            </a:r>
            <a:r>
              <a:rPr lang="en-US" dirty="0" smtClean="0"/>
              <a:t> and the cell grows.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DNA replication only occurs </a:t>
            </a:r>
            <a:r>
              <a:rPr lang="en-US" sz="4800" b="1" dirty="0" smtClean="0">
                <a:solidFill>
                  <a:srgbClr val="FF0000"/>
                </a:solidFill>
              </a:rPr>
              <a:t>once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 meiosis, but there are </a:t>
            </a:r>
            <a:r>
              <a:rPr lang="en-US" sz="4800" b="1" dirty="0" smtClean="0">
                <a:solidFill>
                  <a:srgbClr val="FF0000"/>
                </a:solidFill>
              </a:rPr>
              <a:t>two </a:t>
            </a:r>
            <a:r>
              <a:rPr lang="en-US" dirty="0" smtClean="0">
                <a:solidFill>
                  <a:srgbClr val="FF0000"/>
                </a:solidFill>
              </a:rPr>
              <a:t>divisions!!! (Meiosis I and Meiosis II)</a:t>
            </a:r>
          </a:p>
        </p:txBody>
      </p:sp>
      <p:pic>
        <p:nvPicPr>
          <p:cNvPr id="20484" name="Picture 4" descr="interph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984172"/>
            <a:ext cx="2438400" cy="150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VI.  What happens during meiosis?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Meiosis I:</a:t>
            </a:r>
          </a:p>
          <a:p>
            <a:endParaRPr lang="en-US" smtClean="0"/>
          </a:p>
          <a:p>
            <a:r>
              <a:rPr lang="en-US" smtClean="0"/>
              <a:t>There are four parts of </a:t>
            </a:r>
            <a:r>
              <a:rPr lang="en-US" b="1" smtClean="0"/>
              <a:t>Meiosis I;  </a:t>
            </a:r>
          </a:p>
          <a:p>
            <a:endParaRPr lang="en-US" b="1" u="sng" smtClean="0">
              <a:solidFill>
                <a:srgbClr val="FF0066"/>
              </a:solidFill>
            </a:endParaRPr>
          </a:p>
          <a:p>
            <a:r>
              <a:rPr lang="en-US" b="1" u="sng" smtClean="0">
                <a:solidFill>
                  <a:srgbClr val="FF0066"/>
                </a:solidFill>
              </a:rPr>
              <a:t>Prophase I</a:t>
            </a:r>
            <a:r>
              <a:rPr lang="en-US" b="1" smtClean="0">
                <a:solidFill>
                  <a:srgbClr val="FF0066"/>
                </a:solidFill>
              </a:rPr>
              <a:t>, </a:t>
            </a:r>
            <a:r>
              <a:rPr lang="en-US" b="1" u="sng" smtClean="0">
                <a:solidFill>
                  <a:srgbClr val="FF0066"/>
                </a:solidFill>
              </a:rPr>
              <a:t>Metaphase I</a:t>
            </a:r>
            <a:r>
              <a:rPr lang="en-US" b="1" smtClean="0">
                <a:solidFill>
                  <a:srgbClr val="FF0066"/>
                </a:solidFill>
              </a:rPr>
              <a:t>, </a:t>
            </a:r>
            <a:r>
              <a:rPr lang="en-US" b="1" u="sng" smtClean="0">
                <a:solidFill>
                  <a:srgbClr val="FF0066"/>
                </a:solidFill>
              </a:rPr>
              <a:t>Anaphase I</a:t>
            </a:r>
            <a:r>
              <a:rPr lang="en-US" b="1" smtClean="0">
                <a:solidFill>
                  <a:srgbClr val="FF0066"/>
                </a:solidFill>
              </a:rPr>
              <a:t> and</a:t>
            </a:r>
            <a:r>
              <a:rPr lang="en-US" b="1" u="sng" smtClean="0">
                <a:solidFill>
                  <a:srgbClr val="FF0066"/>
                </a:solidFill>
              </a:rPr>
              <a:t> Telophase I</a:t>
            </a:r>
            <a:r>
              <a:rPr lang="en-US" b="1" smtClean="0">
                <a:solidFill>
                  <a:srgbClr val="FF0066"/>
                </a:solidFill>
              </a:rPr>
              <a:t>.</a:t>
            </a:r>
            <a:endParaRPr lang="en-US" smtClean="0">
              <a:solidFill>
                <a:srgbClr val="FF0066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VI.  What happens during meiosis?</a:t>
            </a:r>
          </a:p>
        </p:txBody>
      </p:sp>
      <p:pic>
        <p:nvPicPr>
          <p:cNvPr id="22531" name="Picture 4" descr="PR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33800"/>
            <a:ext cx="21875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TEL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752600"/>
            <a:ext cx="1708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AN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971800"/>
            <a:ext cx="158908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META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1828800"/>
            <a:ext cx="226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Karyotype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23 pairs of homologous </a:t>
            </a:r>
            <a:r>
              <a:rPr lang="en-US" dirty="0" smtClean="0"/>
              <a:t>chromosomes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Which </a:t>
            </a:r>
            <a:r>
              <a:rPr lang="en-US" sz="2000" dirty="0" err="1" smtClean="0"/>
              <a:t>karyotype</a:t>
            </a:r>
            <a:r>
              <a:rPr lang="en-US" sz="2000" dirty="0" smtClean="0"/>
              <a:t> shows replicated chromosomes? </a:t>
            </a:r>
            <a:endParaRPr lang="en-US" sz="2000" dirty="0" smtClean="0"/>
          </a:p>
        </p:txBody>
      </p:sp>
      <p:pic>
        <p:nvPicPr>
          <p:cNvPr id="23556" name="Picture 2" descr="https://www.mun.ca/biology/scarr/Karyotype_Denver_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895600"/>
            <a:ext cx="3810000" cy="253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http://www.dnalc.org/content/c16/16243/16243_karyoty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19400"/>
            <a:ext cx="3886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0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0"/>
  <p:tag name="CUSTOMCELLBACKCOLOR1" val="-657956"/>
  <p:tag name="PRRESPONSE4" val="7"/>
  <p:tag name="ADVANCEDSETTINGSVIEW" val="False"/>
  <p:tag name="DELIMITERS" val="3.1"/>
  <p:tag name="EXPANDSHOWBAR" val="True"/>
  <p:tag name="WASPOLLED" val="477C168C586E4901BCE25A4F1D2298E2"/>
  <p:tag name="TPVERSION" val="5"/>
  <p:tag name="TPFULLVERSION" val="5.0.0.2212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Medical design template">
  <a:themeElements>
    <a:clrScheme name="Medical design templat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66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AAB8"/>
      </a:accent5>
      <a:accent6>
        <a:srgbClr val="00008A"/>
      </a:accent6>
      <a:hlink>
        <a:srgbClr val="2660B6"/>
      </a:hlink>
      <a:folHlink>
        <a:srgbClr val="875FDF"/>
      </a:folHlink>
    </a:clrScheme>
    <a:fontScheme name="Medical design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Medical design 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0066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00008A"/>
        </a:accent6>
        <a:hlink>
          <a:srgbClr val="2660B6"/>
        </a:hlink>
        <a:folHlink>
          <a:srgbClr val="875F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template</Template>
  <TotalTime>2575</TotalTime>
  <Words>445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Times New Roman</vt:lpstr>
      <vt:lpstr>ＭＳ Ｐゴシック</vt:lpstr>
      <vt:lpstr>Arial</vt:lpstr>
      <vt:lpstr>Wingdings</vt:lpstr>
      <vt:lpstr>Calibri</vt:lpstr>
      <vt:lpstr>Bauhaus 93</vt:lpstr>
      <vt:lpstr>Tahoma</vt:lpstr>
      <vt:lpstr>Comic Sans MS</vt:lpstr>
      <vt:lpstr>Arial Unicode MS</vt:lpstr>
      <vt:lpstr>Medical design template</vt:lpstr>
      <vt:lpstr>Meiosis</vt:lpstr>
      <vt:lpstr>II.  What is meiosis?</vt:lpstr>
      <vt:lpstr>II.  What is meiosis?</vt:lpstr>
      <vt:lpstr>III.  Why does meiosis happen?</vt:lpstr>
      <vt:lpstr>Slide 5</vt:lpstr>
      <vt:lpstr>VI.  What Happens During Meiosis?</vt:lpstr>
      <vt:lpstr>VI.  What happens during meiosis?</vt:lpstr>
      <vt:lpstr>VI.  What happens during meiosis?</vt:lpstr>
      <vt:lpstr>Karyotype </vt:lpstr>
      <vt:lpstr>VI.  What happens during meiosis?</vt:lpstr>
      <vt:lpstr>Slide 11</vt:lpstr>
      <vt:lpstr>Independent Assortment</vt:lpstr>
      <vt:lpstr>VI.  What happens during meiosis?</vt:lpstr>
      <vt:lpstr>VI.  What happens during meiosis?</vt:lpstr>
      <vt:lpstr>Mitosis vs. Meiosis</vt:lpstr>
    </vt:vector>
  </TitlesOfParts>
  <Company>Fairfax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</dc:title>
  <dc:creator>Student</dc:creator>
  <cp:lastModifiedBy>mfcsd</cp:lastModifiedBy>
  <cp:revision>240</cp:revision>
  <dcterms:created xsi:type="dcterms:W3CDTF">2006-12-13T13:18:02Z</dcterms:created>
  <dcterms:modified xsi:type="dcterms:W3CDTF">2015-01-28T19:01:37Z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TC011408261033</vt:lpwstr>
  </property>
</Properties>
</file>