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4"/>
  </p:notesMasterIdLst>
  <p:handoutMasterIdLst>
    <p:handoutMasterId r:id="rId25"/>
  </p:handoutMasterIdLst>
  <p:sldIdLst>
    <p:sldId id="309" r:id="rId2"/>
    <p:sldId id="313" r:id="rId3"/>
    <p:sldId id="342" r:id="rId4"/>
    <p:sldId id="346" r:id="rId5"/>
    <p:sldId id="337" r:id="rId6"/>
    <p:sldId id="350" r:id="rId7"/>
    <p:sldId id="349" r:id="rId8"/>
    <p:sldId id="336" r:id="rId9"/>
    <p:sldId id="331" r:id="rId10"/>
    <p:sldId id="332" r:id="rId11"/>
    <p:sldId id="338" r:id="rId12"/>
    <p:sldId id="333" r:id="rId13"/>
    <p:sldId id="334" r:id="rId14"/>
    <p:sldId id="315" r:id="rId15"/>
    <p:sldId id="335" r:id="rId16"/>
    <p:sldId id="339" r:id="rId17"/>
    <p:sldId id="340" r:id="rId18"/>
    <p:sldId id="347" r:id="rId19"/>
    <p:sldId id="348" r:id="rId20"/>
    <p:sldId id="341" r:id="rId21"/>
    <p:sldId id="345" r:id="rId22"/>
    <p:sldId id="34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ECC0F56-1BBC-4FFB-9B2B-77DA142308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15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3B684-2DA1-40B5-B71F-F9DE0DF91B5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C676D-DF68-467D-85FC-FFFDA01B7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438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231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1116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4894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568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250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9537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9537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664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664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715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486C0-F51D-4CD1-927B-1D6A132D38F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95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762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158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37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76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120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10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793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C676D-DF68-467D-85FC-FFFDA01B7A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55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01379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80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8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138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19D259-1CF4-4330-90A7-E5CE9EEAF0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9C839-9C09-486B-BFAF-572CA6B88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B5599-2486-4B6F-A9D1-FB438A7082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4E6AF-3A66-49E0-B051-DB63D68F1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882B9-610E-4310-BF47-49A6EE421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885F3-5D6F-4C0B-9515-31BB88C08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2E4FD-5FB0-41E2-B717-79D2EEDDB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38DA-9E36-48A9-BA05-1FF773096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F00F7-E9D8-4C7E-8136-37F9C9FE7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C403F-E7B0-449B-9566-F5699C699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1F301-2F43-4569-9715-0914AFFF23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035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5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03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E9E02C4-E152-46F2-8397-F7EC12BA130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reader/1588720020/ref=sib_dp_p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4/Gray5.sv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sers.rcn.com/jkimball.ma.ultranet/BiologyPages/Y/Yeast.html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://users.rcn.com/jkimball.ma.ultranet/BiologyPages/C/Caen.elegan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ers.rcn.com/jkimball.ma.ultranet/BiologyPages/D/Drosophila.html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3.jpeg"/><Relationship Id="rId10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openxmlformats.org/officeDocument/2006/relationships/hyperlink" Target="http://users.rcn.com/jkimball.ma.ultranet/BiologyPages/A/Arabidopsi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9023" y="1446756"/>
            <a:ext cx="2814977" cy="211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3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81200"/>
            <a:ext cx="7772400" cy="1349375"/>
          </a:xfrm>
        </p:spPr>
        <p:txBody>
          <a:bodyPr/>
          <a:lstStyle/>
          <a:p>
            <a:r>
              <a:rPr lang="en-US" sz="7200" b="1"/>
              <a:t>Chapter 11 Meiosis &amp; Genetics</a:t>
            </a:r>
            <a:endParaRPr lang="en-US" sz="13000" b="1"/>
          </a:p>
        </p:txBody>
      </p:sp>
      <p:pic>
        <p:nvPicPr>
          <p:cNvPr id="3031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575050"/>
            <a:ext cx="3581400" cy="3282950"/>
          </a:xfrm>
          <a:prstGeom prst="rect">
            <a:avLst/>
          </a:prstGeom>
          <a:noFill/>
        </p:spPr>
      </p:pic>
      <p:pic>
        <p:nvPicPr>
          <p:cNvPr id="3379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2800"/>
            <a:ext cx="2911475" cy="3505200"/>
          </a:xfrm>
          <a:prstGeom prst="rect">
            <a:avLst/>
          </a:prstGeom>
          <a:noFill/>
        </p:spPr>
      </p:pic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3048000" y="43434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do you think meiosis makes?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1432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83" y="90985"/>
            <a:ext cx="2160611" cy="288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sz="5400" b="1"/>
              <a:t>Meiosis</a:t>
            </a:r>
            <a:endParaRPr lang="en-US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i="1"/>
              <a:t>Meiosis </a:t>
            </a:r>
            <a:r>
              <a:rPr lang="en-US" sz="3600"/>
              <a:t>is the process that produces gametes.</a:t>
            </a:r>
          </a:p>
          <a:p>
            <a:pPr>
              <a:lnSpc>
                <a:spcPct val="90000"/>
              </a:lnSpc>
            </a:pPr>
            <a:r>
              <a:rPr lang="en-US" sz="3600"/>
              <a:t>Two stages of Meiosis: I &amp; II.</a:t>
            </a:r>
          </a:p>
          <a:p>
            <a:pPr>
              <a:lnSpc>
                <a:spcPct val="90000"/>
              </a:lnSpc>
            </a:pPr>
            <a:r>
              <a:rPr lang="en-US" sz="3600"/>
              <a:t>Meiosis I similar to Mitosis with the following exceptions:</a:t>
            </a:r>
            <a:endParaRPr lang="en-US" sz="4800"/>
          </a:p>
          <a:p>
            <a:pPr>
              <a:lnSpc>
                <a:spcPct val="90000"/>
              </a:lnSpc>
            </a:pPr>
            <a:endParaRPr lang="en-US" sz="4800"/>
          </a:p>
        </p:txBody>
      </p:sp>
      <p:pic>
        <p:nvPicPr>
          <p:cNvPr id="327685" name="Picture 5" descr="mei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36576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126162"/>
          </a:xfrm>
        </p:spPr>
        <p:txBody>
          <a:bodyPr/>
          <a:lstStyle/>
          <a:p>
            <a:r>
              <a:rPr lang="en-US" sz="14500"/>
              <a:t>TWO DIVISIONs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sz="5400" b="1"/>
              <a:t>Prophase I</a:t>
            </a:r>
            <a:endParaRPr lang="en-US"/>
          </a:p>
        </p:txBody>
      </p:sp>
      <p:sp>
        <p:nvSpPr>
          <p:cNvPr id="3287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029200" cy="4495800"/>
          </a:xfrm>
        </p:spPr>
        <p:txBody>
          <a:bodyPr/>
          <a:lstStyle/>
          <a:p>
            <a:r>
              <a:rPr lang="en-US" sz="3600"/>
              <a:t>Chromosomes line up side by side </a:t>
            </a:r>
            <a:r>
              <a:rPr lang="en-US" sz="3600" u="sng">
                <a:solidFill>
                  <a:schemeClr val="hlink"/>
                </a:solidFill>
              </a:rPr>
              <a:t>next to their homologous</a:t>
            </a:r>
            <a:r>
              <a:rPr lang="en-US" sz="3600"/>
              <a:t> chromosomes forming a </a:t>
            </a:r>
            <a:r>
              <a:rPr lang="en-US" sz="3600" b="1" i="1"/>
              <a:t>tetrad</a:t>
            </a:r>
            <a:r>
              <a:rPr lang="en-US" sz="3600"/>
              <a:t>.</a:t>
            </a:r>
          </a:p>
          <a:p>
            <a:r>
              <a:rPr lang="en-US" sz="3600" b="1" i="1">
                <a:solidFill>
                  <a:schemeClr val="hlink"/>
                </a:solidFill>
              </a:rPr>
              <a:t>Crossing-Over</a:t>
            </a:r>
            <a:r>
              <a:rPr lang="en-US" sz="3600">
                <a:solidFill>
                  <a:schemeClr val="hlink"/>
                </a:solidFill>
              </a:rPr>
              <a:t> </a:t>
            </a:r>
            <a:r>
              <a:rPr lang="en-US" sz="3600"/>
              <a:t>results in an exchage of genetic information.</a:t>
            </a:r>
            <a:endParaRPr lang="en-US" sz="5400"/>
          </a:p>
          <a:p>
            <a:endParaRPr lang="en-US" sz="5400"/>
          </a:p>
        </p:txBody>
      </p:sp>
      <p:pic>
        <p:nvPicPr>
          <p:cNvPr id="328708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787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sz="5400" b="1"/>
              <a:t>Meiosis vs. Mitosis</a:t>
            </a:r>
            <a:endParaRPr lang="en-US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/>
              <a:t>The parent</a:t>
            </a:r>
            <a:r>
              <a:rPr lang="en-US" sz="4000" b="1" i="1"/>
              <a:t> </a:t>
            </a:r>
            <a:r>
              <a:rPr lang="en-US" sz="4000"/>
              <a:t>divides twice resulting in 4 daughter cells</a:t>
            </a:r>
          </a:p>
          <a:p>
            <a:r>
              <a:rPr lang="en-US" sz="4000"/>
              <a:t>The parent cell has a diploid number of chromosomes and the daughter cells have a haploid number.</a:t>
            </a:r>
          </a:p>
          <a:p>
            <a:r>
              <a:rPr lang="en-US" sz="4000"/>
              <a:t>The daughter cells are not genetically identical </a:t>
            </a:r>
            <a:endParaRPr lang="en-US" sz="5400"/>
          </a:p>
          <a:p>
            <a:endParaRPr lang="en-US" sz="5400"/>
          </a:p>
        </p:txBody>
      </p:sp>
      <p:pic>
        <p:nvPicPr>
          <p:cNvPr id="331781" name="Picture 5" descr="Crossing Over: The Stories Behind the Stori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3581400" y="50165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Physiology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80772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048000" y="304800"/>
            <a:ext cx="3295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000000"/>
                </a:solidFill>
              </a:rPr>
              <a:t>Oogenesis</a:t>
            </a: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7" name="Picture 5" descr="File:Gray5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143000"/>
            <a:ext cx="48958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Meiosis is animals maintain genetic variability </a:t>
            </a:r>
          </a:p>
        </p:txBody>
      </p:sp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6363"/>
            <a:ext cx="6399213" cy="54816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2438400"/>
            <a:ext cx="77724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Meiosis is animals maintain genetic variability </a:t>
            </a:r>
          </a:p>
        </p:txBody>
      </p:sp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6363"/>
            <a:ext cx="6399213" cy="548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math</a:t>
            </a:r>
          </a:p>
        </p:txBody>
      </p:sp>
      <p:pic>
        <p:nvPicPr>
          <p:cNvPr id="3706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95800"/>
            <a:ext cx="8510588" cy="2163763"/>
          </a:xfrm>
          <a:prstGeom prst="rect">
            <a:avLst/>
          </a:prstGeom>
          <a:noFill/>
        </p:spPr>
      </p:pic>
      <p:pic>
        <p:nvPicPr>
          <p:cNvPr id="3706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295400"/>
            <a:ext cx="4572000" cy="31654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4419600"/>
            <a:ext cx="8686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en-US" sz="5400" b="1"/>
              <a:t>Chromosome Number</a:t>
            </a: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114800"/>
          </a:xfrm>
        </p:spPr>
        <p:txBody>
          <a:bodyPr/>
          <a:lstStyle/>
          <a:p>
            <a:r>
              <a:rPr lang="en-US" sz="4000" dirty="0"/>
              <a:t>Sexually reproducing organisms receive a set of </a:t>
            </a:r>
            <a:r>
              <a:rPr lang="en-US" sz="4400" dirty="0">
                <a:solidFill>
                  <a:schemeClr val="hlink"/>
                </a:solidFill>
              </a:rPr>
              <a:t>chromosomes</a:t>
            </a:r>
            <a:r>
              <a:rPr lang="en-US" sz="4400" dirty="0"/>
              <a:t> </a:t>
            </a:r>
            <a:r>
              <a:rPr lang="en-US" sz="4000" dirty="0"/>
              <a:t>from each parent. </a:t>
            </a:r>
            <a:r>
              <a:rPr lang="en-US" sz="2000" dirty="0"/>
              <a:t>(half your inheritance from mom half from dad)</a:t>
            </a:r>
          </a:p>
          <a:p>
            <a:pPr marL="0" indent="0">
              <a:buNone/>
            </a:pPr>
            <a:endParaRPr lang="en-US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94939"/>
            <a:ext cx="5867401" cy="366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math</a:t>
            </a:r>
          </a:p>
        </p:txBody>
      </p:sp>
      <p:pic>
        <p:nvPicPr>
          <p:cNvPr id="3706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95800"/>
            <a:ext cx="8510588" cy="2163763"/>
          </a:xfrm>
          <a:prstGeom prst="rect">
            <a:avLst/>
          </a:prstGeom>
          <a:noFill/>
        </p:spPr>
      </p:pic>
      <p:pic>
        <p:nvPicPr>
          <p:cNvPr id="3706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295400"/>
            <a:ext cx="4572000" cy="316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1"/>
            <a:ext cx="4114800" cy="247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of making you from </a:t>
            </a:r>
            <a:r>
              <a:rPr lang="en-US" i="1" u="sng" dirty="0" smtClean="0"/>
              <a:t>just</a:t>
            </a:r>
            <a:r>
              <a:rPr lang="en-US" dirty="0" smtClean="0"/>
              <a:t> your parents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8,388,608 x 8,338,608</a:t>
            </a:r>
          </a:p>
          <a:p>
            <a:r>
              <a:rPr lang="en-US" dirty="0"/>
              <a:t>=</a:t>
            </a:r>
            <a:endParaRPr lang="en-US" dirty="0" smtClean="0"/>
          </a:p>
          <a:p>
            <a:endParaRPr lang="en-US" dirty="0"/>
          </a:p>
          <a:p>
            <a:r>
              <a:rPr lang="en-US" b="1" dirty="0">
                <a:effectLst/>
              </a:rPr>
              <a:t>6.99493138 × </a:t>
            </a:r>
            <a:r>
              <a:rPr lang="en-US" b="1" dirty="0" smtClean="0">
                <a:effectLst/>
              </a:rPr>
              <a:t>10</a:t>
            </a:r>
            <a:r>
              <a:rPr lang="en-US" b="1" baseline="30000" dirty="0" smtClean="0">
                <a:effectLst/>
              </a:rPr>
              <a:t>13</a:t>
            </a:r>
          </a:p>
          <a:p>
            <a:endParaRPr lang="en-US" b="1" baseline="30000" dirty="0">
              <a:effectLst/>
            </a:endParaRPr>
          </a:p>
          <a:p>
            <a:r>
              <a:rPr lang="en-US" b="1" dirty="0" smtClean="0">
                <a:effectLst/>
              </a:rPr>
              <a:t>But Wait!  That is conservative </a:t>
            </a:r>
            <a:endParaRPr lang="en-US" b="1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20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crossov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850" y="0"/>
            <a:ext cx="59245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39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Humans get 1 set from sperm (23) 1 set from the egg (23).</a:t>
            </a:r>
          </a:p>
          <a:p>
            <a:r>
              <a:rPr lang="en-US" dirty="0"/>
              <a:t>Matching pairs of chromosomes are called </a:t>
            </a:r>
            <a:r>
              <a:rPr lang="en-US" b="1" i="1" dirty="0"/>
              <a:t>homologous chromosomes.</a:t>
            </a:r>
            <a:endParaRPr lang="en-US" sz="4400" dirty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96000" y="6096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23+23=?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122903"/>
            <a:ext cx="4872037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64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62849" cy="61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9" name="Picture 7" descr="Meiosis, S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4476750" cy="3940175"/>
          </a:xfrm>
          <a:prstGeom prst="rect">
            <a:avLst/>
          </a:prstGeom>
          <a:noFill/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4419600" cy="1143000"/>
          </a:xfrm>
        </p:spPr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Human Chromosomes</a:t>
            </a:r>
          </a:p>
        </p:txBody>
      </p:sp>
      <p:pic>
        <p:nvPicPr>
          <p:cNvPr id="335877" name="Picture 5" descr="HU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28600"/>
            <a:ext cx="4826000" cy="5029200"/>
          </a:xfrm>
          <a:prstGeom prst="rect">
            <a:avLst/>
          </a:prstGeom>
          <a:noFill/>
        </p:spPr>
      </p:pic>
      <p:pic>
        <p:nvPicPr>
          <p:cNvPr id="335881" name="Picture 9" descr="False-colour homologous pairs of chromosom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524250"/>
            <a:ext cx="25812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HU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705600" cy="6987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HU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705600" cy="6987941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6781800" y="4419600"/>
            <a:ext cx="1676400" cy="609600"/>
          </a:xfrm>
          <a:prstGeom prst="wedgeRoundRectCallout">
            <a:avLst>
              <a:gd name="adj1" fmla="val -79972"/>
              <a:gd name="adj2" fmla="val 9565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Sex Chromosomes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Line Callout 2 (Border and Accent Bar) 6"/>
          <p:cNvSpPr/>
          <p:nvPr/>
        </p:nvSpPr>
        <p:spPr>
          <a:xfrm>
            <a:off x="6400800" y="914400"/>
            <a:ext cx="2362200" cy="533400"/>
          </a:xfrm>
          <a:prstGeom prst="accentBorderCallout2">
            <a:avLst>
              <a:gd name="adj1" fmla="val 753188"/>
              <a:gd name="adj2" fmla="val -305"/>
              <a:gd name="adj3" fmla="val 152284"/>
              <a:gd name="adj4" fmla="val -2772"/>
              <a:gd name="adj5" fmla="val 159417"/>
              <a:gd name="adj6" fmla="val -197404"/>
            </a:avLst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Autosomes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76200" y="3581400"/>
            <a:ext cx="36576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28800" y="5791200"/>
            <a:ext cx="37338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067300" y="5219700"/>
            <a:ext cx="914400" cy="762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86400" y="4876800"/>
            <a:ext cx="9144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tatic.rogerebert.com/redactor_assets/pictures/569401e8592cb053bc000002/david-bowie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548312"/>
            <a:ext cx="2328334" cy="1309688"/>
          </a:xfrm>
          <a:prstGeom prst="rect">
            <a:avLst/>
          </a:prstGeom>
          <a:noFill/>
        </p:spPr>
      </p:pic>
      <p:pic>
        <p:nvPicPr>
          <p:cNvPr id="334855" name="Picture 7" descr="Norfolk terrier pup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586163"/>
            <a:ext cx="2209800" cy="1509712"/>
          </a:xfrm>
          <a:prstGeom prst="rect">
            <a:avLst/>
          </a:prstGeom>
          <a:noFill/>
        </p:spPr>
      </p:pic>
      <p:pic>
        <p:nvPicPr>
          <p:cNvPr id="334853" name="Picture 5" descr="Leafcutter a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9850" y="5059363"/>
            <a:ext cx="2724150" cy="1798637"/>
          </a:xfrm>
          <a:prstGeom prst="rect">
            <a:avLst/>
          </a:prstGeom>
          <a:noFill/>
        </p:spPr>
      </p:pic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Diploid Numbers of Some Commonly Studied Organisms:  </a:t>
            </a:r>
            <a:endParaRPr lang="en-US" sz="400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Homo sapiens (human)46 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Mus</a:t>
            </a:r>
            <a:r>
              <a:rPr lang="en-US" sz="2400" dirty="0"/>
              <a:t> </a:t>
            </a:r>
            <a:r>
              <a:rPr lang="en-US" sz="2400" dirty="0" err="1"/>
              <a:t>musculus</a:t>
            </a:r>
            <a:r>
              <a:rPr lang="en-US" sz="2400" dirty="0"/>
              <a:t> (house mouse)40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hlinkClick r:id="rId6"/>
              </a:rPr>
              <a:t>Drosophila </a:t>
            </a:r>
            <a:r>
              <a:rPr lang="en-US" sz="2400" dirty="0" err="1">
                <a:hlinkClick r:id="rId6"/>
              </a:rPr>
              <a:t>melanogaster</a:t>
            </a:r>
            <a:r>
              <a:rPr lang="en-US" sz="2400" dirty="0"/>
              <a:t> (fruit fly)8</a:t>
            </a:r>
          </a:p>
          <a:p>
            <a:pPr>
              <a:lnSpc>
                <a:spcPct val="80000"/>
              </a:lnSpc>
            </a:pPr>
            <a:r>
              <a:rPr lang="en-US" sz="2400" dirty="0" err="1">
                <a:hlinkClick r:id="rId7"/>
              </a:rPr>
              <a:t>Caenorhabditis</a:t>
            </a:r>
            <a:r>
              <a:rPr lang="en-US" sz="2400" dirty="0">
                <a:hlinkClick r:id="rId7"/>
              </a:rPr>
              <a:t> </a:t>
            </a:r>
            <a:r>
              <a:rPr lang="en-US" sz="2400" dirty="0" err="1">
                <a:hlinkClick r:id="rId7"/>
              </a:rPr>
              <a:t>elegans</a:t>
            </a:r>
            <a:r>
              <a:rPr lang="en-US" sz="2400" dirty="0"/>
              <a:t> (microscopic roundworm)12</a:t>
            </a:r>
          </a:p>
          <a:p>
            <a:pPr>
              <a:lnSpc>
                <a:spcPct val="80000"/>
              </a:lnSpc>
            </a:pPr>
            <a:r>
              <a:rPr lang="en-US" sz="2400" dirty="0" err="1">
                <a:hlinkClick r:id="rId8"/>
              </a:rPr>
              <a:t>Saccharomyces</a:t>
            </a:r>
            <a:r>
              <a:rPr lang="en-US" sz="2400" dirty="0">
                <a:hlinkClick r:id="rId8"/>
              </a:rPr>
              <a:t> </a:t>
            </a:r>
            <a:r>
              <a:rPr lang="en-US" sz="2400" dirty="0" err="1">
                <a:hlinkClick r:id="rId8"/>
              </a:rPr>
              <a:t>cerevisiae</a:t>
            </a:r>
            <a:r>
              <a:rPr lang="en-US" sz="2400" dirty="0"/>
              <a:t> (budding yeast)32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hlinkClick r:id="rId9"/>
              </a:rPr>
              <a:t>Arabidopsis thaliana</a:t>
            </a:r>
            <a:r>
              <a:rPr lang="en-US" sz="2400" dirty="0"/>
              <a:t> (plant in the mustard family)10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Canis</a:t>
            </a:r>
            <a:r>
              <a:rPr lang="en-US" sz="2400" dirty="0"/>
              <a:t> </a:t>
            </a:r>
            <a:r>
              <a:rPr lang="en-US" sz="2400" dirty="0" err="1"/>
              <a:t>familiaris</a:t>
            </a:r>
            <a:r>
              <a:rPr lang="en-US" sz="2400" dirty="0"/>
              <a:t> (domestic dog)78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Gallus </a:t>
            </a:r>
            <a:r>
              <a:rPr lang="en-US" sz="2400" dirty="0" err="1"/>
              <a:t>gallus</a:t>
            </a:r>
            <a:r>
              <a:rPr lang="en-US" sz="2400" dirty="0"/>
              <a:t> (chicken)78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Zea</a:t>
            </a:r>
            <a:r>
              <a:rPr lang="en-US" sz="2400" dirty="0"/>
              <a:t> </a:t>
            </a:r>
            <a:r>
              <a:rPr lang="en-US" sz="2400" dirty="0" err="1"/>
              <a:t>mays</a:t>
            </a:r>
            <a:r>
              <a:rPr lang="en-US" sz="2400" dirty="0"/>
              <a:t> (corn or maize)20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Myrmecia</a:t>
            </a:r>
            <a:r>
              <a:rPr lang="en-US" sz="2400" dirty="0"/>
              <a:t> </a:t>
            </a:r>
            <a:r>
              <a:rPr lang="en-US" sz="2400" dirty="0" err="1"/>
              <a:t>pilosula</a:t>
            </a:r>
            <a:r>
              <a:rPr lang="en-US" sz="2400" dirty="0"/>
              <a:t> (an </a:t>
            </a:r>
            <a:r>
              <a:rPr lang="en-US" sz="2400" dirty="0" smtClean="0"/>
              <a:t>ant)2</a:t>
            </a:r>
            <a:endParaRPr lang="en-US" sz="2400" dirty="0"/>
          </a:p>
        </p:txBody>
      </p:sp>
      <p:pic>
        <p:nvPicPr>
          <p:cNvPr id="334859" name="Picture 11" descr="Fruit fly, SE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1600200"/>
            <a:ext cx="1733550" cy="1460500"/>
          </a:xfrm>
          <a:prstGeom prst="rect">
            <a:avLst/>
          </a:prstGeom>
          <a:noFill/>
        </p:spPr>
      </p:pic>
      <p:pic>
        <p:nvPicPr>
          <p:cNvPr id="334861" name="Picture 13" descr="Yeast, Saccharomyces cerevisia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4114800"/>
            <a:ext cx="1619250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sz="5400" b="1"/>
              <a:t>Ploidy</a:t>
            </a:r>
            <a:endParaRPr lang="en-US"/>
          </a:p>
        </p:txBody>
      </p:sp>
      <p:sp>
        <p:nvSpPr>
          <p:cNvPr id="32665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0866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If a cell has two sets of chromosomes (2N) it is called </a:t>
            </a:r>
            <a:r>
              <a:rPr lang="en-US" b="1" i="1"/>
              <a:t>diploid</a:t>
            </a:r>
            <a:r>
              <a:rPr lang="en-US"/>
              <a:t> (all body cells except for gametes).</a:t>
            </a:r>
          </a:p>
          <a:p>
            <a:pPr>
              <a:lnSpc>
                <a:spcPct val="90000"/>
              </a:lnSpc>
            </a:pPr>
            <a:r>
              <a:rPr lang="en-US"/>
              <a:t>A cell with one set (N) is called </a:t>
            </a:r>
            <a:r>
              <a:rPr lang="en-US" b="1" i="1"/>
              <a:t>haploid </a:t>
            </a:r>
            <a:r>
              <a:rPr lang="en-US"/>
              <a:t>(</a:t>
            </a:r>
            <a:r>
              <a:rPr lang="en-US" b="1" i="1"/>
              <a:t>gametes</a:t>
            </a:r>
            <a:r>
              <a:rPr lang="en-US"/>
              <a:t>).</a:t>
            </a:r>
          </a:p>
          <a:p>
            <a:pPr>
              <a:lnSpc>
                <a:spcPct val="90000"/>
              </a:lnSpc>
            </a:pPr>
            <a:r>
              <a:rPr lang="en-US"/>
              <a:t>Gametes are sex cells (sperm or egg).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326661" name="Picture 2053" descr="game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19400" cy="2114550"/>
          </a:xfrm>
          <a:prstGeom prst="rect">
            <a:avLst/>
          </a:prstGeom>
          <a:noFill/>
        </p:spPr>
      </p:pic>
      <p:pic>
        <p:nvPicPr>
          <p:cNvPr id="326663" name="Picture 2055" descr="Chromosomes showing triploi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447800"/>
            <a:ext cx="2343150" cy="4114800"/>
          </a:xfrm>
          <a:prstGeom prst="rect">
            <a:avLst/>
          </a:prstGeom>
          <a:noFill/>
        </p:spPr>
      </p:pic>
      <p:sp>
        <p:nvSpPr>
          <p:cNvPr id="326664" name="Rectangle 2056"/>
          <p:cNvSpPr>
            <a:spLocks noChangeArrowheads="1"/>
          </p:cNvSpPr>
          <p:nvPr/>
        </p:nvSpPr>
        <p:spPr bwMode="auto">
          <a:xfrm>
            <a:off x="7086600" y="5638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Triploidy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2892</TotalTime>
  <Words>330</Words>
  <Application>Microsoft Office PowerPoint</Application>
  <PresentationFormat>On-screen Show (4:3)</PresentationFormat>
  <Paragraphs>71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Slit</vt:lpstr>
      <vt:lpstr>Chapter 11 Meiosis &amp; Genetics</vt:lpstr>
      <vt:lpstr>Chromosome Number</vt:lpstr>
      <vt:lpstr>Slide 3</vt:lpstr>
      <vt:lpstr>Slide 4</vt:lpstr>
      <vt:lpstr>Human Chromosomes</vt:lpstr>
      <vt:lpstr>Slide 6</vt:lpstr>
      <vt:lpstr>Slide 7</vt:lpstr>
      <vt:lpstr>Diploid Numbers of Some Commonly Studied Organisms:  </vt:lpstr>
      <vt:lpstr>Ploidy</vt:lpstr>
      <vt:lpstr>Meiosis</vt:lpstr>
      <vt:lpstr>TWO DIVISIONs</vt:lpstr>
      <vt:lpstr>Prophase I</vt:lpstr>
      <vt:lpstr>Meiosis vs. Mitosis</vt:lpstr>
      <vt:lpstr>Slide 14</vt:lpstr>
      <vt:lpstr>Slide 15</vt:lpstr>
      <vt:lpstr>Slide 16</vt:lpstr>
      <vt:lpstr>Meiosis is animals maintain genetic variability </vt:lpstr>
      <vt:lpstr>Meiosis is animals maintain genetic variability </vt:lpstr>
      <vt:lpstr>Some math</vt:lpstr>
      <vt:lpstr>Some math</vt:lpstr>
      <vt:lpstr>Odds of making you from just your parents 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4 Ecosystems &amp; Communities</dc:title>
  <dc:creator>S.Euclid-Lyndhurst Schools</dc:creator>
  <cp:lastModifiedBy>mfcsd</cp:lastModifiedBy>
  <cp:revision>71</cp:revision>
  <cp:lastPrinted>2004-02-19T14:07:41Z</cp:lastPrinted>
  <dcterms:created xsi:type="dcterms:W3CDTF">2003-10-16T21:10:03Z</dcterms:created>
  <dcterms:modified xsi:type="dcterms:W3CDTF">2016-01-13T14:17:54Z</dcterms:modified>
</cp:coreProperties>
</file>