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76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A3B66-5E5C-43E8-8995-5FE4DD2670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D49D-99C2-404F-A2DF-54E014D52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2A52-014B-4C21-8457-DBEFC274E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2DE0-1526-41E0-BA22-9111F13D7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3222DB-49A7-4D84-9342-D5194AE5B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3699-C50E-4852-BD8B-6AA78F328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D76-BD1A-4B10-8692-0824860A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082-19D6-4A13-8B01-1C492BEC8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C6D-7482-49B6-9893-3B8B6404B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0297-2B6D-4703-A736-855A74196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0311-E8A3-4F53-BDF2-93FB32B42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1610-34EF-4F70-9E2A-F8895364B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84DAB9-809E-45C1-803E-82F22B31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9C95696-FC17-4BCF-BBF9-3EA34034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cover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PSYCHOLOGY AND SCIENCE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PLACEBO TREATMENTS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Franklin Gothic Medium" pitchFamily="34" charset="0"/>
              </a:rPr>
              <a:t>Placebo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>
                <a:latin typeface="Franklin Gothic Medium" pitchFamily="34" charset="0"/>
              </a:rPr>
              <a:t>– intervention </a:t>
            </a:r>
            <a:r>
              <a:rPr lang="en-US" dirty="0" smtClean="0">
                <a:latin typeface="Franklin Gothic Medium" pitchFamily="34" charset="0"/>
              </a:rPr>
              <a:t>(pills </a:t>
            </a:r>
            <a:r>
              <a:rPr lang="en-US" dirty="0">
                <a:latin typeface="Franklin Gothic Medium" pitchFamily="34" charset="0"/>
              </a:rPr>
              <a:t>or other medical treatments) </a:t>
            </a: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no </a:t>
            </a:r>
            <a:r>
              <a:rPr lang="en-US" dirty="0">
                <a:latin typeface="Franklin Gothic Medium" pitchFamily="34" charset="0"/>
              </a:rPr>
              <a:t>medical effect </a:t>
            </a: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university </a:t>
            </a:r>
            <a:r>
              <a:rPr lang="en-US" dirty="0">
                <a:latin typeface="Franklin Gothic Medium" pitchFamily="34" charset="0"/>
              </a:rPr>
              <a:t>and hospital </a:t>
            </a:r>
            <a:r>
              <a:rPr lang="en-US" dirty="0" smtClean="0">
                <a:latin typeface="Franklin Gothic Medium" pitchFamily="34" charset="0"/>
              </a:rPr>
              <a:t>research</a:t>
            </a:r>
          </a:p>
          <a:p>
            <a:pPr lvl="1"/>
            <a:endParaRPr lang="en-US" dirty="0">
              <a:latin typeface="Franklin Gothic Medium" pitchFamily="34" charset="0"/>
            </a:endParaRPr>
          </a:p>
          <a:p>
            <a:r>
              <a:rPr lang="en-US" b="1" u="sng" dirty="0" smtClean="0">
                <a:latin typeface="Franklin Gothic Medium" pitchFamily="34" charset="0"/>
              </a:rPr>
              <a:t>Placebo </a:t>
            </a:r>
            <a:r>
              <a:rPr lang="en-US" b="1" u="sng" dirty="0">
                <a:latin typeface="Franklin Gothic Medium" pitchFamily="34" charset="0"/>
              </a:rPr>
              <a:t>effect </a:t>
            </a:r>
            <a:r>
              <a:rPr lang="en-US" dirty="0">
                <a:latin typeface="Franklin Gothic Medium" pitchFamily="34" charset="0"/>
              </a:rPr>
              <a:t>– change in the illness attributed to the imagined treatment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IV. ANIMAL MODELS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Used to examine or manipulate a behavioral, genetic, or physiological factor that is similar to a human problem or condition.</a:t>
            </a:r>
          </a:p>
        </p:txBody>
      </p:sp>
      <p:pic>
        <p:nvPicPr>
          <p:cNvPr id="11269" name="Picture 5" descr="j007892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12639" y="2108759"/>
            <a:ext cx="3481121" cy="3859682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RESEARCH SETTINGS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Naturalistic</a:t>
            </a:r>
          </a:p>
          <a:p>
            <a:pPr lvl="1"/>
            <a:r>
              <a:rPr lang="en-US" b="1" dirty="0">
                <a:latin typeface="Franklin Gothic Medium" pitchFamily="34" charset="0"/>
              </a:rPr>
              <a:t>Subject in their natural environment</a:t>
            </a:r>
          </a:p>
          <a:p>
            <a:pPr lvl="1"/>
            <a:r>
              <a:rPr lang="en-US" b="1" dirty="0" smtClean="0">
                <a:latin typeface="Franklin Gothic Medium" pitchFamily="34" charset="0"/>
              </a:rPr>
              <a:t>Children</a:t>
            </a:r>
            <a:r>
              <a:rPr lang="en-US" b="1" dirty="0">
                <a:latin typeface="Franklin Gothic Medium" pitchFamily="34" charset="0"/>
              </a:rPr>
              <a:t>, animals, social </a:t>
            </a:r>
            <a:r>
              <a:rPr lang="en-US" b="1" dirty="0" smtClean="0">
                <a:latin typeface="Franklin Gothic Medium" pitchFamily="34" charset="0"/>
              </a:rPr>
              <a:t>psychology</a:t>
            </a:r>
            <a:endParaRPr lang="en-US" b="1" dirty="0">
              <a:latin typeface="Franklin Gothic Medium" pitchFamily="34" charset="0"/>
            </a:endParaRPr>
          </a:p>
          <a:p>
            <a:pPr lvl="1"/>
            <a:r>
              <a:rPr lang="en-US" b="1" dirty="0">
                <a:latin typeface="Franklin Gothic Medium" pitchFamily="34" charset="0"/>
              </a:rPr>
              <a:t>Observing without changing or controlling the situation</a:t>
            </a:r>
          </a:p>
          <a:p>
            <a:pPr lvl="1"/>
            <a:r>
              <a:rPr lang="en-US" b="1" dirty="0" smtClean="0">
                <a:latin typeface="Franklin Gothic Medium" pitchFamily="34" charset="0"/>
              </a:rPr>
              <a:t>Humans </a:t>
            </a:r>
            <a:r>
              <a:rPr lang="en-US" b="1" dirty="0">
                <a:latin typeface="Franklin Gothic Medium" pitchFamily="34" charset="0"/>
              </a:rPr>
              <a:t>and </a:t>
            </a:r>
            <a:r>
              <a:rPr lang="en-US" b="1" dirty="0" smtClean="0">
                <a:latin typeface="Franklin Gothic Medium" pitchFamily="34" charset="0"/>
              </a:rPr>
              <a:t>animals</a:t>
            </a:r>
            <a:endParaRPr lang="en-US" b="1" dirty="0">
              <a:latin typeface="Franklin Gothic Medium" pitchFamily="34" charset="0"/>
            </a:endParaRPr>
          </a:p>
          <a:p>
            <a:pPr lvl="1"/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Laboratory</a:t>
            </a:r>
          </a:p>
          <a:p>
            <a:pPr lvl="1"/>
            <a:r>
              <a:rPr lang="en-US" b="1" dirty="0">
                <a:latin typeface="Franklin Gothic Medium" pitchFamily="34" charset="0"/>
              </a:rPr>
              <a:t>Controlled </a:t>
            </a:r>
            <a:r>
              <a:rPr lang="en-US" b="1" dirty="0" smtClean="0">
                <a:latin typeface="Franklin Gothic Medium" pitchFamily="34" charset="0"/>
              </a:rPr>
              <a:t>conditions</a:t>
            </a:r>
            <a:endParaRPr lang="en-US" b="1" dirty="0">
              <a:latin typeface="Franklin Gothic Medium" pitchFamily="34" charset="0"/>
            </a:endParaRPr>
          </a:p>
          <a:p>
            <a:pPr lvl="1"/>
            <a:r>
              <a:rPr lang="en-US" b="1" dirty="0">
                <a:latin typeface="Franklin Gothic Medium" pitchFamily="34" charset="0"/>
              </a:rPr>
              <a:t>Real world influences eliminated</a:t>
            </a:r>
          </a:p>
          <a:p>
            <a:pPr lvl="1"/>
            <a:r>
              <a:rPr lang="en-US" b="1" dirty="0">
                <a:latin typeface="Franklin Gothic Medium" pitchFamily="34" charset="0"/>
              </a:rPr>
              <a:t>Artificial environment</a:t>
            </a:r>
          </a:p>
          <a:p>
            <a:pPr lvl="1"/>
            <a:endParaRPr lang="en-US" b="1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13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SCIENTIFIC METHOD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Seven Rules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Ask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Identify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Choose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Assign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Manipulate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Measure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Analyze</a:t>
            </a:r>
          </a:p>
        </p:txBody>
      </p:sp>
      <p:pic>
        <p:nvPicPr>
          <p:cNvPr id="14341" name="Picture 5" descr="bd0622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2574925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I. ASK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Develop main questions about what you are trying to figure </a:t>
            </a:r>
            <a:r>
              <a:rPr lang="en-US" dirty="0" smtClean="0">
                <a:latin typeface="Franklin Gothic Medium" pitchFamily="34" charset="0"/>
              </a:rPr>
              <a:t>out</a:t>
            </a:r>
          </a:p>
          <a:p>
            <a:pPr>
              <a:buNone/>
            </a:pPr>
            <a:endParaRPr lang="en-US" dirty="0">
              <a:latin typeface="Franklin Gothic Medium" pitchFamily="34" charset="0"/>
            </a:endParaRPr>
          </a:p>
          <a:p>
            <a:r>
              <a:rPr lang="en-US" b="1" u="sng" dirty="0">
                <a:latin typeface="Franklin Gothic Medium" pitchFamily="34" charset="0"/>
              </a:rPr>
              <a:t>Hypothesis</a:t>
            </a:r>
            <a:r>
              <a:rPr lang="en-US" dirty="0">
                <a:latin typeface="Franklin Gothic Medium" pitchFamily="34" charset="0"/>
              </a:rPr>
              <a:t>- an educated guess about a subject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ranklin Gothic Medium" pitchFamily="34" charset="0"/>
              </a:rPr>
              <a:t>II. </a:t>
            </a:r>
            <a:r>
              <a:rPr lang="en-US" dirty="0" smtClean="0">
                <a:latin typeface="Franklin Gothic Medium" pitchFamily="34" charset="0"/>
              </a:rPr>
              <a:t>IDENTIFY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atin typeface="Franklin Gothic Medium" pitchFamily="34" charset="0"/>
              </a:rPr>
              <a:t>Independent </a:t>
            </a:r>
            <a:r>
              <a:rPr lang="en-US" b="1" u="sng" dirty="0" smtClean="0">
                <a:latin typeface="Franklin Gothic Medium" pitchFamily="34" charset="0"/>
              </a:rPr>
              <a:t>Variable </a:t>
            </a:r>
            <a:r>
              <a:rPr lang="en-US" dirty="0" smtClean="0">
                <a:latin typeface="Franklin Gothic Medium" pitchFamily="34" charset="0"/>
              </a:rPr>
              <a:t>- </a:t>
            </a:r>
            <a:r>
              <a:rPr lang="en-US" dirty="0">
                <a:latin typeface="Franklin Gothic Medium" pitchFamily="34" charset="0"/>
              </a:rPr>
              <a:t>researcher controls or manipulates </a:t>
            </a:r>
            <a:r>
              <a:rPr lang="en-US" dirty="0" smtClean="0">
                <a:latin typeface="Franklin Gothic Medium" pitchFamily="34" charset="0"/>
              </a:rPr>
              <a:t>(new </a:t>
            </a:r>
            <a:r>
              <a:rPr lang="en-US" dirty="0">
                <a:latin typeface="Franklin Gothic Medium" pitchFamily="34" charset="0"/>
              </a:rPr>
              <a:t>medication for </a:t>
            </a:r>
            <a:r>
              <a:rPr lang="en-US" smtClean="0">
                <a:latin typeface="Franklin Gothic Medium" pitchFamily="34" charset="0"/>
              </a:rPr>
              <a:t>children)</a:t>
            </a:r>
          </a:p>
          <a:p>
            <a:endParaRPr lang="en-US" dirty="0">
              <a:latin typeface="Franklin Gothic Medium" pitchFamily="34" charset="0"/>
            </a:endParaRPr>
          </a:p>
          <a:p>
            <a:r>
              <a:rPr lang="en-US" b="1" u="sng" dirty="0">
                <a:latin typeface="Franklin Gothic Medium" pitchFamily="34" charset="0"/>
              </a:rPr>
              <a:t>Dependent </a:t>
            </a:r>
            <a:r>
              <a:rPr lang="en-US" b="1" u="sng" dirty="0" smtClean="0">
                <a:latin typeface="Franklin Gothic Medium" pitchFamily="34" charset="0"/>
              </a:rPr>
              <a:t>Variable </a:t>
            </a:r>
            <a:r>
              <a:rPr lang="en-US" dirty="0" smtClean="0">
                <a:latin typeface="Franklin Gothic Medium" pitchFamily="34" charset="0"/>
              </a:rPr>
              <a:t>- behavior </a:t>
            </a:r>
            <a:r>
              <a:rPr lang="en-US" dirty="0">
                <a:latin typeface="Franklin Gothic Medium" pitchFamily="34" charset="0"/>
              </a:rPr>
              <a:t>of subject use  </a:t>
            </a:r>
            <a:r>
              <a:rPr lang="en-US" dirty="0" smtClean="0">
                <a:latin typeface="Franklin Gothic Medium" pitchFamily="34" charset="0"/>
              </a:rPr>
              <a:t>(behavior </a:t>
            </a:r>
            <a:r>
              <a:rPr lang="en-US" dirty="0">
                <a:latin typeface="Franklin Gothic Medium" pitchFamily="34" charset="0"/>
              </a:rPr>
              <a:t>of </a:t>
            </a:r>
            <a:r>
              <a:rPr lang="en-US" dirty="0" smtClean="0">
                <a:latin typeface="Franklin Gothic Medium" pitchFamily="34" charset="0"/>
              </a:rPr>
              <a:t>children)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III. CHOOSE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Pick subjects for the </a:t>
            </a:r>
            <a:r>
              <a:rPr lang="en-US" dirty="0" smtClean="0">
                <a:latin typeface="Franklin Gothic Medium" pitchFamily="34" charset="0"/>
              </a:rPr>
              <a:t>experiment</a:t>
            </a:r>
          </a:p>
          <a:p>
            <a:pPr>
              <a:buNone/>
            </a:pPr>
            <a:endParaRPr lang="en-US" dirty="0">
              <a:latin typeface="Franklin Gothic Medium" pitchFamily="34" charset="0"/>
            </a:endParaRPr>
          </a:p>
          <a:p>
            <a:r>
              <a:rPr lang="en-US" b="1" u="sng" dirty="0">
                <a:latin typeface="Franklin Gothic Medium" pitchFamily="34" charset="0"/>
              </a:rPr>
              <a:t>Random </a:t>
            </a:r>
            <a:r>
              <a:rPr lang="en-US" b="1" u="sng" dirty="0" smtClean="0">
                <a:latin typeface="Franklin Gothic Medium" pitchFamily="34" charset="0"/>
              </a:rPr>
              <a:t>Selection </a:t>
            </a:r>
            <a:r>
              <a:rPr lang="en-US" b="1" dirty="0" smtClean="0">
                <a:latin typeface="Franklin Gothic Medium" pitchFamily="34" charset="0"/>
              </a:rPr>
              <a:t>- </a:t>
            </a:r>
            <a:r>
              <a:rPr lang="en-US" dirty="0" smtClean="0">
                <a:latin typeface="Franklin Gothic Medium" pitchFamily="34" charset="0"/>
              </a:rPr>
              <a:t>each </a:t>
            </a:r>
            <a:r>
              <a:rPr lang="en-US" dirty="0">
                <a:latin typeface="Franklin Gothic Medium" pitchFamily="34" charset="0"/>
              </a:rPr>
              <a:t>subject in a population has an equal chance of being selected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IV. ASSIGN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 dirty="0">
                <a:latin typeface="Franklin Gothic Medium" pitchFamily="34" charset="0"/>
              </a:rPr>
              <a:t>Experimental </a:t>
            </a:r>
            <a:r>
              <a:rPr lang="en-US" b="1" u="sng" dirty="0" smtClean="0">
                <a:latin typeface="Franklin Gothic Medium" pitchFamily="34" charset="0"/>
              </a:rPr>
              <a:t>group </a:t>
            </a:r>
            <a:r>
              <a:rPr lang="en-US" dirty="0" smtClean="0">
                <a:latin typeface="Franklin Gothic Medium" pitchFamily="34" charset="0"/>
              </a:rPr>
              <a:t>- </a:t>
            </a:r>
            <a:r>
              <a:rPr lang="en-US" dirty="0">
                <a:latin typeface="Franklin Gothic Medium" pitchFamily="34" charset="0"/>
              </a:rPr>
              <a:t>the group of subjects receiving the independent variable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treatment </a:t>
            </a:r>
          </a:p>
          <a:p>
            <a:pPr lvl="1">
              <a:lnSpc>
                <a:spcPct val="90000"/>
              </a:lnSpc>
              <a:buNone/>
            </a:pPr>
            <a:endParaRPr lang="en-US" dirty="0">
              <a:latin typeface="Franklin Gothic Medium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latin typeface="Franklin Gothic Medium" pitchFamily="34" charset="0"/>
              </a:rPr>
              <a:t>Control </a:t>
            </a:r>
            <a:r>
              <a:rPr lang="en-US" b="1" u="sng" dirty="0" smtClean="0">
                <a:latin typeface="Franklin Gothic Medium" pitchFamily="34" charset="0"/>
              </a:rPr>
              <a:t>Group </a:t>
            </a:r>
            <a:r>
              <a:rPr lang="en-US" dirty="0" smtClean="0">
                <a:latin typeface="Franklin Gothic Medium" pitchFamily="34" charset="0"/>
              </a:rPr>
              <a:t>- group </a:t>
            </a:r>
            <a:r>
              <a:rPr lang="en-US" dirty="0">
                <a:latin typeface="Franklin Gothic Medium" pitchFamily="34" charset="0"/>
              </a:rPr>
              <a:t>of subjects that does everything the experimental group does except does not receive the independent variable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no treatment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V. MANIPULATE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Manipulate independent variable</a:t>
            </a:r>
          </a:p>
          <a:p>
            <a:pPr lvl="1"/>
            <a:r>
              <a:rPr lang="en-US" dirty="0">
                <a:latin typeface="Franklin Gothic Medium" pitchFamily="34" charset="0"/>
              </a:rPr>
              <a:t>Ex: administer </a:t>
            </a:r>
            <a:r>
              <a:rPr lang="en-US" dirty="0" smtClean="0">
                <a:latin typeface="Franklin Gothic Medium" pitchFamily="34" charset="0"/>
              </a:rPr>
              <a:t>treatment</a:t>
            </a:r>
          </a:p>
          <a:p>
            <a:pPr lvl="1">
              <a:buNone/>
            </a:pPr>
            <a:endParaRPr lang="en-US" dirty="0">
              <a:latin typeface="Franklin Gothic Medium" pitchFamily="34" charset="0"/>
            </a:endParaRPr>
          </a:p>
          <a:p>
            <a:r>
              <a:rPr lang="en-US" b="1" u="sng" dirty="0">
                <a:latin typeface="Franklin Gothic Medium" pitchFamily="34" charset="0"/>
              </a:rPr>
              <a:t>Double Blind </a:t>
            </a:r>
            <a:r>
              <a:rPr lang="en-US" b="1" u="sng" dirty="0" smtClean="0">
                <a:latin typeface="Franklin Gothic Medium" pitchFamily="34" charset="0"/>
              </a:rPr>
              <a:t>Procedure </a:t>
            </a:r>
            <a:r>
              <a:rPr lang="en-US" dirty="0" smtClean="0">
                <a:latin typeface="Franklin Gothic Medium" pitchFamily="34" charset="0"/>
              </a:rPr>
              <a:t>- </a:t>
            </a:r>
            <a:r>
              <a:rPr lang="en-US" dirty="0">
                <a:latin typeface="Franklin Gothic Medium" pitchFamily="34" charset="0"/>
              </a:rPr>
              <a:t>neither the subjects nor the researchers know which group is receiving the treatment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VI. MEASURE</a:t>
            </a:r>
            <a:endParaRPr lang="en-US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In this step the researcher measures and observes how the independent variable affected the dependent </a:t>
            </a:r>
            <a:r>
              <a:rPr lang="en-US" dirty="0" smtClean="0">
                <a:latin typeface="Franklin Gothic Medium" pitchFamily="34" charset="0"/>
              </a:rPr>
              <a:t>variable 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ranklin Gothic Medium" pitchFamily="34" charset="0"/>
              </a:rPr>
              <a:t>METHODS FOR ANSWERING QUESTIONS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sz="2800" dirty="0" smtClean="0">
                <a:latin typeface="Franklin Gothic Medium" pitchFamily="34" charset="0"/>
              </a:rPr>
              <a:t>Survey- </a:t>
            </a:r>
            <a:r>
              <a:rPr lang="en-US" sz="2800" dirty="0">
                <a:latin typeface="Franklin Gothic Medium" pitchFamily="34" charset="0"/>
              </a:rPr>
              <a:t>obtain information by asking </a:t>
            </a:r>
            <a:r>
              <a:rPr lang="en-US" sz="2800" dirty="0" smtClean="0">
                <a:latin typeface="Franklin Gothic Medium" pitchFamily="34" charset="0"/>
              </a:rPr>
              <a:t>many individuals </a:t>
            </a:r>
            <a:r>
              <a:rPr lang="en-US" sz="2800" dirty="0">
                <a:latin typeface="Franklin Gothic Medium" pitchFamily="34" charset="0"/>
              </a:rPr>
              <a:t>to answer a fixed set of </a:t>
            </a:r>
            <a:r>
              <a:rPr lang="en-US" sz="2800" dirty="0" smtClean="0">
                <a:latin typeface="Franklin Gothic Medium" pitchFamily="34" charset="0"/>
              </a:rPr>
              <a:t>questions</a:t>
            </a:r>
          </a:p>
          <a:p>
            <a:pPr marL="633222" indent="-514350">
              <a:buFont typeface="+mj-lt"/>
              <a:buAutoNum type="arabicPeriod"/>
            </a:pPr>
            <a:endParaRPr lang="en-US" sz="2800" dirty="0" smtClean="0">
              <a:latin typeface="Franklin Gothic Medium" pitchFamily="34" charset="0"/>
            </a:endParaRPr>
          </a:p>
          <a:p>
            <a:pPr marL="633222" indent="-514350">
              <a:buFont typeface="+mj-lt"/>
              <a:buAutoNum type="arabicPeriod"/>
            </a:pPr>
            <a:r>
              <a:rPr lang="en-US" sz="2800" dirty="0" smtClean="0">
                <a:latin typeface="Franklin Gothic Medium" pitchFamily="34" charset="0"/>
              </a:rPr>
              <a:t>Case </a:t>
            </a:r>
            <a:r>
              <a:rPr lang="en-US" sz="2800" dirty="0">
                <a:latin typeface="Franklin Gothic Medium" pitchFamily="34" charset="0"/>
              </a:rPr>
              <a:t>Study- an in depth analysis of the </a:t>
            </a:r>
            <a:r>
              <a:rPr lang="en-US" sz="2800" dirty="0" smtClean="0">
                <a:latin typeface="Franklin Gothic Medium" pitchFamily="34" charset="0"/>
              </a:rPr>
              <a:t>of a single </a:t>
            </a:r>
            <a:r>
              <a:rPr lang="en-US" sz="2800" dirty="0">
                <a:latin typeface="Franklin Gothic Medium" pitchFamily="34" charset="0"/>
              </a:rPr>
              <a:t>individual </a:t>
            </a:r>
            <a:r>
              <a:rPr lang="en-US" sz="2800">
                <a:latin typeface="Franklin Gothic Medium" pitchFamily="34" charset="0"/>
              </a:rPr>
              <a:t>or </a:t>
            </a:r>
            <a:r>
              <a:rPr lang="en-US" sz="2800" smtClean="0">
                <a:latin typeface="Franklin Gothic Medium" pitchFamily="34" charset="0"/>
              </a:rPr>
              <a:t>group</a:t>
            </a:r>
          </a:p>
          <a:p>
            <a:pPr marL="633222" indent="-514350">
              <a:buFont typeface="+mj-lt"/>
              <a:buAutoNum type="arabicPeriod"/>
            </a:pPr>
            <a:endParaRPr lang="en-US" sz="2800" dirty="0" smtClean="0">
              <a:latin typeface="Franklin Gothic Medium" pitchFamily="34" charset="0"/>
            </a:endParaRPr>
          </a:p>
          <a:p>
            <a:pPr marL="633222" indent="-514350">
              <a:buFont typeface="+mj-lt"/>
              <a:buAutoNum type="arabicPeriod"/>
            </a:pPr>
            <a:r>
              <a:rPr lang="en-US" sz="2800" dirty="0" smtClean="0">
                <a:latin typeface="Franklin Gothic Medium" pitchFamily="34" charset="0"/>
              </a:rPr>
              <a:t>Experiment- </a:t>
            </a:r>
            <a:r>
              <a:rPr lang="en-US" sz="2800" dirty="0">
                <a:latin typeface="Franklin Gothic Medium" pitchFamily="34" charset="0"/>
              </a:rPr>
              <a:t>method for identifying cause and </a:t>
            </a:r>
            <a:r>
              <a:rPr lang="en-US" sz="2800" dirty="0" smtClean="0">
                <a:latin typeface="Franklin Gothic Medium" pitchFamily="34" charset="0"/>
              </a:rPr>
              <a:t>effect </a:t>
            </a:r>
            <a:r>
              <a:rPr lang="en-US" sz="2800" dirty="0">
                <a:latin typeface="Franklin Gothic Medium" pitchFamily="34" charset="0"/>
              </a:rPr>
              <a:t>relationships by following a set of rules </a:t>
            </a:r>
            <a:r>
              <a:rPr lang="en-US" sz="2800" dirty="0" smtClean="0">
                <a:latin typeface="Franklin Gothic Medium" pitchFamily="34" charset="0"/>
              </a:rPr>
              <a:t>and </a:t>
            </a:r>
            <a:r>
              <a:rPr lang="en-US" sz="2800" dirty="0">
                <a:latin typeface="Franklin Gothic Medium" pitchFamily="34" charset="0"/>
              </a:rPr>
              <a:t>guidelines to minimize errors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VII. ANALYZE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Franklin Gothic Medium" pitchFamily="34" charset="0"/>
              </a:rPr>
              <a:t>Compare and analyze differences in data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SURVEY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>
                <a:latin typeface="Franklin Gothic Medium" pitchFamily="34" charset="0"/>
              </a:rPr>
              <a:t>Advantages</a:t>
            </a:r>
          </a:p>
          <a:p>
            <a:pPr lvl="1"/>
            <a:r>
              <a:rPr lang="en-US" b="1" dirty="0">
                <a:latin typeface="Franklin Gothic Medium" pitchFamily="34" charset="0"/>
              </a:rPr>
              <a:t>Quick and efficient way to collect </a:t>
            </a:r>
            <a:r>
              <a:rPr lang="en-US" b="1" dirty="0" smtClean="0">
                <a:latin typeface="Franklin Gothic Medium" pitchFamily="34" charset="0"/>
              </a:rPr>
              <a:t>information</a:t>
            </a:r>
            <a:endParaRPr lang="en-US" b="1" dirty="0">
              <a:latin typeface="Franklin Gothic Medium" pitchFamily="34" charset="0"/>
            </a:endParaRPr>
          </a:p>
          <a:p>
            <a:pPr lvl="1"/>
            <a:r>
              <a:rPr lang="en-US" b="1" dirty="0">
                <a:latin typeface="Franklin Gothic Medium" pitchFamily="34" charset="0"/>
              </a:rPr>
              <a:t>Compare ethnic, age, socioeconomic groups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>
                <a:latin typeface="Franklin Gothic Medium" pitchFamily="34" charset="0"/>
              </a:rPr>
              <a:t>Disadvantages</a:t>
            </a:r>
          </a:p>
          <a:p>
            <a:pPr lvl="1"/>
            <a:r>
              <a:rPr lang="en-US" b="1" dirty="0">
                <a:latin typeface="Franklin Gothic Medium" pitchFamily="34" charset="0"/>
              </a:rPr>
              <a:t>How the question is worded can alter the answers</a:t>
            </a:r>
            <a:r>
              <a:rPr lang="en-US" b="1" dirty="0" smtClean="0">
                <a:latin typeface="Franklin Gothic Medium" pitchFamily="34" charset="0"/>
              </a:rPr>
              <a:t>.</a:t>
            </a:r>
          </a:p>
          <a:p>
            <a:pPr lvl="1"/>
            <a:r>
              <a:rPr lang="en-US" b="1" dirty="0" smtClean="0">
                <a:latin typeface="Franklin Gothic Medium" pitchFamily="34" charset="0"/>
              </a:rPr>
              <a:t>Who </a:t>
            </a:r>
            <a:r>
              <a:rPr lang="en-US" b="1" dirty="0">
                <a:latin typeface="Franklin Gothic Medium" pitchFamily="34" charset="0"/>
              </a:rPr>
              <a:t>asks the question can also change the </a:t>
            </a:r>
            <a:r>
              <a:rPr lang="en-US" b="1" dirty="0" smtClean="0">
                <a:latin typeface="Franklin Gothic Medium" pitchFamily="34" charset="0"/>
              </a:rPr>
              <a:t>answer</a:t>
            </a:r>
            <a:endParaRPr lang="en-US" b="1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CASE STUDY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Advantages</a:t>
            </a:r>
          </a:p>
          <a:p>
            <a:pPr lvl="1"/>
            <a:r>
              <a:rPr lang="en-US" b="1" dirty="0">
                <a:latin typeface="Franklin Gothic Medium" pitchFamily="34" charset="0"/>
              </a:rPr>
              <a:t>Gives detailed description of a specific </a:t>
            </a:r>
            <a:r>
              <a:rPr lang="en-US" b="1" dirty="0" smtClean="0">
                <a:latin typeface="Franklin Gothic Medium" pitchFamily="34" charset="0"/>
              </a:rPr>
              <a:t>situation</a:t>
            </a:r>
            <a:endParaRPr lang="en-US" b="1" dirty="0">
              <a:latin typeface="Franklin Gothic Medium" pitchFamily="34" charset="0"/>
            </a:endParaRPr>
          </a:p>
          <a:p>
            <a:pPr lvl="1"/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Disadvantages</a:t>
            </a:r>
          </a:p>
          <a:p>
            <a:pPr lvl="1"/>
            <a:r>
              <a:rPr lang="en-US" b="1" dirty="0">
                <a:latin typeface="Franklin Gothic Medium" pitchFamily="34" charset="0"/>
              </a:rPr>
              <a:t>May be misconstrued if observer has preconceived </a:t>
            </a:r>
            <a:r>
              <a:rPr lang="en-US" b="1" dirty="0" smtClean="0">
                <a:latin typeface="Franklin Gothic Medium" pitchFamily="34" charset="0"/>
              </a:rPr>
              <a:t>ideas</a:t>
            </a:r>
            <a:endParaRPr lang="en-US" b="1" dirty="0">
              <a:latin typeface="Franklin Gothic Medium" pitchFamily="34" charset="0"/>
            </a:endParaRPr>
          </a:p>
          <a:p>
            <a:pPr lvl="1"/>
            <a:r>
              <a:rPr lang="en-US" b="1" dirty="0">
                <a:latin typeface="Franklin Gothic Medium" pitchFamily="34" charset="0"/>
              </a:rPr>
              <a:t>Great potential for </a:t>
            </a:r>
            <a:r>
              <a:rPr lang="en-US" b="1" dirty="0" smtClean="0">
                <a:latin typeface="Franklin Gothic Medium" pitchFamily="34" charset="0"/>
              </a:rPr>
              <a:t>bias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90600" y="44958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latin typeface="Franklin Gothic Medium" pitchFamily="34" charset="0"/>
              </a:rPr>
              <a:t>Testimonial</a:t>
            </a:r>
            <a:r>
              <a:rPr lang="en-US" b="1" dirty="0">
                <a:latin typeface="Franklin Gothic Medium" pitchFamily="34" charset="0"/>
              </a:rPr>
              <a:t>- an individual talks about their own </a:t>
            </a:r>
            <a:r>
              <a:rPr lang="en-US" b="1" dirty="0" smtClean="0">
                <a:latin typeface="Franklin Gothic Medium" pitchFamily="34" charset="0"/>
              </a:rPr>
              <a:t>experiences</a:t>
            </a:r>
            <a:endParaRPr lang="en-US" b="1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4" grpId="0" build="p" autoUpdateAnimBg="0"/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EXPERIMENT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815609"/>
          </a:xfrm>
        </p:spPr>
        <p:txBody>
          <a:bodyPr/>
          <a:lstStyle/>
          <a:p>
            <a:r>
              <a:rPr lang="en-US" sz="2800" dirty="0" smtClean="0">
                <a:latin typeface="Franklin Gothic Medium" pitchFamily="34" charset="0"/>
              </a:rPr>
              <a:t>Used to prove cause and effect</a:t>
            </a:r>
            <a:endParaRPr lang="en-US" sz="2800" dirty="0">
              <a:latin typeface="Franklin Gothic Medium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0511" y="2743200"/>
            <a:ext cx="4038600" cy="356006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latin typeface="Franklin Gothic Medium" pitchFamily="34" charset="0"/>
              </a:rPr>
              <a:t>Advantages</a:t>
            </a:r>
          </a:p>
          <a:p>
            <a:pPr lvl="1" fontAlgn="auto">
              <a:spcAft>
                <a:spcPts val="0"/>
              </a:spcAft>
            </a:pPr>
            <a:r>
              <a:rPr lang="en-US" b="1" dirty="0" smtClean="0">
                <a:latin typeface="Franklin Gothic Medium" pitchFamily="34" charset="0"/>
              </a:rPr>
              <a:t>Only research approach to PROVE cause and effect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53000" y="2743200"/>
            <a:ext cx="4038600" cy="356006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Aft>
                <a:spcPts val="0"/>
              </a:spcAft>
            </a:pPr>
            <a:r>
              <a:rPr lang="en-US" u="sng" dirty="0" smtClean="0">
                <a:latin typeface="Franklin Gothic Medium" pitchFamily="34" charset="0"/>
              </a:rPr>
              <a:t>Disadvantages</a:t>
            </a:r>
          </a:p>
          <a:p>
            <a:pPr lvl="1" fontAlgn="auto">
              <a:spcAft>
                <a:spcPts val="0"/>
              </a:spcAft>
            </a:pPr>
            <a:r>
              <a:rPr lang="en-US" b="1" dirty="0" smtClean="0">
                <a:latin typeface="Franklin Gothic Medium" pitchFamily="34" charset="0"/>
              </a:rPr>
              <a:t>Artificial environment may dissuade natural behavior </a:t>
            </a:r>
          </a:p>
        </p:txBody>
      </p:sp>
    </p:spTree>
    <p:extLst>
      <p:ext uri="{BB962C8B-B14F-4D97-AF65-F5344CB8AC3E}">
        <p14:creationId xmlns:p14="http://schemas.microsoft.com/office/powerpoint/2010/main" val="145084704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4" grpId="0" build="p" autoUpdateAnimBg="0"/>
      <p:bldP spid="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RESEARCH TECHNIQUES</a:t>
            </a:r>
            <a:endParaRPr lang="en-US" sz="5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ranklin Gothic Medium" pitchFamily="34" charset="0"/>
              </a:rPr>
              <a:t>I.  INTERVIEWS AND QUESTIONNAIRES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atin typeface="Franklin Gothic Medium" pitchFamily="34" charset="0"/>
              </a:rPr>
              <a:t>Interview</a:t>
            </a:r>
            <a:r>
              <a:rPr lang="en-US" dirty="0">
                <a:latin typeface="Franklin Gothic Medium" pitchFamily="34" charset="0"/>
              </a:rPr>
              <a:t>- ask questions, one on one setting about a person’s attitudes and </a:t>
            </a:r>
            <a:r>
              <a:rPr lang="en-US" dirty="0" smtClean="0">
                <a:latin typeface="Franklin Gothic Medium" pitchFamily="34" charset="0"/>
              </a:rPr>
              <a:t>behaviors</a:t>
            </a:r>
          </a:p>
          <a:p>
            <a:pPr>
              <a:buNone/>
            </a:pPr>
            <a:endParaRPr lang="en-US" dirty="0">
              <a:latin typeface="Franklin Gothic Medium" pitchFamily="34" charset="0"/>
            </a:endParaRPr>
          </a:p>
          <a:p>
            <a:r>
              <a:rPr lang="en-US" b="1" u="sng" dirty="0">
                <a:latin typeface="Franklin Gothic Medium" pitchFamily="34" charset="0"/>
              </a:rPr>
              <a:t>Questionnaire</a:t>
            </a:r>
            <a:r>
              <a:rPr lang="en-US" dirty="0">
                <a:latin typeface="Franklin Gothic Medium" pitchFamily="34" charset="0"/>
              </a:rPr>
              <a:t>- asking subjects to read list of written questions and check off specific answers</a:t>
            </a:r>
          </a:p>
          <a:p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II. STANDARDIZED TESTS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A test that has been given to hundreds of people and shown to measure emotions, behaviors, thought patterns and personality </a:t>
            </a:r>
            <a:r>
              <a:rPr lang="en-US" dirty="0" smtClean="0">
                <a:latin typeface="Franklin Gothic Medium" pitchFamily="34" charset="0"/>
              </a:rPr>
              <a:t>traits</a:t>
            </a:r>
          </a:p>
          <a:p>
            <a:pPr>
              <a:buNone/>
            </a:pPr>
            <a:endParaRPr lang="en-US" dirty="0">
              <a:latin typeface="Franklin Gothic Medium" pitchFamily="34" charset="0"/>
            </a:endParaRPr>
          </a:p>
          <a:p>
            <a:r>
              <a:rPr lang="en-US" dirty="0">
                <a:latin typeface="Franklin Gothic Medium" pitchFamily="34" charset="0"/>
              </a:rPr>
              <a:t>Used to gather information from large groups of </a:t>
            </a:r>
            <a:r>
              <a:rPr lang="en-US" dirty="0" smtClean="0">
                <a:latin typeface="Franklin Gothic Medium" pitchFamily="34" charset="0"/>
              </a:rPr>
              <a:t>people</a:t>
            </a:r>
          </a:p>
          <a:p>
            <a:endParaRPr lang="en-US" dirty="0">
              <a:latin typeface="Franklin Gothic Medium" pitchFamily="34" charset="0"/>
            </a:endParaRPr>
          </a:p>
          <a:p>
            <a:r>
              <a:rPr lang="en-US" dirty="0">
                <a:latin typeface="Franklin Gothic Medium" pitchFamily="34" charset="0"/>
              </a:rPr>
              <a:t>Used to compare different groups of </a:t>
            </a:r>
            <a:r>
              <a:rPr lang="en-US" dirty="0" smtClean="0">
                <a:latin typeface="Franklin Gothic Medium" pitchFamily="34" charset="0"/>
              </a:rPr>
              <a:t>people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III. LABORATORY EXPERIMENT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Used to gather information on the brain, genes or </a:t>
            </a:r>
            <a:r>
              <a:rPr lang="en-US" dirty="0" smtClean="0">
                <a:latin typeface="Franklin Gothic Medium" pitchFamily="34" charset="0"/>
              </a:rPr>
              <a:t>behavior</a:t>
            </a:r>
          </a:p>
          <a:p>
            <a:endParaRPr lang="en-US" dirty="0">
              <a:latin typeface="Franklin Gothic Medium" pitchFamily="34" charset="0"/>
            </a:endParaRPr>
          </a:p>
          <a:p>
            <a:r>
              <a:rPr lang="en-US" dirty="0">
                <a:latin typeface="Franklin Gothic Medium" pitchFamily="34" charset="0"/>
              </a:rPr>
              <a:t>Has lowest possibility for error or </a:t>
            </a:r>
            <a:r>
              <a:rPr lang="en-US" dirty="0" smtClean="0">
                <a:latin typeface="Franklin Gothic Medium" pitchFamily="34" charset="0"/>
              </a:rPr>
              <a:t>bias</a:t>
            </a:r>
          </a:p>
          <a:p>
            <a:endParaRPr lang="en-US" dirty="0">
              <a:latin typeface="Franklin Gothic Medium" pitchFamily="34" charset="0"/>
            </a:endParaRPr>
          </a:p>
          <a:p>
            <a:r>
              <a:rPr lang="en-US" dirty="0">
                <a:latin typeface="Franklin Gothic Medium" pitchFamily="34" charset="0"/>
              </a:rPr>
              <a:t>Use controlled environment for careful observation and measurement</a:t>
            </a:r>
            <a:r>
              <a:rPr lang="en-US" dirty="0" smtClean="0">
                <a:latin typeface="Franklin Gothic Medium" pitchFamily="34" charset="0"/>
              </a:rPr>
              <a:t>.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232</TotalTime>
  <Words>519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Corbel</vt:lpstr>
      <vt:lpstr>Franklin Gothic Medium</vt:lpstr>
      <vt:lpstr>Times New Roman</vt:lpstr>
      <vt:lpstr>Wingdings</vt:lpstr>
      <vt:lpstr>Wingdings 2</vt:lpstr>
      <vt:lpstr>Wingdings 3</vt:lpstr>
      <vt:lpstr>Module</vt:lpstr>
      <vt:lpstr>PSYCHOLOGY AND SCIENCE</vt:lpstr>
      <vt:lpstr>METHODS FOR ANSWERING QUESTIONS</vt:lpstr>
      <vt:lpstr>SURVEY</vt:lpstr>
      <vt:lpstr>CASE STUDY</vt:lpstr>
      <vt:lpstr>EXPERIMENT</vt:lpstr>
      <vt:lpstr>RESEARCH TECHNIQUES</vt:lpstr>
      <vt:lpstr>I.  INTERVIEWS AND QUESTIONNAIRES</vt:lpstr>
      <vt:lpstr>II. STANDARDIZED TESTS</vt:lpstr>
      <vt:lpstr>III. LABORATORY EXPERIMENT</vt:lpstr>
      <vt:lpstr>PLACEBO TREATMENTS</vt:lpstr>
      <vt:lpstr>IV. ANIMAL MODELS</vt:lpstr>
      <vt:lpstr>RESEARCH SETTINGS</vt:lpstr>
      <vt:lpstr>SCIENTIFIC METHOD</vt:lpstr>
      <vt:lpstr>I. ASK</vt:lpstr>
      <vt:lpstr>II. IDENTIFY</vt:lpstr>
      <vt:lpstr>III. CHOOSE</vt:lpstr>
      <vt:lpstr>IV. ASSIGN</vt:lpstr>
      <vt:lpstr>V. MANIPULATE</vt:lpstr>
      <vt:lpstr>VI. MEASURE</vt:lpstr>
      <vt:lpstr>VII. ANALYZE</vt:lpstr>
    </vt:vector>
  </TitlesOfParts>
  <Company>Mayfield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and Science</dc:title>
  <dc:creator>mfcsd</dc:creator>
  <cp:lastModifiedBy>mfcsd</cp:lastModifiedBy>
  <cp:revision>30</cp:revision>
  <dcterms:created xsi:type="dcterms:W3CDTF">2003-09-09T11:11:25Z</dcterms:created>
  <dcterms:modified xsi:type="dcterms:W3CDTF">2017-01-17T12:41:06Z</dcterms:modified>
</cp:coreProperties>
</file>