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2" r:id="rId2"/>
    <p:sldId id="259" r:id="rId3"/>
    <p:sldId id="260" r:id="rId4"/>
    <p:sldId id="279" r:id="rId5"/>
    <p:sldId id="261" r:id="rId6"/>
    <p:sldId id="262" r:id="rId7"/>
    <p:sldId id="263" r:id="rId8"/>
    <p:sldId id="268" r:id="rId9"/>
    <p:sldId id="269" r:id="rId10"/>
    <p:sldId id="271" r:id="rId11"/>
    <p:sldId id="265" r:id="rId12"/>
    <p:sldId id="267" r:id="rId13"/>
    <p:sldId id="273" r:id="rId14"/>
    <p:sldId id="274" r:id="rId15"/>
    <p:sldId id="275" r:id="rId16"/>
    <p:sldId id="277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BC3680-1ABC-45E5-83A7-6ED146DDD548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606242-B34B-4EF1-BEBC-27B23A2DDC99}">
      <dgm:prSet phldrT="[Text]"/>
      <dgm:spPr/>
      <dgm:t>
        <a:bodyPr/>
        <a:lstStyle/>
        <a:p>
          <a:r>
            <a:rPr lang="en-US" dirty="0" smtClean="0"/>
            <a:t>Modern Influence of Hinduism and Buddhism</a:t>
          </a:r>
          <a:endParaRPr lang="en-US" dirty="0"/>
        </a:p>
      </dgm:t>
    </dgm:pt>
    <dgm:pt modelId="{E8D8DFB5-F9EF-48CA-9CF4-B70DE34CC307}" type="parTrans" cxnId="{CAFFDA1A-EEF3-48E0-BF06-10B199C90ED6}">
      <dgm:prSet/>
      <dgm:spPr/>
      <dgm:t>
        <a:bodyPr/>
        <a:lstStyle/>
        <a:p>
          <a:endParaRPr lang="en-US"/>
        </a:p>
      </dgm:t>
    </dgm:pt>
    <dgm:pt modelId="{DD03966B-97B1-4353-9219-1D8040E0D6E9}" type="sibTrans" cxnId="{CAFFDA1A-EEF3-48E0-BF06-10B199C90ED6}">
      <dgm:prSet/>
      <dgm:spPr/>
      <dgm:t>
        <a:bodyPr/>
        <a:lstStyle/>
        <a:p>
          <a:endParaRPr lang="en-US"/>
        </a:p>
      </dgm:t>
    </dgm:pt>
    <dgm:pt modelId="{4CD16FC1-AA99-4647-B3C9-59DDBE884A2F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0CE0CBE-0423-4E12-AC26-BC5B81A16403}" type="parTrans" cxnId="{E9D276A9-C5C2-4A6D-9DC7-FDC58A6F5852}">
      <dgm:prSet/>
      <dgm:spPr/>
      <dgm:t>
        <a:bodyPr/>
        <a:lstStyle/>
        <a:p>
          <a:endParaRPr lang="en-US"/>
        </a:p>
      </dgm:t>
    </dgm:pt>
    <dgm:pt modelId="{0277EDEE-F980-41DB-BAB0-D4CF9B0B1808}" type="sibTrans" cxnId="{E9D276A9-C5C2-4A6D-9DC7-FDC58A6F5852}">
      <dgm:prSet/>
      <dgm:spPr/>
      <dgm:t>
        <a:bodyPr/>
        <a:lstStyle/>
        <a:p>
          <a:endParaRPr lang="en-US"/>
        </a:p>
      </dgm:t>
    </dgm:pt>
    <dgm:pt modelId="{F926DEF4-6808-4250-8C8C-75F164517C4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C5107C5-FAA3-4C5E-A1BE-7DFE1D83D3DF}" type="parTrans" cxnId="{FD7DDAD6-2885-4B97-AB26-7314E82AC932}">
      <dgm:prSet/>
      <dgm:spPr/>
      <dgm:t>
        <a:bodyPr/>
        <a:lstStyle/>
        <a:p>
          <a:endParaRPr lang="en-US"/>
        </a:p>
      </dgm:t>
    </dgm:pt>
    <dgm:pt modelId="{EE5E535A-E501-4FC4-B77E-15A9C75D8FD0}" type="sibTrans" cxnId="{FD7DDAD6-2885-4B97-AB26-7314E82AC932}">
      <dgm:prSet/>
      <dgm:spPr/>
      <dgm:t>
        <a:bodyPr/>
        <a:lstStyle/>
        <a:p>
          <a:endParaRPr lang="en-US"/>
        </a:p>
      </dgm:t>
    </dgm:pt>
    <dgm:pt modelId="{DE4DA6CB-F872-4BB4-8E79-D96CE2829821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13B121E-283D-4BE4-9F18-B4C2AEF29A98}" type="parTrans" cxnId="{38548CDB-9889-4D43-8E4E-E34EE9696350}">
      <dgm:prSet/>
      <dgm:spPr/>
      <dgm:t>
        <a:bodyPr/>
        <a:lstStyle/>
        <a:p>
          <a:endParaRPr lang="en-US"/>
        </a:p>
      </dgm:t>
    </dgm:pt>
    <dgm:pt modelId="{2C4E7066-15B8-4E09-8E93-BA9FB520891C}" type="sibTrans" cxnId="{38548CDB-9889-4D43-8E4E-E34EE9696350}">
      <dgm:prSet/>
      <dgm:spPr/>
      <dgm:t>
        <a:bodyPr/>
        <a:lstStyle/>
        <a:p>
          <a:endParaRPr lang="en-US"/>
        </a:p>
      </dgm:t>
    </dgm:pt>
    <dgm:pt modelId="{BDCE0404-B359-440F-B9F3-8B548CCD7AEA}" type="pres">
      <dgm:prSet presAssocID="{8ABC3680-1ABC-45E5-83A7-6ED146DDD54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A789873-8B80-44A8-96D1-9896B1F19F2C}" type="pres">
      <dgm:prSet presAssocID="{CB606242-B34B-4EF1-BEBC-27B23A2DDC99}" presName="centerShape" presStyleLbl="node0" presStyleIdx="0" presStyleCnt="1"/>
      <dgm:spPr/>
      <dgm:t>
        <a:bodyPr/>
        <a:lstStyle/>
        <a:p>
          <a:endParaRPr lang="en-US"/>
        </a:p>
      </dgm:t>
    </dgm:pt>
    <dgm:pt modelId="{C23FDC37-36F2-4225-845A-1DC2B8162524}" type="pres">
      <dgm:prSet presAssocID="{F0CE0CBE-0423-4E12-AC26-BC5B81A16403}" presName="Name9" presStyleLbl="parChTrans1D2" presStyleIdx="0" presStyleCnt="3"/>
      <dgm:spPr/>
    </dgm:pt>
    <dgm:pt modelId="{6DDE4A1F-ACB3-4AA9-8958-3E3D635B2487}" type="pres">
      <dgm:prSet presAssocID="{F0CE0CBE-0423-4E12-AC26-BC5B81A16403}" presName="connTx" presStyleLbl="parChTrans1D2" presStyleIdx="0" presStyleCnt="3"/>
      <dgm:spPr/>
    </dgm:pt>
    <dgm:pt modelId="{52C2E68C-287F-48BE-9B4C-0269C909A992}" type="pres">
      <dgm:prSet presAssocID="{4CD16FC1-AA99-4647-B3C9-59DDBE884A2F}" presName="node" presStyleLbl="node1" presStyleIdx="0" presStyleCnt="3">
        <dgm:presLayoutVars>
          <dgm:bulletEnabled val="1"/>
        </dgm:presLayoutVars>
      </dgm:prSet>
      <dgm:spPr/>
    </dgm:pt>
    <dgm:pt modelId="{0825854D-D8AA-45CA-87C2-3CDE699B5246}" type="pres">
      <dgm:prSet presAssocID="{BC5107C5-FAA3-4C5E-A1BE-7DFE1D83D3DF}" presName="Name9" presStyleLbl="parChTrans1D2" presStyleIdx="1" presStyleCnt="3"/>
      <dgm:spPr/>
    </dgm:pt>
    <dgm:pt modelId="{A5C9295B-C036-44DF-A79B-F3D6B98FF42D}" type="pres">
      <dgm:prSet presAssocID="{BC5107C5-FAA3-4C5E-A1BE-7DFE1D83D3DF}" presName="connTx" presStyleLbl="parChTrans1D2" presStyleIdx="1" presStyleCnt="3"/>
      <dgm:spPr/>
    </dgm:pt>
    <dgm:pt modelId="{70F2F139-1747-45B5-B372-E5CE865D2083}" type="pres">
      <dgm:prSet presAssocID="{F926DEF4-6808-4250-8C8C-75F164517C4E}" presName="node" presStyleLbl="node1" presStyleIdx="1" presStyleCnt="3" custRadScaleRad="122823" custRadScaleInc="-27205">
        <dgm:presLayoutVars>
          <dgm:bulletEnabled val="1"/>
        </dgm:presLayoutVars>
      </dgm:prSet>
      <dgm:spPr/>
    </dgm:pt>
    <dgm:pt modelId="{1E5FBDE9-4EA5-4141-B658-882798166CFD}" type="pres">
      <dgm:prSet presAssocID="{413B121E-283D-4BE4-9F18-B4C2AEF29A98}" presName="Name9" presStyleLbl="parChTrans1D2" presStyleIdx="2" presStyleCnt="3"/>
      <dgm:spPr/>
    </dgm:pt>
    <dgm:pt modelId="{A1F62172-E777-450C-B2C3-9CAE88B8FBC8}" type="pres">
      <dgm:prSet presAssocID="{413B121E-283D-4BE4-9F18-B4C2AEF29A98}" presName="connTx" presStyleLbl="parChTrans1D2" presStyleIdx="2" presStyleCnt="3"/>
      <dgm:spPr/>
    </dgm:pt>
    <dgm:pt modelId="{0B18005A-24EC-41D2-8756-21B76C791864}" type="pres">
      <dgm:prSet presAssocID="{DE4DA6CB-F872-4BB4-8E79-D96CE2829821}" presName="node" presStyleLbl="node1" presStyleIdx="2" presStyleCnt="3" custRadScaleRad="119611" custRadScaleInc="23058">
        <dgm:presLayoutVars>
          <dgm:bulletEnabled val="1"/>
        </dgm:presLayoutVars>
      </dgm:prSet>
      <dgm:spPr/>
    </dgm:pt>
  </dgm:ptLst>
  <dgm:cxnLst>
    <dgm:cxn modelId="{FD7DDAD6-2885-4B97-AB26-7314E82AC932}" srcId="{CB606242-B34B-4EF1-BEBC-27B23A2DDC99}" destId="{F926DEF4-6808-4250-8C8C-75F164517C4E}" srcOrd="1" destOrd="0" parTransId="{BC5107C5-FAA3-4C5E-A1BE-7DFE1D83D3DF}" sibTransId="{EE5E535A-E501-4FC4-B77E-15A9C75D8FD0}"/>
    <dgm:cxn modelId="{664F2B02-9F77-4D89-B545-2C9BA1C93669}" type="presOf" srcId="{8ABC3680-1ABC-45E5-83A7-6ED146DDD548}" destId="{BDCE0404-B359-440F-B9F3-8B548CCD7AEA}" srcOrd="0" destOrd="0" presId="urn:microsoft.com/office/officeart/2005/8/layout/radial1"/>
    <dgm:cxn modelId="{72E78525-8876-4D3B-863F-30AD6464B5B3}" type="presOf" srcId="{413B121E-283D-4BE4-9F18-B4C2AEF29A98}" destId="{1E5FBDE9-4EA5-4141-B658-882798166CFD}" srcOrd="0" destOrd="0" presId="urn:microsoft.com/office/officeart/2005/8/layout/radial1"/>
    <dgm:cxn modelId="{E9D276A9-C5C2-4A6D-9DC7-FDC58A6F5852}" srcId="{CB606242-B34B-4EF1-BEBC-27B23A2DDC99}" destId="{4CD16FC1-AA99-4647-B3C9-59DDBE884A2F}" srcOrd="0" destOrd="0" parTransId="{F0CE0CBE-0423-4E12-AC26-BC5B81A16403}" sibTransId="{0277EDEE-F980-41DB-BAB0-D4CF9B0B1808}"/>
    <dgm:cxn modelId="{1E621017-B86F-429A-A7E7-C64B3E949333}" type="presOf" srcId="{F0CE0CBE-0423-4E12-AC26-BC5B81A16403}" destId="{C23FDC37-36F2-4225-845A-1DC2B8162524}" srcOrd="0" destOrd="0" presId="urn:microsoft.com/office/officeart/2005/8/layout/radial1"/>
    <dgm:cxn modelId="{9A4C8BDD-CDD7-42F5-AE12-D1C6C7C363B9}" type="presOf" srcId="{CB606242-B34B-4EF1-BEBC-27B23A2DDC99}" destId="{EA789873-8B80-44A8-96D1-9896B1F19F2C}" srcOrd="0" destOrd="0" presId="urn:microsoft.com/office/officeart/2005/8/layout/radial1"/>
    <dgm:cxn modelId="{38548CDB-9889-4D43-8E4E-E34EE9696350}" srcId="{CB606242-B34B-4EF1-BEBC-27B23A2DDC99}" destId="{DE4DA6CB-F872-4BB4-8E79-D96CE2829821}" srcOrd="2" destOrd="0" parTransId="{413B121E-283D-4BE4-9F18-B4C2AEF29A98}" sibTransId="{2C4E7066-15B8-4E09-8E93-BA9FB520891C}"/>
    <dgm:cxn modelId="{CAFFDA1A-EEF3-48E0-BF06-10B199C90ED6}" srcId="{8ABC3680-1ABC-45E5-83A7-6ED146DDD548}" destId="{CB606242-B34B-4EF1-BEBC-27B23A2DDC99}" srcOrd="0" destOrd="0" parTransId="{E8D8DFB5-F9EF-48CA-9CF4-B70DE34CC307}" sibTransId="{DD03966B-97B1-4353-9219-1D8040E0D6E9}"/>
    <dgm:cxn modelId="{B9F6C56F-0719-434D-83CA-A93B24E7CF35}" type="presOf" srcId="{F926DEF4-6808-4250-8C8C-75F164517C4E}" destId="{70F2F139-1747-45B5-B372-E5CE865D2083}" srcOrd="0" destOrd="0" presId="urn:microsoft.com/office/officeart/2005/8/layout/radial1"/>
    <dgm:cxn modelId="{53DFEBF9-2BD0-45DD-A24E-E08A5B9E2427}" type="presOf" srcId="{4CD16FC1-AA99-4647-B3C9-59DDBE884A2F}" destId="{52C2E68C-287F-48BE-9B4C-0269C909A992}" srcOrd="0" destOrd="0" presId="urn:microsoft.com/office/officeart/2005/8/layout/radial1"/>
    <dgm:cxn modelId="{E605CE9C-D7DD-43CF-8021-97B62C71E301}" type="presOf" srcId="{BC5107C5-FAA3-4C5E-A1BE-7DFE1D83D3DF}" destId="{A5C9295B-C036-44DF-A79B-F3D6B98FF42D}" srcOrd="1" destOrd="0" presId="urn:microsoft.com/office/officeart/2005/8/layout/radial1"/>
    <dgm:cxn modelId="{949213D1-74DF-406A-94D4-DE221672DD91}" type="presOf" srcId="{DE4DA6CB-F872-4BB4-8E79-D96CE2829821}" destId="{0B18005A-24EC-41D2-8756-21B76C791864}" srcOrd="0" destOrd="0" presId="urn:microsoft.com/office/officeart/2005/8/layout/radial1"/>
    <dgm:cxn modelId="{CC67D163-BF9F-4CD3-9A0E-B37CDC3AB48C}" type="presOf" srcId="{F0CE0CBE-0423-4E12-AC26-BC5B81A16403}" destId="{6DDE4A1F-ACB3-4AA9-8958-3E3D635B2487}" srcOrd="1" destOrd="0" presId="urn:microsoft.com/office/officeart/2005/8/layout/radial1"/>
    <dgm:cxn modelId="{E2DF902F-DC18-4DB3-B234-05F49C5A8ADF}" type="presOf" srcId="{413B121E-283D-4BE4-9F18-B4C2AEF29A98}" destId="{A1F62172-E777-450C-B2C3-9CAE88B8FBC8}" srcOrd="1" destOrd="0" presId="urn:microsoft.com/office/officeart/2005/8/layout/radial1"/>
    <dgm:cxn modelId="{9F587A9F-CE59-4CAB-BC1B-ECB347A8935C}" type="presOf" srcId="{BC5107C5-FAA3-4C5E-A1BE-7DFE1D83D3DF}" destId="{0825854D-D8AA-45CA-87C2-3CDE699B5246}" srcOrd="0" destOrd="0" presId="urn:microsoft.com/office/officeart/2005/8/layout/radial1"/>
    <dgm:cxn modelId="{60B600C0-17A4-47A6-8B6A-D629A4F32567}" type="presParOf" srcId="{BDCE0404-B359-440F-B9F3-8B548CCD7AEA}" destId="{EA789873-8B80-44A8-96D1-9896B1F19F2C}" srcOrd="0" destOrd="0" presId="urn:microsoft.com/office/officeart/2005/8/layout/radial1"/>
    <dgm:cxn modelId="{58F2149C-B26E-4E9E-B4DE-5C1759BC5021}" type="presParOf" srcId="{BDCE0404-B359-440F-B9F3-8B548CCD7AEA}" destId="{C23FDC37-36F2-4225-845A-1DC2B8162524}" srcOrd="1" destOrd="0" presId="urn:microsoft.com/office/officeart/2005/8/layout/radial1"/>
    <dgm:cxn modelId="{8E04E573-0836-4363-9C56-BEABE2551814}" type="presParOf" srcId="{C23FDC37-36F2-4225-845A-1DC2B8162524}" destId="{6DDE4A1F-ACB3-4AA9-8958-3E3D635B2487}" srcOrd="0" destOrd="0" presId="urn:microsoft.com/office/officeart/2005/8/layout/radial1"/>
    <dgm:cxn modelId="{851B1A7E-2E8A-4297-9B47-2BE773F78CF7}" type="presParOf" srcId="{BDCE0404-B359-440F-B9F3-8B548CCD7AEA}" destId="{52C2E68C-287F-48BE-9B4C-0269C909A992}" srcOrd="2" destOrd="0" presId="urn:microsoft.com/office/officeart/2005/8/layout/radial1"/>
    <dgm:cxn modelId="{9D7A8397-F468-45B1-B66E-871CBD7A80CC}" type="presParOf" srcId="{BDCE0404-B359-440F-B9F3-8B548CCD7AEA}" destId="{0825854D-D8AA-45CA-87C2-3CDE699B5246}" srcOrd="3" destOrd="0" presId="urn:microsoft.com/office/officeart/2005/8/layout/radial1"/>
    <dgm:cxn modelId="{BFE09E29-A1EC-48EC-ACF0-491C100ECEB8}" type="presParOf" srcId="{0825854D-D8AA-45CA-87C2-3CDE699B5246}" destId="{A5C9295B-C036-44DF-A79B-F3D6B98FF42D}" srcOrd="0" destOrd="0" presId="urn:microsoft.com/office/officeart/2005/8/layout/radial1"/>
    <dgm:cxn modelId="{7234D7E8-32E5-46BC-A31B-C00AFBAEFF94}" type="presParOf" srcId="{BDCE0404-B359-440F-B9F3-8B548CCD7AEA}" destId="{70F2F139-1747-45B5-B372-E5CE865D2083}" srcOrd="4" destOrd="0" presId="urn:microsoft.com/office/officeart/2005/8/layout/radial1"/>
    <dgm:cxn modelId="{56DFBC60-EE42-4845-96EB-CA8729A446B3}" type="presParOf" srcId="{BDCE0404-B359-440F-B9F3-8B548CCD7AEA}" destId="{1E5FBDE9-4EA5-4141-B658-882798166CFD}" srcOrd="5" destOrd="0" presId="urn:microsoft.com/office/officeart/2005/8/layout/radial1"/>
    <dgm:cxn modelId="{06FD3754-C281-4C7D-8B9A-F25DC1AFD58C}" type="presParOf" srcId="{1E5FBDE9-4EA5-4141-B658-882798166CFD}" destId="{A1F62172-E777-450C-B2C3-9CAE88B8FBC8}" srcOrd="0" destOrd="0" presId="urn:microsoft.com/office/officeart/2005/8/layout/radial1"/>
    <dgm:cxn modelId="{866062C3-87A0-49F0-B092-FD699A806743}" type="presParOf" srcId="{BDCE0404-B359-440F-B9F3-8B548CCD7AEA}" destId="{0B18005A-24EC-41D2-8756-21B76C791864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789873-8B80-44A8-96D1-9896B1F19F2C}">
      <dsp:nvSpPr>
        <dsp:cNvPr id="0" name=""/>
        <dsp:cNvSpPr/>
      </dsp:nvSpPr>
      <dsp:spPr>
        <a:xfrm>
          <a:off x="2360414" y="1791746"/>
          <a:ext cx="1375171" cy="13751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Modern Influence of Hinduism and Buddhism</a:t>
          </a:r>
          <a:endParaRPr lang="en-US" sz="1400" kern="1200" dirty="0"/>
        </a:p>
      </dsp:txBody>
      <dsp:txXfrm>
        <a:off x="2360414" y="1791746"/>
        <a:ext cx="1375171" cy="1375171"/>
      </dsp:txXfrm>
    </dsp:sp>
    <dsp:sp modelId="{C23FDC37-36F2-4225-845A-1DC2B8162524}">
      <dsp:nvSpPr>
        <dsp:cNvPr id="0" name=""/>
        <dsp:cNvSpPr/>
      </dsp:nvSpPr>
      <dsp:spPr>
        <a:xfrm rot="16200000">
          <a:off x="2840920" y="1564364"/>
          <a:ext cx="414159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414159" y="203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200000">
        <a:off x="3037646" y="1574313"/>
        <a:ext cx="20707" cy="20707"/>
      </dsp:txXfrm>
    </dsp:sp>
    <dsp:sp modelId="{52C2E68C-287F-48BE-9B4C-0269C909A992}">
      <dsp:nvSpPr>
        <dsp:cNvPr id="0" name=""/>
        <dsp:cNvSpPr/>
      </dsp:nvSpPr>
      <dsp:spPr>
        <a:xfrm>
          <a:off x="2360414" y="2415"/>
          <a:ext cx="1375171" cy="13751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2360414" y="2415"/>
        <a:ext cx="1375171" cy="1375171"/>
      </dsp:txXfrm>
    </dsp:sp>
    <dsp:sp modelId="{0825854D-D8AA-45CA-87C2-3CDE699B5246}">
      <dsp:nvSpPr>
        <dsp:cNvPr id="0" name=""/>
        <dsp:cNvSpPr/>
      </dsp:nvSpPr>
      <dsp:spPr>
        <a:xfrm rot="820620">
          <a:off x="3704426" y="2718852"/>
          <a:ext cx="822537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822537" y="203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820620">
        <a:off x="4095132" y="2718591"/>
        <a:ext cx="41126" cy="41126"/>
      </dsp:txXfrm>
    </dsp:sp>
    <dsp:sp modelId="{70F2F139-1747-45B5-B372-E5CE865D2083}">
      <dsp:nvSpPr>
        <dsp:cNvPr id="0" name=""/>
        <dsp:cNvSpPr/>
      </dsp:nvSpPr>
      <dsp:spPr>
        <a:xfrm>
          <a:off x="4495805" y="2311391"/>
          <a:ext cx="1375171" cy="13751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4495805" y="2311391"/>
        <a:ext cx="1375171" cy="1375171"/>
      </dsp:txXfrm>
    </dsp:sp>
    <dsp:sp modelId="{1E5FBDE9-4EA5-4141-B658-882798166CFD}">
      <dsp:nvSpPr>
        <dsp:cNvPr id="0" name=""/>
        <dsp:cNvSpPr/>
      </dsp:nvSpPr>
      <dsp:spPr>
        <a:xfrm rot="9830088">
          <a:off x="1637658" y="2756959"/>
          <a:ext cx="765064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765064" y="203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9830088">
        <a:off x="2001064" y="2758135"/>
        <a:ext cx="38253" cy="38253"/>
      </dsp:txXfrm>
    </dsp:sp>
    <dsp:sp modelId="{0B18005A-24EC-41D2-8756-21B76C791864}">
      <dsp:nvSpPr>
        <dsp:cNvPr id="0" name=""/>
        <dsp:cNvSpPr/>
      </dsp:nvSpPr>
      <dsp:spPr>
        <a:xfrm>
          <a:off x="304796" y="2387605"/>
          <a:ext cx="1375171" cy="13751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304796" y="2387605"/>
        <a:ext cx="1375171" cy="1375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2127-46E3-4E11-82F6-518402585B68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D62882E-88A1-425D-A89A-247DADC392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2127-46E3-4E11-82F6-518402585B68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2882E-88A1-425D-A89A-247DADC39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2127-46E3-4E11-82F6-518402585B68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2882E-88A1-425D-A89A-247DADC39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2127-46E3-4E11-82F6-518402585B68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2882E-88A1-425D-A89A-247DADC392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2127-46E3-4E11-82F6-518402585B68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D62882E-88A1-425D-A89A-247DADC39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2127-46E3-4E11-82F6-518402585B68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2882E-88A1-425D-A89A-247DADC392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2127-46E3-4E11-82F6-518402585B68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2882E-88A1-425D-A89A-247DADC392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2127-46E3-4E11-82F6-518402585B68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2882E-88A1-425D-A89A-247DADC39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2127-46E3-4E11-82F6-518402585B68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2882E-88A1-425D-A89A-247DADC39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2127-46E3-4E11-82F6-518402585B68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2882E-88A1-425D-A89A-247DADC392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2127-46E3-4E11-82F6-518402585B68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D62882E-88A1-425D-A89A-247DADC392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1832127-46E3-4E11-82F6-518402585B68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D62882E-88A1-425D-A89A-247DADC39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phschool.com/atschool/worldhistory/audio_guided_tours/WH07A01518.swf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QayMdP79cg%20" TargetMode="External"/><Relationship Id="rId2" Type="http://schemas.openxmlformats.org/officeDocument/2006/relationships/hyperlink" Target="http://www.youtube.com/watch?v=TkHTbkPoEQ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NIaiXmm1H0o" TargetMode="External"/><Relationship Id="rId13" Type="http://schemas.openxmlformats.org/officeDocument/2006/relationships/hyperlink" Target="http://www.youtube.com/watch?v=n-D1EB74Ckg" TargetMode="External"/><Relationship Id="rId3" Type="http://schemas.openxmlformats.org/officeDocument/2006/relationships/hyperlink" Target="http://www.youtube.com/watch?v=HPmELalsXOg" TargetMode="External"/><Relationship Id="rId7" Type="http://schemas.openxmlformats.org/officeDocument/2006/relationships/hyperlink" Target="http://www.youtube.com/watch?v=P-RRIdZe2jQ" TargetMode="External"/><Relationship Id="rId12" Type="http://schemas.openxmlformats.org/officeDocument/2006/relationships/hyperlink" Target="http://www.youtube.com/watch?v=sa7Oz_25DNk" TargetMode="External"/><Relationship Id="rId2" Type="http://schemas.openxmlformats.org/officeDocument/2006/relationships/hyperlink" Target="http://www.youtube.com/watch?v=USSxS4eDyi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vepage.apple.com/" TargetMode="External"/><Relationship Id="rId11" Type="http://schemas.openxmlformats.org/officeDocument/2006/relationships/hyperlink" Target="http://www.youtube.com/watch?v=cwPg8gJq_Kw" TargetMode="External"/><Relationship Id="rId5" Type="http://schemas.openxmlformats.org/officeDocument/2006/relationships/hyperlink" Target="http://www.youtube.com/watch?v=6hprYoupKgg" TargetMode="External"/><Relationship Id="rId10" Type="http://schemas.openxmlformats.org/officeDocument/2006/relationships/hyperlink" Target="http://www.youtube.com/watch?v=HBECisSkAu4" TargetMode="External"/><Relationship Id="rId4" Type="http://schemas.openxmlformats.org/officeDocument/2006/relationships/hyperlink" Target="http://www.youtube.com/watch?v=FmY7LkZuqQc" TargetMode="External"/><Relationship Id="rId9" Type="http://schemas.openxmlformats.org/officeDocument/2006/relationships/hyperlink" Target="http://www.youtube.com/watch?v=n1zBG2TEjn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oTx6SKb0Ko" TargetMode="External"/><Relationship Id="rId2" Type="http://schemas.openxmlformats.org/officeDocument/2006/relationships/hyperlink" Target="http://www.youtube.com/watch?v=IAxHYSUy-js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huffingtonpost.com/2012/05/04/adam-yauch-buddhist_n_1478437.html?view=print&amp;comm_ref=fals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gajournal.com/press/yoga_in_america" TargetMode="External"/><Relationship Id="rId2" Type="http://schemas.openxmlformats.org/officeDocument/2006/relationships/hyperlink" Target="http://www.yellowpages.com/chesterland-oh/yoga-studios?g=chesterland+oh&amp;q=yoga+studio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ps.pearsoncustom.com/wps/media/objects/2426/2484749/chap_assets/flash/ch7/index.html" TargetMode="External"/><Relationship Id="rId2" Type="http://schemas.openxmlformats.org/officeDocument/2006/relationships/hyperlink" Target="http://www.youtube.com/watch?v=Jwp7oDLEFf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duplace.com/kids/socsci/books/applications/imaps/maps/g6_u7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ddha-Tattoo-Designs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6000" y="533400"/>
            <a:ext cx="8128000" cy="609600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4495800" cy="1600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How they spread and Modern Influence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-152400"/>
            <a:ext cx="4206240" cy="146890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Religions of Asia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krishn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191000"/>
            <a:ext cx="2085975" cy="21907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229600" cy="1143000"/>
          </a:xfrm>
        </p:spPr>
        <p:txBody>
          <a:bodyPr/>
          <a:lstStyle/>
          <a:p>
            <a:r>
              <a:rPr lang="en-US" dirty="0" smtClean="0"/>
              <a:t>Ways religions spread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457200"/>
            <a:ext cx="40386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sz="2600" u="sng" dirty="0" smtClean="0"/>
              <a:t>Conquest</a:t>
            </a:r>
            <a:r>
              <a:rPr lang="en-US" sz="2600" dirty="0" smtClean="0"/>
              <a:t>: to take over land outside of your country and make it part of your country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05400" y="1524000"/>
            <a:ext cx="4038600" cy="1295400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Migration</a:t>
            </a:r>
            <a:r>
              <a:rPr lang="en-US" sz="2400" dirty="0" smtClean="0"/>
              <a:t>: to move to a new place</a:t>
            </a:r>
          </a:p>
          <a:p>
            <a:endParaRPr lang="en-US" dirty="0"/>
          </a:p>
        </p:txBody>
      </p:sp>
      <p:pic>
        <p:nvPicPr>
          <p:cNvPr id="9" name="Content Placeholder 8" descr="muslim%20conquest%20of%20spain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2400" y="2133600"/>
            <a:ext cx="4483101" cy="3316976"/>
          </a:xfrm>
        </p:spPr>
      </p:pic>
      <p:pic>
        <p:nvPicPr>
          <p:cNvPr id="10" name="Content Placeholder 9" descr="imagesCA4H8T2D.jpg"/>
          <p:cNvPicPr>
            <a:picLocks noGrp="1" noChangeAspect="1"/>
          </p:cNvPicPr>
          <p:nvPr>
            <p:ph sz="half" idx="4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371600"/>
            <a:ext cx="2895600" cy="1581150"/>
          </a:xfrm>
        </p:spPr>
      </p:pic>
      <p:pic>
        <p:nvPicPr>
          <p:cNvPr id="11" name="Picture 10" descr="mov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2514600"/>
            <a:ext cx="4084404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86688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Examples of how religion spreads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8153400" cy="5943600"/>
          </a:xfrm>
        </p:spPr>
        <p:txBody>
          <a:bodyPr>
            <a:normAutofit fontScale="32500" lnSpcReduction="20000"/>
          </a:bodyPr>
          <a:lstStyle/>
          <a:p>
            <a:r>
              <a:rPr lang="en-US" sz="8600" dirty="0" smtClean="0"/>
              <a:t>Trade:</a:t>
            </a:r>
            <a:endParaRPr lang="en-US" sz="8600" dirty="0" smtClean="0">
              <a:hlinkClick r:id="rId2" action="ppaction://hlinksldjump"/>
            </a:endParaRPr>
          </a:p>
          <a:p>
            <a:pPr lvl="1"/>
            <a:r>
              <a:rPr lang="en-US" sz="4900" dirty="0" smtClean="0"/>
              <a:t>Silk Road, Mediterranean trade, Arab Trade</a:t>
            </a:r>
          </a:p>
          <a:p>
            <a:pPr lvl="2"/>
            <a:r>
              <a:rPr lang="en-US" sz="4900" dirty="0" smtClean="0"/>
              <a:t>This route passes through the middle east and India to china so Islam, Christianity and Buddhism start to spread</a:t>
            </a:r>
            <a:endParaRPr lang="en-US" sz="4900" dirty="0" smtClean="0">
              <a:hlinkClick r:id="rId2" action="ppaction://hlinksldjump"/>
            </a:endParaRPr>
          </a:p>
          <a:p>
            <a:r>
              <a:rPr lang="en-US" sz="8600" dirty="0" smtClean="0"/>
              <a:t>Mission Work:</a:t>
            </a:r>
          </a:p>
          <a:p>
            <a:pPr lvl="1"/>
            <a:r>
              <a:rPr lang="en-US" sz="4900" dirty="0" smtClean="0"/>
              <a:t>Buddhist monks leaving India and bringing their religion to China and other Asian countries. </a:t>
            </a:r>
          </a:p>
          <a:p>
            <a:pPr lvl="1"/>
            <a:r>
              <a:rPr lang="en-US" sz="4900" dirty="0" smtClean="0"/>
              <a:t>Christian missionaries traveling through Europe </a:t>
            </a:r>
            <a:r>
              <a:rPr lang="en-US" sz="4900" dirty="0" smtClean="0"/>
              <a:t>(ex</a:t>
            </a:r>
            <a:r>
              <a:rPr lang="en-US" sz="4900" dirty="0" smtClean="0"/>
              <a:t>. St. Patrick, St. Paul)</a:t>
            </a:r>
          </a:p>
          <a:p>
            <a:r>
              <a:rPr lang="en-US" sz="8600" dirty="0" smtClean="0"/>
              <a:t>Conquering/ Colonization:</a:t>
            </a:r>
          </a:p>
          <a:p>
            <a:pPr lvl="1"/>
            <a:r>
              <a:rPr lang="en-US" sz="4900" dirty="0" smtClean="0"/>
              <a:t>Muslim Empires spreading from Middle East to other parts of Asia and even Europe ( starting in the 600-700AD).  As they conquered new places, they brought their religion with  them.</a:t>
            </a:r>
          </a:p>
          <a:p>
            <a:pPr lvl="1"/>
            <a:r>
              <a:rPr lang="en-US" sz="4900" dirty="0" smtClean="0"/>
              <a:t>Britain colonizing India in the 1800s bringing Christianity with  them.  </a:t>
            </a:r>
          </a:p>
          <a:p>
            <a:r>
              <a:rPr lang="en-US" sz="8600" dirty="0" smtClean="0"/>
              <a:t>Migration:</a:t>
            </a:r>
          </a:p>
          <a:p>
            <a:pPr lvl="1"/>
            <a:r>
              <a:rPr lang="en-US" sz="4900" dirty="0" smtClean="0"/>
              <a:t>After WWII here was a large migration of countries who were recovering from war.</a:t>
            </a:r>
          </a:p>
          <a:p>
            <a:pPr lvl="1"/>
            <a:r>
              <a:rPr lang="en-US" sz="4900" dirty="0" smtClean="0"/>
              <a:t>After WWII large migration from India to other western nations. </a:t>
            </a:r>
          </a:p>
          <a:p>
            <a:pPr lvl="1"/>
            <a:r>
              <a:rPr lang="en-US" sz="4900" dirty="0" smtClean="0"/>
              <a:t>Jews leaving Israel because of persecution, then returning after WWII</a:t>
            </a:r>
          </a:p>
          <a:p>
            <a:pPr lvl="1"/>
            <a:r>
              <a:rPr lang="en-US" sz="4900" dirty="0" smtClean="0"/>
              <a:t>Pilgrims  leaving England because of religious persecution, to go to the “New World”.( thank you Bobby for this example)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981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914400"/>
            <a:ext cx="7562848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Check out this </a:t>
            </a:r>
            <a:r>
              <a:rPr lang="en-US" dirty="0" smtClean="0">
                <a:hlinkClick r:id="rId2"/>
              </a:rPr>
              <a:t>website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Silk Road </a:t>
            </a:r>
            <a:r>
              <a:rPr lang="en-US" dirty="0" smtClean="0"/>
              <a:t>was a trade route that ran from China through the Middle East.  This helped spread religions</a:t>
            </a:r>
            <a:endParaRPr lang="en-US" dirty="0"/>
          </a:p>
        </p:txBody>
      </p:sp>
      <p:pic>
        <p:nvPicPr>
          <p:cNvPr id="5" name="Content Placeholder 4" descr="silkroad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228600" y="2743200"/>
            <a:ext cx="8769079" cy="38696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-152400"/>
            <a:ext cx="7772400" cy="1143000"/>
          </a:xfrm>
        </p:spPr>
        <p:txBody>
          <a:bodyPr lIns="64291" tIns="32146" rIns="64291" bIns="32146"/>
          <a:lstStyle/>
          <a:p>
            <a:pPr eaLnBrk="1" hangingPunct="1"/>
            <a:r>
              <a:rPr lang="en-US" dirty="0" smtClean="0"/>
              <a:t>Modern Influence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762000" y="914400"/>
            <a:ext cx="7625953" cy="1828800"/>
          </a:xfrm>
        </p:spPr>
        <p:txBody>
          <a:bodyPr lIns="64291" tIns="32146" rIns="64291" bIns="32146">
            <a:normAutofit/>
          </a:bodyPr>
          <a:lstStyle/>
          <a:p>
            <a:pPr eaLnBrk="1" hangingPunct="1"/>
            <a:r>
              <a:rPr lang="en-US" dirty="0" smtClean="0"/>
              <a:t>How ideas, practices and beliefs of Buddhism &amp; Hinduism influence modern </a:t>
            </a:r>
            <a:r>
              <a:rPr lang="en-US" dirty="0" smtClean="0"/>
              <a:t>culture</a:t>
            </a:r>
          </a:p>
          <a:p>
            <a:pPr eaLnBrk="1" hangingPunct="1"/>
            <a:r>
              <a:rPr lang="en-US" dirty="0" smtClean="0"/>
              <a:t>Create a spider web in your notebook like the one you see below.</a:t>
            </a:r>
            <a:endParaRPr lang="en-US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1447800" y="279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1143000"/>
          </a:xfrm>
        </p:spPr>
        <p:txBody>
          <a:bodyPr lIns="64291" tIns="32146" rIns="64291" bIns="32146"/>
          <a:lstStyle/>
          <a:p>
            <a:pPr eaLnBrk="1" hangingPunct="1"/>
            <a:r>
              <a:rPr lang="en-US" dirty="0" smtClean="0"/>
              <a:t>Non- violence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28600" y="1447800"/>
            <a:ext cx="7772400" cy="4572000"/>
          </a:xfrm>
        </p:spPr>
        <p:txBody>
          <a:bodyPr lIns="64291" tIns="32146" rIns="64291" bIns="32146"/>
          <a:lstStyle/>
          <a:p>
            <a:pPr marL="635102"/>
            <a:r>
              <a:rPr lang="en-US" dirty="0" smtClean="0"/>
              <a:t>Idea of using peaceful ways/methods to bring about change</a:t>
            </a:r>
          </a:p>
          <a:p>
            <a:pPr marL="635102"/>
            <a:r>
              <a:rPr lang="en-US" dirty="0" smtClean="0"/>
              <a:t>Used first in India by </a:t>
            </a:r>
            <a:r>
              <a:rPr lang="en-US" u="sng" dirty="0" smtClean="0">
                <a:hlinkClick r:id="rId2"/>
              </a:rPr>
              <a:t>Mahatma Gandhi</a:t>
            </a:r>
            <a:r>
              <a:rPr lang="en-US" dirty="0" smtClean="0"/>
              <a:t>  who ended up freeing India from British rule/colonization</a:t>
            </a:r>
          </a:p>
          <a:p>
            <a:pPr marL="635102"/>
            <a:r>
              <a:rPr lang="en-US" dirty="0" smtClean="0"/>
              <a:t>Later used by </a:t>
            </a:r>
            <a:r>
              <a:rPr lang="en-US" u="sng" dirty="0" smtClean="0">
                <a:hlinkClick r:id="rId3"/>
              </a:rPr>
              <a:t>Martin Luther King Jr.</a:t>
            </a:r>
            <a:r>
              <a:rPr lang="en-US" dirty="0" smtClean="0"/>
              <a:t> (</a:t>
            </a:r>
            <a:r>
              <a:rPr lang="en-US" dirty="0" smtClean="0"/>
              <a:t>30 sec.) </a:t>
            </a:r>
            <a:r>
              <a:rPr lang="en-US" dirty="0" smtClean="0"/>
              <a:t>when </a:t>
            </a:r>
            <a:r>
              <a:rPr lang="en-US" dirty="0" smtClean="0"/>
              <a:t>during the American Civil Rights Movement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1143000"/>
          </a:xfrm>
        </p:spPr>
        <p:txBody>
          <a:bodyPr lIns="64291" tIns="32146" rIns="64291" bIns="32146"/>
          <a:lstStyle/>
          <a:p>
            <a:pPr eaLnBrk="1" hangingPunct="1"/>
            <a:r>
              <a:rPr lang="en-US" dirty="0" smtClean="0"/>
              <a:t>Music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28600" y="1066800"/>
            <a:ext cx="8143875" cy="5464969"/>
          </a:xfrm>
        </p:spPr>
        <p:txBody>
          <a:bodyPr lIns="64291" tIns="32146" rIns="64291" bIns="32146"/>
          <a:lstStyle/>
          <a:p>
            <a:pPr marL="635102"/>
            <a:r>
              <a:rPr lang="en-US" sz="1700" b="1" dirty="0" smtClean="0">
                <a:solidFill>
                  <a:srgbClr val="FF0000"/>
                </a:solidFill>
              </a:rPr>
              <a:t>Lyrical content</a:t>
            </a:r>
            <a:r>
              <a:rPr lang="en-US" sz="1700" dirty="0" smtClean="0">
                <a:solidFill>
                  <a:srgbClr val="FF0000"/>
                </a:solidFill>
              </a:rPr>
              <a:t> </a:t>
            </a:r>
            <a:r>
              <a:rPr lang="en-US" sz="1700" dirty="0" smtClean="0"/>
              <a:t>reflects influence of Hindu and Buddhist ideas</a:t>
            </a:r>
          </a:p>
          <a:p>
            <a:pPr marL="635102">
              <a:buNone/>
            </a:pPr>
            <a:r>
              <a:rPr lang="en-US" sz="1700" dirty="0" smtClean="0"/>
              <a:t>DIRECT INFLUENCES</a:t>
            </a:r>
          </a:p>
          <a:p>
            <a:pPr marL="1004554" lvl="1">
              <a:spcBef>
                <a:spcPts val="1143"/>
              </a:spcBef>
            </a:pPr>
            <a:r>
              <a:rPr lang="en-US" sz="1700" u="sng" dirty="0" smtClean="0">
                <a:hlinkClick r:id="rId2"/>
              </a:rPr>
              <a:t>“Tomorrow Never Knows”</a:t>
            </a:r>
            <a:r>
              <a:rPr lang="en-US" sz="1700" dirty="0" smtClean="0"/>
              <a:t>-The Beatles (1966)</a:t>
            </a:r>
          </a:p>
          <a:p>
            <a:pPr marL="1004554" lvl="1">
              <a:spcBef>
                <a:spcPts val="1143"/>
              </a:spcBef>
            </a:pPr>
            <a:r>
              <a:rPr lang="en-US" sz="1700" u="sng" dirty="0" smtClean="0">
                <a:hlinkClick r:id="rId3"/>
              </a:rPr>
              <a:t>“Bodhisattva Vow”</a:t>
            </a:r>
            <a:r>
              <a:rPr lang="en-US" sz="1700" dirty="0" smtClean="0"/>
              <a:t>- The Beastie Boys (1994)</a:t>
            </a:r>
          </a:p>
          <a:p>
            <a:pPr marL="1004554" lvl="1">
              <a:spcBef>
                <a:spcPts val="1143"/>
              </a:spcBef>
            </a:pPr>
            <a:r>
              <a:rPr lang="en-US" sz="1700" u="sng" dirty="0" smtClean="0">
                <a:hlinkClick r:id="rId4"/>
              </a:rPr>
              <a:t>“Within You and Without You”</a:t>
            </a:r>
            <a:r>
              <a:rPr lang="en-US" sz="1700" dirty="0" smtClean="0"/>
              <a:t>- The Beatles (1967)</a:t>
            </a:r>
          </a:p>
          <a:p>
            <a:pPr marL="1004554" lvl="1">
              <a:spcBef>
                <a:spcPts val="1143"/>
              </a:spcBef>
            </a:pPr>
            <a:r>
              <a:rPr lang="en-US" sz="1700" u="sng" dirty="0" smtClean="0">
                <a:hlinkClick r:id="rId5"/>
              </a:rPr>
              <a:t>“</a:t>
            </a:r>
            <a:r>
              <a:rPr lang="en-US" sz="1700" u="sng" dirty="0" err="1" smtClean="0">
                <a:hlinkClick r:id="rId5"/>
              </a:rPr>
              <a:t>Shanti</a:t>
            </a:r>
            <a:r>
              <a:rPr lang="en-US" sz="1700" u="sng" dirty="0" smtClean="0">
                <a:hlinkClick r:id="rId5"/>
              </a:rPr>
              <a:t>/ </a:t>
            </a:r>
            <a:r>
              <a:rPr lang="en-US" sz="1700" u="sng" dirty="0" err="1" smtClean="0">
                <a:hlinkClick r:id="rId5"/>
              </a:rPr>
              <a:t>Ashtangi</a:t>
            </a:r>
            <a:r>
              <a:rPr lang="en-US" sz="1700" u="sng" dirty="0" smtClean="0">
                <a:hlinkClick r:id="rId5"/>
              </a:rPr>
              <a:t>”</a:t>
            </a:r>
            <a:r>
              <a:rPr lang="en-US" sz="1700" dirty="0" smtClean="0"/>
              <a:t>- Madonna</a:t>
            </a:r>
          </a:p>
          <a:p>
            <a:pPr marL="1004554" lvl="1">
              <a:spcBef>
                <a:spcPts val="1143"/>
              </a:spcBef>
              <a:buNone/>
            </a:pPr>
            <a:r>
              <a:rPr lang="en-US" sz="1700" dirty="0" smtClean="0"/>
              <a:t>INDIRECT INFLUENCES</a:t>
            </a:r>
          </a:p>
          <a:p>
            <a:pPr marL="1004554" lvl="1">
              <a:spcBef>
                <a:spcPts val="1143"/>
              </a:spcBef>
            </a:pPr>
            <a:r>
              <a:rPr lang="en-US" sz="1700" u="sng" dirty="0" smtClean="0">
                <a:hlinkClick r:id="rId6"/>
              </a:rPr>
              <a:t>“Karma”</a:t>
            </a:r>
            <a:r>
              <a:rPr lang="en-US" sz="1700" dirty="0" smtClean="0"/>
              <a:t>- Alicia Keys (2004)</a:t>
            </a:r>
          </a:p>
          <a:p>
            <a:pPr marL="1004554" lvl="1">
              <a:spcBef>
                <a:spcPts val="1143"/>
              </a:spcBef>
            </a:pPr>
            <a:r>
              <a:rPr lang="en-US" sz="1700" u="sng" dirty="0" smtClean="0">
                <a:hlinkClick r:id="rId7"/>
              </a:rPr>
              <a:t>“What goes around Comes around</a:t>
            </a:r>
            <a:r>
              <a:rPr lang="en-US" sz="1700" u="sng" dirty="0" smtClean="0">
                <a:hlinkClick r:id="rId8"/>
              </a:rPr>
              <a:t>”</a:t>
            </a:r>
            <a:r>
              <a:rPr lang="en-US" sz="1700" dirty="0" smtClean="0"/>
              <a:t>- Justin Timberlake (2006)</a:t>
            </a:r>
          </a:p>
          <a:p>
            <a:pPr marL="635102">
              <a:spcBef>
                <a:spcPts val="1143"/>
              </a:spcBef>
            </a:pPr>
            <a:r>
              <a:rPr lang="en-US" sz="1700" b="1" dirty="0" smtClean="0">
                <a:solidFill>
                  <a:srgbClr val="FF0000"/>
                </a:solidFill>
              </a:rPr>
              <a:t>Sound</a:t>
            </a:r>
            <a:r>
              <a:rPr lang="en-US" sz="1700" b="1" dirty="0" smtClean="0"/>
              <a:t> </a:t>
            </a:r>
            <a:r>
              <a:rPr lang="en-US" sz="1700" dirty="0" smtClean="0"/>
              <a:t>of music reflects influence as well</a:t>
            </a:r>
          </a:p>
          <a:p>
            <a:pPr marL="1004554" lvl="1">
              <a:spcBef>
                <a:spcPts val="1143"/>
              </a:spcBef>
            </a:pPr>
            <a:r>
              <a:rPr lang="en-US" sz="1700" u="sng" dirty="0" smtClean="0">
                <a:hlinkClick r:id="rId9"/>
              </a:rPr>
              <a:t>“Paint it Black”</a:t>
            </a:r>
            <a:r>
              <a:rPr lang="en-US" sz="1700" dirty="0" smtClean="0"/>
              <a:t>-the Rolling Stones (1966)</a:t>
            </a:r>
          </a:p>
          <a:p>
            <a:pPr marL="1004554" lvl="1">
              <a:spcBef>
                <a:spcPts val="1143"/>
              </a:spcBef>
            </a:pPr>
            <a:r>
              <a:rPr lang="en-US" sz="1700" u="sng" dirty="0" smtClean="0">
                <a:hlinkClick r:id="rId10"/>
              </a:rPr>
              <a:t>“Jimmy” </a:t>
            </a:r>
            <a:r>
              <a:rPr lang="en-US" sz="1700" dirty="0" smtClean="0"/>
              <a:t> M.I.A. (2007)</a:t>
            </a:r>
          </a:p>
          <a:p>
            <a:pPr marL="1004554" lvl="1">
              <a:spcBef>
                <a:spcPts val="1143"/>
              </a:spcBef>
            </a:pPr>
            <a:r>
              <a:rPr lang="en-US" sz="1700" u="sng" dirty="0" smtClean="0">
                <a:hlinkClick r:id="rId11"/>
              </a:rPr>
              <a:t>“Wherever I May Roam”</a:t>
            </a:r>
            <a:r>
              <a:rPr lang="en-US" sz="1700" dirty="0" smtClean="0"/>
              <a:t>- Metallica (1991)</a:t>
            </a:r>
          </a:p>
          <a:p>
            <a:pPr marL="1004554" lvl="1">
              <a:spcBef>
                <a:spcPts val="1143"/>
              </a:spcBef>
            </a:pPr>
            <a:r>
              <a:rPr lang="en-US" sz="1700" u="sng" dirty="0" smtClean="0">
                <a:hlinkClick r:id="rId12"/>
              </a:rPr>
              <a:t>“Come and Get It</a:t>
            </a:r>
            <a:r>
              <a:rPr lang="en-US" sz="1700" u="sng" dirty="0" smtClean="0">
                <a:hlinkClick r:id="rId13"/>
              </a:rPr>
              <a:t>”</a:t>
            </a:r>
            <a:r>
              <a:rPr lang="en-US" sz="1700" dirty="0" smtClean="0"/>
              <a:t>-Selena Gomez (2013)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759023" y="107156"/>
            <a:ext cx="7670602" cy="1232297"/>
          </a:xfrm>
        </p:spPr>
        <p:txBody>
          <a:bodyPr lIns="64291" tIns="32146" rIns="64291" bIns="32146"/>
          <a:lstStyle/>
          <a:p>
            <a:pPr eaLnBrk="1" hangingPunct="1"/>
            <a:r>
              <a:rPr lang="en-US" sz="3800" dirty="0" smtClean="0"/>
              <a:t>Musical Artists heavily influenced by Hinduism and Buddhism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>
          <a:xfrm>
            <a:off x="232172" y="1446609"/>
            <a:ext cx="3759398" cy="4295180"/>
          </a:xfrm>
        </p:spPr>
        <p:txBody>
          <a:bodyPr lIns="64291" tIns="32146" rIns="64291" bIns="32146">
            <a:normAutofit fontScale="92500"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The Beatles:</a:t>
            </a:r>
          </a:p>
          <a:p>
            <a:pPr lvl="1" eaLnBrk="1" hangingPunct="1"/>
            <a:r>
              <a:rPr lang="en-US" dirty="0" smtClean="0"/>
              <a:t>Particularly </a:t>
            </a:r>
            <a:r>
              <a:rPr lang="en-US" dirty="0" smtClean="0">
                <a:hlinkClick r:id="rId2"/>
              </a:rPr>
              <a:t>George Harrison</a:t>
            </a:r>
            <a:endParaRPr lang="en-US" dirty="0" smtClean="0"/>
          </a:p>
          <a:p>
            <a:pPr lvl="1" eaLnBrk="1" hangingPunct="1"/>
            <a:r>
              <a:rPr lang="en-US" dirty="0" smtClean="0"/>
              <a:t>Became interested in the teachings of Swami Vishnu-</a:t>
            </a:r>
            <a:r>
              <a:rPr lang="en-US" dirty="0" err="1" smtClean="0"/>
              <a:t>Devananda</a:t>
            </a:r>
            <a:r>
              <a:rPr lang="en-US" dirty="0" smtClean="0"/>
              <a:t> who started </a:t>
            </a:r>
            <a:r>
              <a:rPr lang="en-US" dirty="0" err="1" smtClean="0"/>
              <a:t>Sivandana</a:t>
            </a:r>
            <a:r>
              <a:rPr lang="en-US" dirty="0" smtClean="0"/>
              <a:t> Yoga</a:t>
            </a:r>
          </a:p>
          <a:p>
            <a:pPr lvl="1" eaLnBrk="1" hangingPunct="1"/>
            <a:r>
              <a:rPr lang="en-US" dirty="0" smtClean="0"/>
              <a:t>Went to </a:t>
            </a:r>
            <a:r>
              <a:rPr lang="en-US" dirty="0" smtClean="0">
                <a:hlinkClick r:id="rId3"/>
              </a:rPr>
              <a:t>India</a:t>
            </a:r>
            <a:r>
              <a:rPr lang="en-US" dirty="0" smtClean="0"/>
              <a:t> in 1966 to study, which would influence both sound and lyrics of the group 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6148" name="Content Placeholder 3"/>
          <p:cNvSpPr>
            <a:spLocks noGrp="1"/>
          </p:cNvSpPr>
          <p:nvPr>
            <p:ph sz="quarter" idx="2"/>
          </p:nvPr>
        </p:nvSpPr>
        <p:spPr>
          <a:xfrm>
            <a:off x="4250531" y="1553765"/>
            <a:ext cx="4464844" cy="5098852"/>
          </a:xfrm>
        </p:spPr>
        <p:txBody>
          <a:bodyPr lIns="64291" tIns="32146" rIns="64291" bIns="32146">
            <a:normAutofit fontScale="92500"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The Beastie Boys:</a:t>
            </a:r>
          </a:p>
          <a:p>
            <a:pPr lvl="1" eaLnBrk="1" hangingPunct="1"/>
            <a:r>
              <a:rPr lang="en-US" dirty="0" smtClean="0"/>
              <a:t>Particularly </a:t>
            </a:r>
            <a:r>
              <a:rPr lang="en-US" dirty="0" smtClean="0">
                <a:hlinkClick r:id="rId4"/>
              </a:rPr>
              <a:t>Adam </a:t>
            </a:r>
            <a:r>
              <a:rPr lang="en-US" dirty="0" err="1" smtClean="0">
                <a:hlinkClick r:id="rId4"/>
              </a:rPr>
              <a:t>Yauch</a:t>
            </a:r>
            <a:endParaRPr lang="en-US" dirty="0" smtClean="0"/>
          </a:p>
          <a:p>
            <a:pPr lvl="1" eaLnBrk="1" hangingPunct="1"/>
            <a:r>
              <a:rPr lang="en-US" dirty="0" smtClean="0"/>
              <a:t>Traveled to Tibet several times and became interested in the religion through meeting various monks</a:t>
            </a:r>
          </a:p>
          <a:p>
            <a:pPr lvl="1" eaLnBrk="1" hangingPunct="1"/>
            <a:r>
              <a:rPr lang="en-US" dirty="0" smtClean="0"/>
              <a:t>Officially became Buddhist in 1996</a:t>
            </a:r>
          </a:p>
          <a:p>
            <a:pPr lvl="1" eaLnBrk="1" hangingPunct="1"/>
            <a:r>
              <a:rPr lang="en-US" dirty="0" smtClean="0"/>
              <a:t>Buddhist teachings would inspire lyrics and sound of groups music.  They would also host Free Tibet Concerts to raise awareness.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 lIns="64291" tIns="32146" rIns="64291" bIns="32146"/>
          <a:lstStyle/>
          <a:p>
            <a:pPr eaLnBrk="1" hangingPunct="1"/>
            <a:r>
              <a:rPr lang="en-US" dirty="0" smtClean="0"/>
              <a:t>Yoga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04800" y="1524000"/>
            <a:ext cx="7777758" cy="4572000"/>
          </a:xfrm>
        </p:spPr>
        <p:txBody>
          <a:bodyPr lIns="64291" tIns="32146" rIns="64291" bIns="32146">
            <a:normAutofit lnSpcReduction="10000"/>
          </a:bodyPr>
          <a:lstStyle/>
          <a:p>
            <a:pPr marL="635102"/>
            <a:r>
              <a:rPr lang="en-US" sz="2600" dirty="0" smtClean="0"/>
              <a:t>Originally only practiced by priests now used as a type of exercise. </a:t>
            </a:r>
          </a:p>
          <a:p>
            <a:pPr marL="635102"/>
            <a:r>
              <a:rPr lang="en-US" sz="2600" dirty="0" smtClean="0"/>
              <a:t>Check out how many yoga studios are near </a:t>
            </a:r>
            <a:r>
              <a:rPr lang="en-US" sz="2600" u="sng" dirty="0" smtClean="0">
                <a:hlinkClick r:id="rId2"/>
              </a:rPr>
              <a:t>Chesterland</a:t>
            </a:r>
            <a:r>
              <a:rPr lang="en-US" sz="2600" dirty="0" smtClean="0"/>
              <a:t> alone!</a:t>
            </a:r>
          </a:p>
          <a:p>
            <a:pPr marL="635102">
              <a:spcBef>
                <a:spcPts val="2021"/>
              </a:spcBef>
            </a:pPr>
            <a:r>
              <a:rPr lang="en-US" sz="2200" dirty="0" smtClean="0"/>
              <a:t> </a:t>
            </a:r>
            <a:r>
              <a:rPr lang="en-US" sz="2200" u="sng" dirty="0" smtClean="0"/>
              <a:t>As of 2012</a:t>
            </a:r>
            <a:r>
              <a:rPr lang="en-US" sz="2200" dirty="0" smtClean="0"/>
              <a:t>: </a:t>
            </a:r>
            <a:r>
              <a:rPr lang="en-US" sz="2200" dirty="0" smtClean="0">
                <a:solidFill>
                  <a:srgbClr val="FF0000"/>
                </a:solidFill>
              </a:rPr>
              <a:t>20.4 million Americans practice yoga</a:t>
            </a:r>
            <a:r>
              <a:rPr lang="en-US" sz="2200" dirty="0" smtClean="0"/>
              <a:t>, compared to 15.8 million from the previous 2008 study*, an increase of 29 percent. </a:t>
            </a:r>
          </a:p>
          <a:p>
            <a:pPr marL="635102">
              <a:spcBef>
                <a:spcPts val="2021"/>
              </a:spcBef>
            </a:pPr>
            <a:r>
              <a:rPr lang="en-US" sz="2200" dirty="0" smtClean="0"/>
              <a:t>In addition, practitioners spend </a:t>
            </a:r>
            <a:r>
              <a:rPr lang="en-US" sz="2200" dirty="0" smtClean="0">
                <a:solidFill>
                  <a:srgbClr val="FF0000"/>
                </a:solidFill>
              </a:rPr>
              <a:t>$10.3 billion a year </a:t>
            </a:r>
            <a:r>
              <a:rPr lang="en-US" sz="2200" dirty="0" smtClean="0"/>
              <a:t>on yoga classes and products, including equipment, clothing, vacations, and media.</a:t>
            </a:r>
          </a:p>
          <a:p>
            <a:pPr marL="1004554" lvl="1">
              <a:spcBef>
                <a:spcPts val="2021"/>
              </a:spcBef>
            </a:pPr>
            <a:r>
              <a:rPr lang="en-US" sz="1400" dirty="0" smtClean="0"/>
              <a:t>Statistics taken from: </a:t>
            </a:r>
            <a:r>
              <a:rPr lang="en-US" sz="1400" u="sng" dirty="0" smtClean="0">
                <a:hlinkClick r:id="rId3"/>
              </a:rPr>
              <a:t>http://www.yogajournal.com/press/yoga_in_america</a:t>
            </a:r>
            <a:r>
              <a:rPr lang="en-US" sz="1400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/>
          </p:cNvSpPr>
          <p:nvPr/>
        </p:nvSpPr>
        <p:spPr bwMode="auto">
          <a:xfrm>
            <a:off x="6350" y="12700"/>
            <a:ext cx="9129713" cy="6837363"/>
          </a:xfrm>
          <a:prstGeom prst="rtTriangle">
            <a:avLst/>
          </a:prstGeom>
          <a:gradFill rotWithShape="0">
            <a:gsLst>
              <a:gs pos="0">
                <a:srgbClr val="D2D2D2">
                  <a:alpha val="9999"/>
                </a:srgbClr>
              </a:gs>
              <a:gs pos="30000">
                <a:srgbClr val="D2D2D2">
                  <a:alpha val="7299"/>
                </a:srgbClr>
              </a:gs>
              <a:gs pos="100000">
                <a:srgbClr val="D2D2D2">
                  <a:alpha val="999"/>
                </a:srgbClr>
              </a:gs>
            </a:gsLst>
            <a:lin ang="18780000" scaled="1"/>
          </a:gradFill>
          <a:ln w="381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0" y="6350"/>
            <a:ext cx="9136063" cy="6843713"/>
          </a:xfrm>
          <a:prstGeom prst="line">
            <a:avLst/>
          </a:prstGeom>
          <a:noFill/>
          <a:ln w="5000" cap="rnd">
            <a:solidFill>
              <a:srgbClr val="D0D0D0">
                <a:alpha val="34999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 flipH="1">
            <a:off x="6467475" y="4948238"/>
            <a:ext cx="2673350" cy="1900237"/>
          </a:xfrm>
          <a:prstGeom prst="line">
            <a:avLst/>
          </a:prstGeom>
          <a:noFill/>
          <a:ln w="6000" cap="rnd">
            <a:solidFill>
              <a:srgbClr val="D5D5D5">
                <a:alpha val="45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196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1536700" cy="2209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3124200" cy="963612"/>
          </a:xfrm>
          <a:ln/>
        </p:spPr>
        <p:txBody>
          <a:bodyPr/>
          <a:lstStyle/>
          <a:p>
            <a:pPr marL="446088"/>
            <a:r>
              <a:rPr lang="en-US" dirty="0"/>
              <a:t>Hinduism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304800" y="1828800"/>
            <a:ext cx="8229600" cy="5181600"/>
          </a:xfrm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Major religion of India</a:t>
            </a:r>
          </a:p>
          <a:p>
            <a:pPr>
              <a:lnSpc>
                <a:spcPct val="80000"/>
              </a:lnSpc>
              <a:spcBef>
                <a:spcPts val="638"/>
              </a:spcBef>
            </a:pPr>
            <a:r>
              <a:rPr lang="en-US" sz="2400" dirty="0"/>
              <a:t>It is </a:t>
            </a:r>
            <a:r>
              <a:rPr lang="en-US" sz="2400" dirty="0">
                <a:solidFill>
                  <a:srgbClr val="FF0000"/>
                </a:solidFill>
              </a:rPr>
              <a:t>polytheistic</a:t>
            </a:r>
            <a:r>
              <a:rPr lang="en-US" sz="2400" dirty="0"/>
              <a:t> but each god represents a piece of Brahma, one great spirit or force</a:t>
            </a:r>
          </a:p>
          <a:p>
            <a:pPr>
              <a:lnSpc>
                <a:spcPct val="80000"/>
              </a:lnSpc>
              <a:spcBef>
                <a:spcPts val="638"/>
              </a:spcBef>
            </a:pPr>
            <a:r>
              <a:rPr lang="en-US" sz="2400" dirty="0"/>
              <a:t>Believe that after the body dies the soul is reborn </a:t>
            </a:r>
            <a:r>
              <a:rPr lang="en-US" sz="2400" dirty="0">
                <a:solidFill>
                  <a:srgbClr val="FF0000"/>
                </a:solidFill>
              </a:rPr>
              <a:t>(reincarnation) </a:t>
            </a:r>
            <a:r>
              <a:rPr lang="en-US" sz="2400" dirty="0"/>
              <a:t>and continues to be reborn until your soul reaches perfection</a:t>
            </a:r>
          </a:p>
          <a:p>
            <a:pPr lvl="1">
              <a:lnSpc>
                <a:spcPct val="80000"/>
              </a:lnSpc>
              <a:spcBef>
                <a:spcPts val="638"/>
              </a:spcBef>
            </a:pPr>
            <a:r>
              <a:rPr lang="en-US" sz="2000" dirty="0"/>
              <a:t>Once your soul is perfect it joins Brahma</a:t>
            </a:r>
          </a:p>
          <a:p>
            <a:pPr>
              <a:lnSpc>
                <a:spcPct val="80000"/>
              </a:lnSpc>
              <a:spcBef>
                <a:spcPts val="638"/>
              </a:spcBef>
            </a:pPr>
            <a:r>
              <a:rPr lang="en-US" sz="2400" dirty="0"/>
              <a:t>Ideas originated from Aryan practices passed down and written in the Vedas: books of knowledge that contain prayers, religious practices etc.</a:t>
            </a:r>
          </a:p>
          <a:p>
            <a:pPr>
              <a:lnSpc>
                <a:spcPct val="80000"/>
              </a:lnSpc>
              <a:spcBef>
                <a:spcPts val="638"/>
              </a:spcBef>
            </a:pPr>
            <a:r>
              <a:rPr lang="en-US" sz="2400" dirty="0"/>
              <a:t>Believe in </a:t>
            </a:r>
            <a:r>
              <a:rPr lang="en-US" sz="2400" dirty="0">
                <a:solidFill>
                  <a:srgbClr val="FF0000"/>
                </a:solidFill>
              </a:rPr>
              <a:t>karma</a:t>
            </a:r>
            <a:r>
              <a:rPr lang="en-US" sz="2400" dirty="0"/>
              <a:t>:</a:t>
            </a:r>
          </a:p>
          <a:p>
            <a:pPr marL="784225" lvl="1">
              <a:lnSpc>
                <a:spcPct val="80000"/>
              </a:lnSpc>
              <a:spcBef>
                <a:spcPts val="550"/>
              </a:spcBef>
            </a:pPr>
            <a:r>
              <a:rPr lang="en-US" sz="2200" dirty="0"/>
              <a:t>If you do good things, good things will happen to you</a:t>
            </a:r>
          </a:p>
          <a:p>
            <a:pPr marL="784225" lvl="1">
              <a:lnSpc>
                <a:spcPct val="80000"/>
              </a:lnSpc>
              <a:spcBef>
                <a:spcPts val="550"/>
              </a:spcBef>
            </a:pPr>
            <a:r>
              <a:rPr lang="en-US" sz="2200" dirty="0"/>
              <a:t>If you do bad things, bad things will happen to you</a:t>
            </a:r>
          </a:p>
        </p:txBody>
      </p:sp>
      <p:pic>
        <p:nvPicPr>
          <p:cNvPr id="8199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28600"/>
            <a:ext cx="1582738" cy="1828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/>
          </p:cNvSpPr>
          <p:nvPr/>
        </p:nvSpPr>
        <p:spPr bwMode="auto">
          <a:xfrm>
            <a:off x="6350" y="12700"/>
            <a:ext cx="9129713" cy="6837363"/>
          </a:xfrm>
          <a:prstGeom prst="rtTriangle">
            <a:avLst/>
          </a:prstGeom>
          <a:gradFill rotWithShape="0">
            <a:gsLst>
              <a:gs pos="0">
                <a:srgbClr val="D2D2D2">
                  <a:alpha val="9999"/>
                </a:srgbClr>
              </a:gs>
              <a:gs pos="30000">
                <a:srgbClr val="D2D2D2">
                  <a:alpha val="7299"/>
                </a:srgbClr>
              </a:gs>
              <a:gs pos="100000">
                <a:srgbClr val="D2D2D2">
                  <a:alpha val="999"/>
                </a:srgbClr>
              </a:gs>
            </a:gsLst>
            <a:lin ang="18780000" scaled="1"/>
          </a:gradFill>
          <a:ln w="381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0" y="6350"/>
            <a:ext cx="9136063" cy="6843713"/>
          </a:xfrm>
          <a:prstGeom prst="line">
            <a:avLst/>
          </a:prstGeom>
          <a:noFill/>
          <a:ln w="5000" cap="rnd">
            <a:solidFill>
              <a:srgbClr val="D0D0D0">
                <a:alpha val="34999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 flipH="1">
            <a:off x="6467475" y="4948238"/>
            <a:ext cx="2673350" cy="1900237"/>
          </a:xfrm>
          <a:prstGeom prst="line">
            <a:avLst/>
          </a:prstGeom>
          <a:noFill/>
          <a:ln w="6000" cap="rnd">
            <a:solidFill>
              <a:srgbClr val="D5D5D5">
                <a:alpha val="45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0244" name="Picture 4"/>
          <p:cNvPicPr>
            <a:picLocks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1981200"/>
            <a:ext cx="2209800" cy="32766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3124200" cy="788988"/>
          </a:xfrm>
          <a:ln/>
        </p:spPr>
        <p:txBody>
          <a:bodyPr/>
          <a:lstStyle/>
          <a:p>
            <a:pPr marL="446088"/>
            <a:r>
              <a:rPr lang="en-US" dirty="0"/>
              <a:t>Buddhism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304800" y="1066800"/>
            <a:ext cx="6400800" cy="5791200"/>
          </a:xfrm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dirty="0"/>
              <a:t>Started in India around 500 BC by a prince </a:t>
            </a:r>
            <a:r>
              <a:rPr lang="en-US" sz="2300" dirty="0" smtClean="0"/>
              <a:t>named </a:t>
            </a:r>
            <a:r>
              <a:rPr lang="en-US" sz="2300" dirty="0" smtClean="0">
                <a:solidFill>
                  <a:srgbClr val="FF0000"/>
                </a:solidFill>
              </a:rPr>
              <a:t>Siddhartha Gautama </a:t>
            </a:r>
            <a:endParaRPr lang="en-US" sz="23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1900" dirty="0"/>
              <a:t>He </a:t>
            </a:r>
            <a:r>
              <a:rPr lang="en-US" sz="1900" dirty="0" smtClean="0"/>
              <a:t>saw </a:t>
            </a:r>
            <a:r>
              <a:rPr lang="en-US" sz="1900" dirty="0"/>
              <a:t>the suffering of people in India and gave up his prince title to be a holy man and find the cause and end to suffering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1900" dirty="0"/>
              <a:t>He was later called the Buddha which means “enlightened one”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300" dirty="0"/>
              <a:t>Basic belief: you can find peace from life’s troubles by </a:t>
            </a:r>
            <a:r>
              <a:rPr lang="en-US" sz="2300" dirty="0" smtClean="0"/>
              <a:t>praying (meditating) </a:t>
            </a:r>
            <a:r>
              <a:rPr lang="en-US" sz="2300" dirty="0"/>
              <a:t>and doing good deeds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300" dirty="0"/>
              <a:t>Shared ideas with Hinduism </a:t>
            </a:r>
            <a:r>
              <a:rPr lang="en-US" sz="2300" dirty="0" smtClean="0"/>
              <a:t>like reincarnation but </a:t>
            </a:r>
            <a:r>
              <a:rPr lang="en-US" sz="2300" dirty="0"/>
              <a:t>rejected caste system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300" dirty="0"/>
              <a:t>Spread to east and southern Asia </a:t>
            </a:r>
            <a:r>
              <a:rPr lang="en-US" sz="2300" i="1" dirty="0"/>
              <a:t>through trade </a:t>
            </a:r>
            <a:r>
              <a:rPr lang="en-US" sz="2300" dirty="0"/>
              <a:t>around </a:t>
            </a:r>
            <a:r>
              <a:rPr lang="en-US" sz="2300" dirty="0" smtClean="0"/>
              <a:t>100AD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300" dirty="0" smtClean="0"/>
              <a:t>No central holy book. </a:t>
            </a:r>
            <a:r>
              <a:rPr lang="en-US" sz="2300" dirty="0" smtClean="0"/>
              <a:t>Some </a:t>
            </a:r>
            <a:r>
              <a:rPr lang="en-US" sz="2300" dirty="0" smtClean="0"/>
              <a:t>holy books are: 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200" dirty="0" err="1" smtClean="0">
                <a:solidFill>
                  <a:srgbClr val="FF0000"/>
                </a:solidFill>
              </a:rPr>
              <a:t>Tipitaka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FF0000"/>
                </a:solidFill>
              </a:rPr>
              <a:t>Sutras</a:t>
            </a:r>
            <a:r>
              <a:rPr lang="en-US" sz="2200" dirty="0" smtClean="0"/>
              <a:t> and the </a:t>
            </a:r>
            <a:r>
              <a:rPr lang="en-US" sz="2200" dirty="0" smtClean="0">
                <a:solidFill>
                  <a:srgbClr val="FF0000"/>
                </a:solidFill>
              </a:rPr>
              <a:t>Tibetan Book of the Dead 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518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Four Noble Truths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7924800" cy="4267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+mj-lt"/>
                <a:cs typeface="Microsoft Sans Serif" pitchFamily="34" charset="0"/>
              </a:rPr>
              <a:t>The </a:t>
            </a:r>
            <a:r>
              <a:rPr lang="en-US" sz="2400" b="1" dirty="0" smtClean="0">
                <a:latin typeface="+mj-lt"/>
                <a:cs typeface="Microsoft Sans Serif" pitchFamily="34" charset="0"/>
              </a:rPr>
              <a:t>Buddha's Teaching is based on the Four Noble Truths. </a:t>
            </a:r>
            <a:endParaRPr lang="en-US" sz="2400" b="1" dirty="0" smtClean="0">
              <a:latin typeface="+mj-lt"/>
              <a:cs typeface="Microsoft Sans Serif" pitchFamily="34" charset="0"/>
            </a:endParaRPr>
          </a:p>
          <a:p>
            <a:r>
              <a:rPr lang="en-US" sz="2400" b="1" dirty="0" smtClean="0">
                <a:latin typeface="+mj-lt"/>
                <a:cs typeface="Microsoft Sans Serif" pitchFamily="34" charset="0"/>
              </a:rPr>
              <a:t>To </a:t>
            </a:r>
            <a:r>
              <a:rPr lang="en-US" sz="2400" b="1" dirty="0" smtClean="0">
                <a:latin typeface="+mj-lt"/>
                <a:cs typeface="Microsoft Sans Serif" pitchFamily="34" charset="0"/>
              </a:rPr>
              <a:t>realize these Truths is to realize and </a:t>
            </a:r>
            <a:r>
              <a:rPr lang="en-US" sz="2400" b="1" dirty="0" smtClean="0">
                <a:latin typeface="+mj-lt"/>
                <a:cs typeface="Microsoft Sans Serif" pitchFamily="34" charset="0"/>
              </a:rPr>
              <a:t>enter </a:t>
            </a:r>
            <a:r>
              <a:rPr lang="en-US" sz="2400" b="1" dirty="0" smtClean="0">
                <a:latin typeface="+mj-lt"/>
                <a:cs typeface="Microsoft Sans Serif" pitchFamily="34" charset="0"/>
              </a:rPr>
              <a:t>into the true nature of </a:t>
            </a:r>
            <a:r>
              <a:rPr lang="en-US" sz="2400" b="1" dirty="0" smtClean="0">
                <a:latin typeface="+mj-lt"/>
                <a:cs typeface="Microsoft Sans Serif" pitchFamily="34" charset="0"/>
              </a:rPr>
              <a:t>existence.</a:t>
            </a:r>
          </a:p>
          <a:p>
            <a:r>
              <a:rPr lang="en-US" sz="2400" b="1" dirty="0" smtClean="0">
                <a:latin typeface="+mj-lt"/>
                <a:cs typeface="Microsoft Sans Serif" pitchFamily="34" charset="0"/>
              </a:rPr>
              <a:t>True </a:t>
            </a:r>
            <a:r>
              <a:rPr lang="en-US" sz="2400" b="1" dirty="0" smtClean="0">
                <a:latin typeface="+mj-lt"/>
                <a:cs typeface="Microsoft Sans Serif" pitchFamily="34" charset="0"/>
              </a:rPr>
              <a:t>and </a:t>
            </a:r>
            <a:r>
              <a:rPr lang="en-US" sz="2400" b="1" dirty="0" smtClean="0">
                <a:latin typeface="+mj-lt"/>
                <a:cs typeface="Microsoft Sans Serif" pitchFamily="34" charset="0"/>
              </a:rPr>
              <a:t>lasting </a:t>
            </a:r>
            <a:r>
              <a:rPr lang="en-US" sz="2400" b="1" dirty="0" smtClean="0">
                <a:latin typeface="+mj-lt"/>
                <a:cs typeface="Microsoft Sans Serif" pitchFamily="34" charset="0"/>
              </a:rPr>
              <a:t>happiness cannot be found in material possessions and worldly </a:t>
            </a:r>
            <a:r>
              <a:rPr lang="en-US" sz="2400" b="1" dirty="0" smtClean="0">
                <a:latin typeface="+mj-lt"/>
                <a:cs typeface="Microsoft Sans Serif" pitchFamily="34" charset="0"/>
              </a:rPr>
              <a:t>achievement</a:t>
            </a:r>
            <a:endParaRPr lang="en-US" sz="2400" b="1" dirty="0" smtClean="0">
              <a:latin typeface="+mj-lt"/>
              <a:cs typeface="Microsoft Sans Serif" pitchFamily="34" charset="0"/>
            </a:endParaRPr>
          </a:p>
          <a:p>
            <a:pPr lvl="1"/>
            <a:r>
              <a:rPr lang="en-US" sz="2000" b="1" dirty="0" smtClean="0">
                <a:latin typeface="+mj-lt"/>
                <a:cs typeface="Microsoft Sans Serif" pitchFamily="34" charset="0"/>
              </a:rPr>
              <a:t> true </a:t>
            </a:r>
            <a:r>
              <a:rPr lang="en-US" sz="2000" b="1" dirty="0" smtClean="0">
                <a:latin typeface="+mj-lt"/>
                <a:cs typeface="Microsoft Sans Serif" pitchFamily="34" charset="0"/>
              </a:rPr>
              <a:t>happiness must be </a:t>
            </a:r>
            <a:r>
              <a:rPr lang="en-US" sz="2000" b="1" dirty="0" smtClean="0">
                <a:latin typeface="+mj-lt"/>
                <a:cs typeface="Microsoft Sans Serif" pitchFamily="34" charset="0"/>
              </a:rPr>
              <a:t>looked for only </a:t>
            </a:r>
            <a:r>
              <a:rPr lang="en-US" sz="2000" b="1" dirty="0" smtClean="0">
                <a:latin typeface="+mj-lt"/>
                <a:cs typeface="Microsoft Sans Serif" pitchFamily="34" charset="0"/>
              </a:rPr>
              <a:t>through mental </a:t>
            </a:r>
            <a:r>
              <a:rPr lang="en-US" sz="2000" b="1" dirty="0" smtClean="0">
                <a:latin typeface="+mj-lt"/>
                <a:cs typeface="Microsoft Sans Serif" pitchFamily="34" charset="0"/>
              </a:rPr>
              <a:t>clarity </a:t>
            </a:r>
            <a:r>
              <a:rPr lang="en-US" sz="2000" b="1" dirty="0" smtClean="0">
                <a:latin typeface="+mj-lt"/>
                <a:cs typeface="Microsoft Sans Serif" pitchFamily="34" charset="0"/>
              </a:rPr>
              <a:t>and the </a:t>
            </a:r>
            <a:r>
              <a:rPr lang="en-US" sz="2000" b="1" dirty="0" smtClean="0">
                <a:latin typeface="+mj-lt"/>
                <a:cs typeface="Microsoft Sans Serif" pitchFamily="34" charset="0"/>
              </a:rPr>
              <a:t>development </a:t>
            </a:r>
            <a:r>
              <a:rPr lang="en-US" sz="2000" b="1" dirty="0" smtClean="0">
                <a:latin typeface="+mj-lt"/>
                <a:cs typeface="Microsoft Sans Serif" pitchFamily="34" charset="0"/>
              </a:rPr>
              <a:t>of wisdom</a:t>
            </a:r>
            <a:r>
              <a:rPr lang="en-US" sz="2000" b="1" dirty="0" smtClean="0">
                <a:latin typeface="+mj-lt"/>
                <a:cs typeface="Microsoft Sans Serif" pitchFamily="34" charset="0"/>
              </a:rPr>
              <a:t>.</a:t>
            </a:r>
          </a:p>
          <a:p>
            <a:r>
              <a:rPr lang="en-US" sz="2400" b="1" dirty="0" smtClean="0">
                <a:latin typeface="+mj-lt"/>
                <a:cs typeface="Microsoft Sans Serif" pitchFamily="34" charset="0"/>
              </a:rPr>
              <a:t>Continuous reincarnation happens because we fail </a:t>
            </a:r>
            <a:r>
              <a:rPr lang="en-US" sz="2400" b="1" dirty="0" smtClean="0">
                <a:latin typeface="+mj-lt"/>
                <a:cs typeface="Microsoft Sans Serif" pitchFamily="34" charset="0"/>
              </a:rPr>
              <a:t>to understand the Four Noble </a:t>
            </a:r>
            <a:r>
              <a:rPr lang="en-US" sz="2400" b="1" dirty="0" smtClean="0">
                <a:latin typeface="+mj-lt"/>
                <a:cs typeface="Microsoft Sans Serif" pitchFamily="34" charset="0"/>
              </a:rPr>
              <a:t>Truths.</a:t>
            </a:r>
            <a:endParaRPr lang="en-US" sz="2400" b="1" dirty="0">
              <a:latin typeface="+mj-lt"/>
              <a:cs typeface="Microsoft Sans Serif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498080" cy="1143000"/>
          </a:xfrm>
          <a:ln/>
        </p:spPr>
        <p:txBody>
          <a:bodyPr/>
          <a:lstStyle/>
          <a:p>
            <a:pPr marL="407988"/>
            <a:r>
              <a:rPr lang="en-US" dirty="0" smtClean="0"/>
              <a:t>Four Noble </a:t>
            </a:r>
            <a:r>
              <a:rPr lang="en-US" dirty="0"/>
              <a:t>Truths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3054-91B5-44C3-AFC5-D01F296BF5C3}" type="slidenum">
              <a:rPr lang="en-US"/>
              <a:pPr/>
              <a:t>5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33400" y="1524000"/>
            <a:ext cx="7772400" cy="4572000"/>
          </a:xfrm>
          <a:ln/>
        </p:spPr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ife </a:t>
            </a:r>
            <a:r>
              <a:rPr lang="en-US" dirty="0"/>
              <a:t>is full of pain</a:t>
            </a:r>
          </a:p>
          <a:p>
            <a:r>
              <a:rPr lang="en-US" dirty="0"/>
              <a:t>S</a:t>
            </a:r>
            <a:r>
              <a:rPr lang="en-US" dirty="0" smtClean="0"/>
              <a:t>uffering </a:t>
            </a:r>
            <a:r>
              <a:rPr lang="en-US" dirty="0"/>
              <a:t>comes from desire for possessions</a:t>
            </a:r>
          </a:p>
          <a:p>
            <a:r>
              <a:rPr lang="en-US" dirty="0"/>
              <a:t>S</a:t>
            </a:r>
            <a:r>
              <a:rPr lang="en-US" dirty="0" smtClean="0"/>
              <a:t>top </a:t>
            </a:r>
            <a:r>
              <a:rPr lang="en-US" dirty="0"/>
              <a:t>desiring and you will no longer suffer</a:t>
            </a:r>
          </a:p>
          <a:p>
            <a:r>
              <a:rPr lang="en-US" dirty="0" smtClean="0"/>
              <a:t>E</a:t>
            </a:r>
            <a:r>
              <a:rPr lang="en-US" dirty="0" smtClean="0"/>
              <a:t>scape </a:t>
            </a:r>
            <a:r>
              <a:rPr lang="en-US" dirty="0"/>
              <a:t>suffering by following the 8 fold path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685088" y="6489700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/>
            <a:fld id="{1F4F4D24-188E-46C4-A217-3F416CAA80C1}" type="slidenum">
              <a:rPr lang="en-US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pPr algn="ctr"/>
              <a:t>5</a:t>
            </a:fld>
            <a:endParaRPr lang="en-US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BFE2-5DB5-4E57-8BFF-CA87D3FB3947}" type="slidenum">
              <a:rPr lang="en-US"/>
              <a:pPr/>
              <a:t>6</a:t>
            </a:fld>
            <a:endParaRPr lang="en-US"/>
          </a:p>
        </p:txBody>
      </p:sp>
      <p:pic>
        <p:nvPicPr>
          <p:cNvPr id="12289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698500"/>
            <a:ext cx="8394700" cy="5448300"/>
          </a:xfrm>
          <a:prstGeom prst="rect">
            <a:avLst/>
          </a:prstGeom>
          <a:noFill/>
          <a:ln w="25400" cap="flat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183880" cy="1051560"/>
          </a:xfrm>
        </p:spPr>
        <p:txBody>
          <a:bodyPr/>
          <a:lstStyle/>
          <a:p>
            <a:r>
              <a:rPr lang="en-US" dirty="0" smtClean="0"/>
              <a:t>Eightfold </a:t>
            </a:r>
            <a:r>
              <a:rPr lang="en-US" dirty="0" smtClean="0"/>
              <a:t>path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031480" cy="4187952"/>
          </a:xfrm>
        </p:spPr>
        <p:txBody>
          <a:bodyPr/>
          <a:lstStyle/>
          <a:p>
            <a:r>
              <a:rPr lang="en-US" dirty="0" smtClean="0"/>
              <a:t>Each team will choose a part of the path.</a:t>
            </a:r>
          </a:p>
          <a:p>
            <a:r>
              <a:rPr lang="en-US" dirty="0" smtClean="0"/>
              <a:t>Then, your team will create a charade (acting without talking) to try and get the rest of the class to guess what part of the path you are acting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dirty="0" smtClean="0"/>
              <a:t>Maps of religions spreading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7772400" cy="4572000"/>
          </a:xfrm>
        </p:spPr>
        <p:txBody>
          <a:bodyPr/>
          <a:lstStyle/>
          <a:p>
            <a:r>
              <a:rPr lang="en-US" dirty="0" smtClean="0"/>
              <a:t>Spread of Christianity </a:t>
            </a:r>
            <a:r>
              <a:rPr lang="en-US" dirty="0" smtClean="0">
                <a:hlinkClick r:id="rId2"/>
              </a:rPr>
              <a:t>map</a:t>
            </a:r>
            <a:endParaRPr lang="en-US" dirty="0" smtClean="0"/>
          </a:p>
          <a:p>
            <a:r>
              <a:rPr lang="en-US" dirty="0" smtClean="0"/>
              <a:t>Spread of Islam </a:t>
            </a:r>
            <a:r>
              <a:rPr lang="en-US" dirty="0" smtClean="0">
                <a:hlinkClick r:id="rId3"/>
              </a:rPr>
              <a:t>map</a:t>
            </a:r>
            <a:endParaRPr lang="en-US" dirty="0" smtClean="0"/>
          </a:p>
          <a:p>
            <a:r>
              <a:rPr lang="en-US" dirty="0" smtClean="0"/>
              <a:t>Religions like Buddhism spread through </a:t>
            </a:r>
            <a:r>
              <a:rPr lang="en-US" dirty="0" smtClean="0">
                <a:hlinkClick r:id="rId4"/>
              </a:rPr>
              <a:t>trade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81600"/>
            <a:ext cx="8229600" cy="1143000"/>
          </a:xfrm>
        </p:spPr>
        <p:txBody>
          <a:bodyPr/>
          <a:lstStyle/>
          <a:p>
            <a:r>
              <a:rPr lang="en-US" dirty="0" smtClean="0"/>
              <a:t>Ways religion spread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4191000" cy="1219200"/>
          </a:xfrm>
        </p:spPr>
        <p:txBody>
          <a:bodyPr>
            <a:normAutofit/>
          </a:bodyPr>
          <a:lstStyle/>
          <a:p>
            <a:r>
              <a:rPr lang="en-US" sz="2000" u="sng" dirty="0" smtClean="0"/>
              <a:t>Trade:</a:t>
            </a:r>
          </a:p>
          <a:p>
            <a:r>
              <a:rPr lang="en-US" sz="2000" dirty="0" smtClean="0"/>
              <a:t>to exchange ideas or items for something you need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4648200" y="1752600"/>
            <a:ext cx="4328160" cy="11430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Missionary</a:t>
            </a:r>
            <a:r>
              <a:rPr lang="en-US" dirty="0" smtClean="0"/>
              <a:t>: people who go to a new place to spread their religion</a:t>
            </a:r>
          </a:p>
          <a:p>
            <a:endParaRPr lang="en-US" dirty="0"/>
          </a:p>
        </p:txBody>
      </p:sp>
      <p:pic>
        <p:nvPicPr>
          <p:cNvPr id="10" name="Content Placeholder 9" descr="pricing-work-608-520x27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2057400"/>
            <a:ext cx="4022725" cy="2096459"/>
          </a:xfrm>
        </p:spPr>
      </p:pic>
      <p:pic>
        <p:nvPicPr>
          <p:cNvPr id="11" name="Content Placeholder 10" descr="imagesCAW3DUIG.jpg"/>
          <p:cNvPicPr>
            <a:picLocks noGrp="1" noChangeAspect="1"/>
          </p:cNvPicPr>
          <p:nvPr>
            <p:ph sz="half" idx="4"/>
          </p:nvPr>
        </p:nvPicPr>
        <p:blipFill>
          <a:blip r:embed="rId3" cstate="print"/>
          <a:stretch>
            <a:fillRect/>
          </a:stretch>
        </p:blipFill>
        <p:spPr>
          <a:xfrm>
            <a:off x="5867400" y="2990850"/>
            <a:ext cx="1905000" cy="2400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9984</TotalTime>
  <Words>1035</Words>
  <Application>Microsoft Office PowerPoint</Application>
  <PresentationFormat>On-screen Show (4:3)</PresentationFormat>
  <Paragraphs>109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Equity</vt:lpstr>
      <vt:lpstr>Religions of Asia</vt:lpstr>
      <vt:lpstr>Hinduism</vt:lpstr>
      <vt:lpstr>Buddhism</vt:lpstr>
      <vt:lpstr>The Four Noble Truths</vt:lpstr>
      <vt:lpstr>Four Noble Truths</vt:lpstr>
      <vt:lpstr>Slide 6</vt:lpstr>
      <vt:lpstr>Eightfold path challenge</vt:lpstr>
      <vt:lpstr>Maps of religions spreading</vt:lpstr>
      <vt:lpstr>Ways religion spread</vt:lpstr>
      <vt:lpstr>Ways religions spread</vt:lpstr>
      <vt:lpstr>Examples of how religion spreads</vt:lpstr>
      <vt:lpstr>Trade</vt:lpstr>
      <vt:lpstr>Modern Influence</vt:lpstr>
      <vt:lpstr>Non- violence</vt:lpstr>
      <vt:lpstr>Music</vt:lpstr>
      <vt:lpstr>Musical Artists heavily influenced by Hinduism and Buddhism</vt:lpstr>
      <vt:lpstr>Yoga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Asia</dc:title>
  <dc:creator>mfcsd</dc:creator>
  <cp:lastModifiedBy>mfcsd</cp:lastModifiedBy>
  <cp:revision>69</cp:revision>
  <dcterms:created xsi:type="dcterms:W3CDTF">2014-01-15T15:07:59Z</dcterms:created>
  <dcterms:modified xsi:type="dcterms:W3CDTF">2015-02-06T21:37:59Z</dcterms:modified>
</cp:coreProperties>
</file>