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8"/>
  </p:handoutMasterIdLst>
  <p:sldIdLst>
    <p:sldId id="256" r:id="rId2"/>
    <p:sldId id="272" r:id="rId3"/>
    <p:sldId id="259" r:id="rId4"/>
    <p:sldId id="273" r:id="rId5"/>
    <p:sldId id="274" r:id="rId6"/>
    <p:sldId id="283" r:id="rId7"/>
    <p:sldId id="275" r:id="rId8"/>
    <p:sldId id="257" r:id="rId9"/>
    <p:sldId id="276" r:id="rId10"/>
    <p:sldId id="277" r:id="rId11"/>
    <p:sldId id="278" r:id="rId12"/>
    <p:sldId id="258" r:id="rId13"/>
    <p:sldId id="279" r:id="rId14"/>
    <p:sldId id="280" r:id="rId15"/>
    <p:sldId id="284" r:id="rId16"/>
    <p:sldId id="281" r:id="rId17"/>
    <p:sldId id="266" r:id="rId18"/>
    <p:sldId id="270" r:id="rId19"/>
    <p:sldId id="271" r:id="rId20"/>
    <p:sldId id="263" r:id="rId21"/>
    <p:sldId id="264" r:id="rId22"/>
    <p:sldId id="269" r:id="rId23"/>
    <p:sldId id="262" r:id="rId24"/>
    <p:sldId id="260" r:id="rId25"/>
    <p:sldId id="282" r:id="rId26"/>
    <p:sldId id="26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057" autoAdjust="0"/>
    <p:restoredTop sz="90929"/>
  </p:normalViewPr>
  <p:slideViewPr>
    <p:cSldViewPr>
      <p:cViewPr varScale="1">
        <p:scale>
          <a:sx n="97" d="100"/>
          <a:sy n="97" d="100"/>
        </p:scale>
        <p:origin x="-11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CB91D39-3EEA-47FA-BAD4-52CCE3D31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0FDB2051-B895-4252-B2BC-BB0851328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98AF1-EB15-436C-BF23-DB7D53963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2433-E6DD-434A-932A-E47BF92F8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C5453-9E31-4385-B6B0-039839A38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C8029-B016-4EDC-BE2C-FD3DD4CA9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E16CF-B310-45CE-8763-47CE72917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731D4-C8A3-4EE2-B689-92861FC8D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9B02B-2BE8-457E-8776-7F7DBA1B2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9E088-ACD4-4C77-A6F2-98F9E2782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796AD-3678-4C87-BFCD-619CA716B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DED49-25AC-4743-B088-1B175A399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24830-3DA8-4893-9462-7E81AAF6D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BCBE9EC-6084-4CDA-88E6-E55B8D591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4348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9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RISE OF DICTATORS</a:t>
            </a:r>
            <a:endParaRPr lang="en-US" dirty="0" smtClean="0">
              <a:latin typeface="Franklin Gothic Medium" pitchFamily="34" charset="0"/>
            </a:endParaRPr>
          </a:p>
        </p:txBody>
      </p:sp>
      <p:pic>
        <p:nvPicPr>
          <p:cNvPr id="3075" name="Picture 5" descr="World War II -- Media -- Encarta ® Online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590800"/>
            <a:ext cx="318928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PACT OF STEEL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Germans want to avoid 2 front war - Signed Pact of Steel </a:t>
            </a:r>
            <a:r>
              <a:rPr lang="en-US" dirty="0" smtClean="0">
                <a:latin typeface="Franklin Gothic Medium" pitchFamily="34" charset="0"/>
              </a:rPr>
              <a:t>with Soviet Union </a:t>
            </a:r>
            <a:endParaRPr lang="en-US" dirty="0" smtClean="0">
              <a:latin typeface="Franklin Gothic Medium" pitchFamily="34" charset="0"/>
            </a:endParaRPr>
          </a:p>
          <a:p>
            <a:pPr lvl="1" eaLnBrk="1" hangingPunct="1"/>
            <a:r>
              <a:rPr lang="en-US" dirty="0" smtClean="0">
                <a:latin typeface="Franklin Gothic Medium" pitchFamily="34" charset="0"/>
              </a:rPr>
              <a:t>Created an alliance that agreed would go to war against rest of Europe </a:t>
            </a:r>
          </a:p>
          <a:p>
            <a:pPr lvl="1" eaLnBrk="1" hangingPunct="1"/>
            <a:r>
              <a:rPr lang="en-US" dirty="0" smtClean="0">
                <a:latin typeface="Franklin Gothic Medium" pitchFamily="34" charset="0"/>
              </a:rPr>
              <a:t>Allowed him to expand the </a:t>
            </a:r>
            <a:r>
              <a:rPr lang="en-US" dirty="0" smtClean="0">
                <a:latin typeface="Franklin Gothic Medium" pitchFamily="34" charset="0"/>
              </a:rPr>
              <a:t>Soviet </a:t>
            </a:r>
            <a:r>
              <a:rPr lang="en-US" dirty="0" smtClean="0">
                <a:latin typeface="Franklin Gothic Medium" pitchFamily="34" charset="0"/>
              </a:rPr>
              <a:t>empire in exchange for providing vital resources to Germany</a:t>
            </a:r>
          </a:p>
          <a:p>
            <a:pPr lvl="1" eaLnBrk="1" hangingPunct="1"/>
            <a:r>
              <a:rPr lang="en-US" dirty="0" smtClean="0">
                <a:latin typeface="Franklin Gothic Medium" pitchFamily="34" charset="0"/>
              </a:rPr>
              <a:t>Didn’t realize Hitler’s ultimate plan to destroy Soviet Union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PRE WORLD WAR II GERMANY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4191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Germany hit by the Great Depression </a:t>
            </a:r>
          </a:p>
          <a:p>
            <a:pPr lvl="1" eaLnBrk="1" hangingPunct="1"/>
            <a:r>
              <a:rPr lang="en-US" sz="2000" dirty="0" smtClean="0">
                <a:latin typeface="Franklin Gothic Medium" pitchFamily="34" charset="0"/>
              </a:rPr>
              <a:t>Weimer Government blamed </a:t>
            </a:r>
          </a:p>
          <a:p>
            <a:pPr lvl="1" eaLnBrk="1" hangingPunct="1"/>
            <a:r>
              <a:rPr lang="en-US" sz="2000" dirty="0" smtClean="0">
                <a:latin typeface="Franklin Gothic Medium" pitchFamily="34" charset="0"/>
              </a:rPr>
              <a:t>6 million unemployed for a nation of 60 million people</a:t>
            </a:r>
          </a:p>
          <a:p>
            <a:pPr lvl="1" eaLnBrk="1" hangingPunct="1"/>
            <a:r>
              <a:rPr lang="en-US" sz="2000" dirty="0" smtClean="0">
                <a:latin typeface="Franklin Gothic Medium" pitchFamily="34" charset="0"/>
              </a:rPr>
              <a:t>Fiscal instability </a:t>
            </a:r>
          </a:p>
          <a:p>
            <a:pPr lvl="1" eaLnBrk="1" hangingPunct="1"/>
            <a:r>
              <a:rPr lang="en-US" sz="2000" dirty="0" smtClean="0">
                <a:latin typeface="Franklin Gothic Medium" pitchFamily="34" charset="0"/>
              </a:rPr>
              <a:t>Raw materials in foreign hands </a:t>
            </a:r>
          </a:p>
          <a:p>
            <a:pPr lvl="2" eaLnBrk="1" hangingPunct="1"/>
            <a:r>
              <a:rPr lang="en-US" sz="1800" dirty="0" smtClean="0">
                <a:latin typeface="Franklin Gothic Medium" pitchFamily="34" charset="0"/>
              </a:rPr>
              <a:t>Alsace-Lorraine &amp; Saar lost during aftermath of WWI</a:t>
            </a:r>
          </a:p>
          <a:p>
            <a:pPr lvl="1" eaLnBrk="1" hangingPunct="1"/>
            <a:r>
              <a:rPr lang="en-US" sz="2000" dirty="0" smtClean="0">
                <a:latin typeface="Franklin Gothic Medium" pitchFamily="34" charset="0"/>
              </a:rPr>
              <a:t>Allies seized large numbers of merchant vessels &amp; railroads to make up for war losses </a:t>
            </a:r>
          </a:p>
          <a:p>
            <a:pPr lvl="1" eaLnBrk="1" hangingPunct="1"/>
            <a:r>
              <a:rPr lang="en-US" sz="2000" dirty="0" smtClean="0">
                <a:latin typeface="Franklin Gothic Medium" pitchFamily="34" charset="0"/>
              </a:rPr>
              <a:t>Reparation payments – gold </a:t>
            </a:r>
            <a:r>
              <a:rPr lang="en-US" sz="2000" dirty="0" smtClean="0">
                <a:latin typeface="Franklin Gothic Medium" pitchFamily="34" charset="0"/>
              </a:rPr>
              <a:t>reserves </a:t>
            </a:r>
            <a:r>
              <a:rPr lang="en-US" sz="2000" dirty="0" smtClean="0">
                <a:latin typeface="Franklin Gothic Medium" pitchFamily="34" charset="0"/>
              </a:rPr>
              <a:t>depleted </a:t>
            </a:r>
          </a:p>
          <a:p>
            <a:pPr lvl="2" eaLnBrk="1" hangingPunct="1"/>
            <a:r>
              <a:rPr lang="en-US" sz="1800" dirty="0" smtClean="0">
                <a:latin typeface="Franklin Gothic Medium" pitchFamily="34" charset="0"/>
              </a:rPr>
              <a:t>Value of paper money went into a tailspin </a:t>
            </a:r>
          </a:p>
          <a:p>
            <a:pPr lvl="1" eaLnBrk="1" hangingPunct="1"/>
            <a:r>
              <a:rPr lang="en-US" sz="2000" dirty="0" smtClean="0">
                <a:latin typeface="Franklin Gothic Medium" pitchFamily="34" charset="0"/>
              </a:rPr>
              <a:t>Signed a nonaggression treaty to join League of Nations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GERMANY: ADOLF HITLER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92688" y="2362200"/>
            <a:ext cx="3922712" cy="41910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Franklin Gothic Medium" pitchFamily="34" charset="0"/>
              </a:rPr>
              <a:t>Wrote </a:t>
            </a:r>
            <a:r>
              <a:rPr lang="en-US" sz="2000" i="1" dirty="0" smtClean="0">
                <a:latin typeface="Franklin Gothic Medium" pitchFamily="34" charset="0"/>
              </a:rPr>
              <a:t>Mein </a:t>
            </a:r>
            <a:r>
              <a:rPr lang="en-US" sz="2000" i="1" dirty="0" err="1" smtClean="0">
                <a:latin typeface="Franklin Gothic Medium" pitchFamily="34" charset="0"/>
              </a:rPr>
              <a:t>Kampf</a:t>
            </a:r>
            <a:r>
              <a:rPr lang="en-US" sz="2000" i="1" dirty="0" smtClean="0">
                <a:latin typeface="Franklin Gothic Medium" pitchFamily="34" charset="0"/>
              </a:rPr>
              <a:t> </a:t>
            </a:r>
            <a:r>
              <a:rPr lang="en-US" sz="2000" dirty="0" smtClean="0">
                <a:latin typeface="Franklin Gothic Medium" pitchFamily="34" charset="0"/>
              </a:rPr>
              <a:t>(My </a:t>
            </a:r>
            <a:r>
              <a:rPr lang="en-US" sz="2000" dirty="0" smtClean="0">
                <a:latin typeface="Franklin Gothic Medium" pitchFamily="34" charset="0"/>
              </a:rPr>
              <a:t>Struggle) while in jail in 1920s </a:t>
            </a:r>
          </a:p>
          <a:p>
            <a:pPr lvl="1" eaLnBrk="1" hangingPunct="1"/>
            <a:r>
              <a:rPr lang="en-US" sz="1800" dirty="0" smtClean="0">
                <a:latin typeface="Franklin Gothic Medium" pitchFamily="34" charset="0"/>
              </a:rPr>
              <a:t>Laid out views on the centrality of Aryan purity</a:t>
            </a:r>
          </a:p>
          <a:p>
            <a:pPr lvl="1" eaLnBrk="1" hangingPunct="1"/>
            <a:r>
              <a:rPr lang="en-US" sz="1800" dirty="0" smtClean="0">
                <a:latin typeface="Franklin Gothic Medium" pitchFamily="34" charset="0"/>
              </a:rPr>
              <a:t>Danger of Jews and international Communism</a:t>
            </a:r>
          </a:p>
          <a:p>
            <a:pPr lvl="1" eaLnBrk="1" hangingPunct="1"/>
            <a:r>
              <a:rPr lang="en-US" sz="1800" dirty="0" smtClean="0">
                <a:latin typeface="Franklin Gothic Medium" pitchFamily="34" charset="0"/>
              </a:rPr>
              <a:t>Necessity of rebuilding German power </a:t>
            </a:r>
          </a:p>
          <a:p>
            <a:pPr lvl="1" eaLnBrk="1" hangingPunct="1"/>
            <a:r>
              <a:rPr lang="en-US" sz="1800" dirty="0" smtClean="0">
                <a:latin typeface="Franklin Gothic Medium" pitchFamily="34" charset="0"/>
              </a:rPr>
              <a:t>Importance of expanding Germany’s borders </a:t>
            </a:r>
          </a:p>
          <a:p>
            <a:pPr eaLnBrk="1" hangingPunct="1"/>
            <a:r>
              <a:rPr lang="en-US" sz="2000" dirty="0" smtClean="0">
                <a:latin typeface="Franklin Gothic Medium" pitchFamily="34" charset="0"/>
              </a:rPr>
              <a:t>Decided to try and gain power using </a:t>
            </a:r>
            <a:r>
              <a:rPr lang="en-US" sz="2000" dirty="0" smtClean="0">
                <a:latin typeface="Franklin Gothic Medium" pitchFamily="34" charset="0"/>
              </a:rPr>
              <a:t>democratic </a:t>
            </a:r>
            <a:r>
              <a:rPr lang="en-US" sz="2000" dirty="0" smtClean="0">
                <a:latin typeface="Franklin Gothic Medium" pitchFamily="34" charset="0"/>
              </a:rPr>
              <a:t>system </a:t>
            </a:r>
          </a:p>
        </p:txBody>
      </p:sp>
      <p:sp>
        <p:nvSpPr>
          <p:cNvPr id="13316" name="Rectangle 32"/>
          <p:cNvSpPr>
            <a:spLocks noChangeArrowheads="1"/>
          </p:cNvSpPr>
          <p:nvPr/>
        </p:nvSpPr>
        <p:spPr bwMode="auto">
          <a:xfrm>
            <a:off x="4267200" y="31242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Franklin Gothic Medium" pitchFamily="34" charset="0"/>
            </a:endParaRPr>
          </a:p>
        </p:txBody>
      </p:sp>
      <p:pic>
        <p:nvPicPr>
          <p:cNvPr id="13317" name="Picture 47" descr="National Socialism -- Media -- Encarta ® Online 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25563" y="2362200"/>
            <a:ext cx="3100387" cy="3733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NATIONAL SOCIALIST PARTY – </a:t>
            </a:r>
            <a:br>
              <a:rPr lang="en-US" dirty="0" smtClean="0">
                <a:latin typeface="Franklin Gothic Medium" pitchFamily="34" charset="0"/>
              </a:rPr>
            </a:br>
            <a:r>
              <a:rPr lang="en-US" dirty="0" smtClean="0">
                <a:latin typeface="Franklin Gothic Medium" pitchFamily="34" charset="0"/>
              </a:rPr>
              <a:t>THE NAZIS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Between 1924 and 1928 Hitler reorganized the </a:t>
            </a:r>
            <a:r>
              <a:rPr lang="en-US" sz="2400" dirty="0" smtClean="0">
                <a:latin typeface="Franklin Gothic Medium" pitchFamily="34" charset="0"/>
              </a:rPr>
              <a:t>German Government</a:t>
            </a:r>
            <a:endParaRPr lang="en-US" sz="2400" dirty="0" smtClean="0">
              <a:latin typeface="Franklin Gothic Medium" pitchFamily="34" charset="0"/>
            </a:endParaRPr>
          </a:p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Used Wall Street Crash &amp; world-wide economic depression of 1929 to begin campaign across Germany </a:t>
            </a:r>
          </a:p>
        </p:txBody>
      </p:sp>
      <p:pic>
        <p:nvPicPr>
          <p:cNvPr id="14340" name="Picture 17" descr="National Socialism -- Media -- Encarta ® Online 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2484438"/>
            <a:ext cx="3924300" cy="34877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HITLER’S CAMPAIGN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Promised </a:t>
            </a:r>
            <a:r>
              <a:rPr lang="en-US" sz="2400" dirty="0" smtClean="0">
                <a:latin typeface="Franklin Gothic Medium" pitchFamily="34" charset="0"/>
              </a:rPr>
              <a:t>hope </a:t>
            </a:r>
            <a:endParaRPr lang="en-US" sz="2400" dirty="0" smtClean="0">
              <a:latin typeface="Franklin Gothic Medium" pitchFamily="34" charset="0"/>
            </a:endParaRPr>
          </a:p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Promised jobs to unemployed </a:t>
            </a:r>
          </a:p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Told wealthy &amp; upper class that he would suppress communism</a:t>
            </a:r>
          </a:p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Promised to get rid of Treaty of Versailles 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Franklin Gothic Medium" pitchFamily="34" charset="0"/>
              </a:rPr>
              <a:t>Offered a program of law &amp; order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Franklin Gothic Medium" pitchFamily="34" charset="0"/>
              </a:rPr>
              <a:t>Promised re-armament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Franklin Gothic Medium" pitchFamily="34" charset="0"/>
              </a:rPr>
              <a:t>Blamed </a:t>
            </a:r>
            <a:r>
              <a:rPr lang="en-US" sz="2400" dirty="0" smtClean="0">
                <a:latin typeface="Franklin Gothic Medium" pitchFamily="34" charset="0"/>
              </a:rPr>
              <a:t>Jews </a:t>
            </a:r>
            <a:r>
              <a:rPr lang="en-US" sz="2400" dirty="0" smtClean="0">
                <a:latin typeface="Franklin Gothic Medium" pitchFamily="34" charset="0"/>
              </a:rPr>
              <a:t>for everything wrong with Germany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Franklin Gothic Medium" pitchFamily="34" charset="0"/>
              </a:rPr>
              <a:t>Used propaganda to show that Weimar government had stabbed Germany in the back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QUICK CHECK	 - WHAT FACTORS LED TO NAZI TAKEOVER OF GERMANY?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Failure of Treaty of Versailles</a:t>
            </a:r>
          </a:p>
          <a:p>
            <a:r>
              <a:rPr lang="en-US" dirty="0" smtClean="0">
                <a:latin typeface="Franklin Gothic Medium" pitchFamily="34" charset="0"/>
              </a:rPr>
              <a:t>Germany humiliated</a:t>
            </a:r>
          </a:p>
          <a:p>
            <a:r>
              <a:rPr lang="en-US" dirty="0" smtClean="0">
                <a:latin typeface="Franklin Gothic Medium" pitchFamily="34" charset="0"/>
              </a:rPr>
              <a:t>Lost natural resources, gold in Treaty</a:t>
            </a:r>
          </a:p>
          <a:p>
            <a:r>
              <a:rPr lang="en-US" dirty="0" smtClean="0">
                <a:latin typeface="Franklin Gothic Medium" pitchFamily="34" charset="0"/>
              </a:rPr>
              <a:t>Very high unemployment</a:t>
            </a:r>
          </a:p>
          <a:p>
            <a:r>
              <a:rPr lang="en-US" dirty="0" smtClean="0">
                <a:latin typeface="Franklin Gothic Medium" pitchFamily="34" charset="0"/>
              </a:rPr>
              <a:t>Blamed Weimar Republic</a:t>
            </a:r>
          </a:p>
          <a:p>
            <a:r>
              <a:rPr lang="en-US" dirty="0" smtClean="0">
                <a:latin typeface="Franklin Gothic Medium" pitchFamily="34" charset="0"/>
              </a:rPr>
              <a:t>German people were desperate </a:t>
            </a:r>
          </a:p>
          <a:p>
            <a:pPr>
              <a:buNone/>
            </a:pPr>
            <a:endParaRPr lang="en-US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HITLER’S ACCOMPLISHMENTS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Franklin Gothic Medium" pitchFamily="34" charset="0"/>
              </a:rPr>
              <a:t>Passes </a:t>
            </a:r>
            <a:r>
              <a:rPr lang="en-US" sz="2400" dirty="0" smtClean="0">
                <a:latin typeface="Franklin Gothic Medium" pitchFamily="34" charset="0"/>
              </a:rPr>
              <a:t>Nuremberg Laws – </a:t>
            </a:r>
            <a:r>
              <a:rPr lang="en-US" sz="2400" dirty="0" smtClean="0">
                <a:latin typeface="Franklin Gothic Medium" pitchFamily="34" charset="0"/>
              </a:rPr>
              <a:t>deprived Jews of German citizenship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Franklin Gothic Medium" pitchFamily="34" charset="0"/>
              </a:rPr>
              <a:t>Prevent Jews from holding jobs in most occupations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Franklin Gothic Medium" pitchFamily="34" charset="0"/>
              </a:rPr>
              <a:t>Set out to destroy opposition – promised opposition certain things that he never intended to keep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Franklin Gothic Medium" pitchFamily="34" charset="0"/>
              </a:rPr>
              <a:t>Provided massive public works &amp; rearmament program to provide jobs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Franklin Gothic Medium" pitchFamily="34" charset="0"/>
              </a:rPr>
              <a:t>Took control of press, theaters, &amp; radio – propaganda used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Franklin Gothic Medium" pitchFamily="34" charset="0"/>
              </a:rPr>
              <a:t>Anyone who opposed regime branded a traitor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SPAIN: FRANCISCO FRANCO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92688" y="2362200"/>
            <a:ext cx="3922712" cy="3733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1939-1975</a:t>
            </a:r>
          </a:p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Starts rebellion in Spanish Morocco in 1936</a:t>
            </a:r>
          </a:p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Hitler and Mussolini send weapons to support revolt </a:t>
            </a:r>
          </a:p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Able to overthrow </a:t>
            </a:r>
            <a:r>
              <a:rPr lang="en-US" sz="2400" dirty="0" smtClean="0">
                <a:latin typeface="Franklin Gothic Medium" pitchFamily="34" charset="0"/>
              </a:rPr>
              <a:t>republic </a:t>
            </a:r>
            <a:r>
              <a:rPr lang="en-US" sz="2400" dirty="0" smtClean="0">
                <a:latin typeface="Franklin Gothic Medium" pitchFamily="34" charset="0"/>
              </a:rPr>
              <a:t>government</a:t>
            </a:r>
          </a:p>
        </p:txBody>
      </p:sp>
      <p:pic>
        <p:nvPicPr>
          <p:cNvPr id="17412" name="Picture 5" descr="Franco, Francisco -- Media -- Encarta ® Online 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87463" y="2362200"/>
            <a:ext cx="3176587" cy="3733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PRE WORLD WAR II JAPAN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Franklin Gothic Medium" pitchFamily="34" charset="0"/>
              </a:rPr>
              <a:t>Only country to emerge from WWI stronger that it had been before</a:t>
            </a:r>
          </a:p>
          <a:p>
            <a:pPr eaLnBrk="1" hangingPunct="1"/>
            <a:r>
              <a:rPr lang="en-US" smtClean="0">
                <a:latin typeface="Franklin Gothic Medium" pitchFamily="34" charset="0"/>
              </a:rPr>
              <a:t>Leaders were interested in using their muscle to build their own empire </a:t>
            </a:r>
          </a:p>
          <a:p>
            <a:pPr eaLnBrk="1" hangingPunct="1"/>
            <a:r>
              <a:rPr lang="en-US" smtClean="0">
                <a:latin typeface="Franklin Gothic Medium" pitchFamily="34" charset="0"/>
              </a:rPr>
              <a:t>Believed the Depression as well as other ills were due to the influence of the West 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Resented U.S. because of their dependence on U.S. oil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PRE WORLD WAR II JAPAN 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Agreed with Germany that needed to expand in order to provide living space </a:t>
            </a:r>
          </a:p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Completely depended on other countries for all vital resources </a:t>
            </a:r>
          </a:p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Invaded </a:t>
            </a:r>
            <a:r>
              <a:rPr lang="en-US" sz="2400" dirty="0" smtClean="0">
                <a:latin typeface="Franklin Gothic Medium" pitchFamily="34" charset="0"/>
              </a:rPr>
              <a:t>Manchuria </a:t>
            </a:r>
            <a:r>
              <a:rPr lang="en-US" sz="2400" dirty="0" smtClean="0">
                <a:latin typeface="Franklin Gothic Medium" pitchFamily="34" charset="0"/>
              </a:rPr>
              <a:t>in 1931</a:t>
            </a:r>
          </a:p>
          <a:p>
            <a:pPr lvl="1" eaLnBrk="1" hangingPunct="1"/>
            <a:r>
              <a:rPr lang="en-US" sz="2000" dirty="0" smtClean="0">
                <a:latin typeface="Franklin Gothic Medium" pitchFamily="34" charset="0"/>
              </a:rPr>
              <a:t>Threatens to oppose any Western assistance given to China </a:t>
            </a:r>
          </a:p>
          <a:p>
            <a:pPr lvl="1" eaLnBrk="1" hangingPunct="1"/>
            <a:r>
              <a:rPr lang="en-US" sz="2000" dirty="0" smtClean="0">
                <a:latin typeface="Franklin Gothic Medium" pitchFamily="34" charset="0"/>
              </a:rPr>
              <a:t>By 1937, control richest portions of the country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PRE WORLD WAR II ITALY 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Unhappy victor after </a:t>
            </a:r>
            <a:r>
              <a:rPr lang="en-US" dirty="0" smtClean="0">
                <a:latin typeface="Franklin Gothic Medium" pitchFamily="34" charset="0"/>
              </a:rPr>
              <a:t>World War I </a:t>
            </a:r>
            <a:endParaRPr lang="en-US" dirty="0" smtClean="0">
              <a:latin typeface="Franklin Gothic Medium" pitchFamily="34" charset="0"/>
            </a:endParaRPr>
          </a:p>
          <a:p>
            <a:pPr eaLnBrk="1" hangingPunct="1"/>
            <a:r>
              <a:rPr lang="en-US" dirty="0" smtClean="0">
                <a:latin typeface="Franklin Gothic Medium" pitchFamily="34" charset="0"/>
              </a:rPr>
              <a:t>Received few awards </a:t>
            </a:r>
          </a:p>
          <a:p>
            <a:pPr lvl="1" eaLnBrk="1" hangingPunct="1"/>
            <a:r>
              <a:rPr lang="en-US" dirty="0" smtClean="0">
                <a:latin typeface="Franklin Gothic Medium" pitchFamily="34" charset="0"/>
              </a:rPr>
              <a:t>Galloping inflation</a:t>
            </a:r>
          </a:p>
          <a:p>
            <a:pPr lvl="1" eaLnBrk="1" hangingPunct="1"/>
            <a:r>
              <a:rPr lang="en-US" dirty="0" smtClean="0">
                <a:latin typeface="Franklin Gothic Medium" pitchFamily="34" charset="0"/>
              </a:rPr>
              <a:t>Unemployment </a:t>
            </a:r>
          </a:p>
          <a:p>
            <a:pPr lvl="1" eaLnBrk="1" hangingPunct="1"/>
            <a:r>
              <a:rPr lang="en-US" dirty="0" smtClean="0">
                <a:latin typeface="Franklin Gothic Medium" pitchFamily="34" charset="0"/>
              </a:rPr>
              <a:t>Labor unrest </a:t>
            </a:r>
          </a:p>
          <a:p>
            <a:pPr eaLnBrk="1" hangingPunct="1"/>
            <a:r>
              <a:rPr lang="en-US" dirty="0" smtClean="0">
                <a:latin typeface="Franklin Gothic Medium" pitchFamily="34" charset="0"/>
              </a:rPr>
              <a:t>Resort </a:t>
            </a:r>
            <a:r>
              <a:rPr lang="en-US" dirty="0" smtClean="0">
                <a:latin typeface="Franklin Gothic Medium" pitchFamily="34" charset="0"/>
              </a:rPr>
              <a:t>to Fascist State </a:t>
            </a:r>
            <a:endParaRPr lang="en-US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JAPAN: GENERAL TOJO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92688" y="2362200"/>
            <a:ext cx="3922712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Franklin Gothic Medium" pitchFamily="34" charset="0"/>
              </a:rPr>
              <a:t>Japanese army general who served as country’s prime minister from 1941-1944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Franklin Gothic Medium" pitchFamily="34" charset="0"/>
              </a:rPr>
              <a:t>Known as The Razor – tough disciplinary policies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Franklin Gothic Medium" pitchFamily="34" charset="0"/>
              </a:rPr>
              <a:t>Never became a dictator but assumed more authority as war progresses</a:t>
            </a:r>
          </a:p>
        </p:txBody>
      </p:sp>
      <p:pic>
        <p:nvPicPr>
          <p:cNvPr id="20484" name="Picture 27" descr="Tojo Hideki -- Media -- Encarta ® Online 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9538" y="2362200"/>
            <a:ext cx="2990850" cy="3733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JAPAN: EMPEROR HIROHITO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92688" y="2362200"/>
            <a:ext cx="3922712" cy="3733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Emperor 1926-1989</a:t>
            </a:r>
          </a:p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Hirohito </a:t>
            </a:r>
            <a:r>
              <a:rPr lang="en-US" sz="2400" dirty="0" smtClean="0">
                <a:latin typeface="Franklin Gothic Medium" pitchFamily="34" charset="0"/>
              </a:rPr>
              <a:t>gained considerable political influence </a:t>
            </a:r>
          </a:p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Privately concerned about growing power of military </a:t>
            </a:r>
          </a:p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Did little to stop aggressive attacks </a:t>
            </a:r>
          </a:p>
        </p:txBody>
      </p:sp>
      <p:pic>
        <p:nvPicPr>
          <p:cNvPr id="21508" name="Picture 17" descr="Hirohito -- Media -- Encarta ® Online 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2682875"/>
            <a:ext cx="3922713" cy="30908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GREAT BRITAIN: </a:t>
            </a:r>
            <a:r>
              <a:rPr lang="en-US" sz="3200" dirty="0" smtClean="0">
                <a:latin typeface="Franklin Gothic Medium" pitchFamily="34" charset="0"/>
              </a:rPr>
              <a:t>NEVILLE CHAMBERLAIN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91100" y="2362200"/>
            <a:ext cx="39243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Franklin Gothic Medium" pitchFamily="34" charset="0"/>
              </a:rPr>
              <a:t>British </a:t>
            </a:r>
            <a:r>
              <a:rPr lang="en-US" sz="2000" dirty="0" smtClean="0">
                <a:latin typeface="Franklin Gothic Medium" pitchFamily="34" charset="0"/>
              </a:rPr>
              <a:t>Prime Minister from </a:t>
            </a:r>
            <a:r>
              <a:rPr lang="en-US" sz="2000" dirty="0" smtClean="0">
                <a:latin typeface="Franklin Gothic Medium" pitchFamily="34" charset="0"/>
              </a:rPr>
              <a:t>1937-1940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Franklin Gothic Medium" pitchFamily="34" charset="0"/>
              </a:rPr>
              <a:t>Known for his policy of </a:t>
            </a:r>
            <a:r>
              <a:rPr lang="en-US" sz="2000" dirty="0" smtClean="0">
                <a:latin typeface="Franklin Gothic Medium" pitchFamily="34" charset="0"/>
              </a:rPr>
              <a:t>appeasement </a:t>
            </a:r>
            <a:r>
              <a:rPr lang="en-US" sz="2000" dirty="0" smtClean="0">
                <a:latin typeface="Franklin Gothic Medium" pitchFamily="34" charset="0"/>
              </a:rPr>
              <a:t>in the pre-World War II period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Franklin Gothic Medium" pitchFamily="34" charset="0"/>
              </a:rPr>
              <a:t>Major aim to avoid a European war at all cost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Franklin Gothic Medium" pitchFamily="34" charset="0"/>
              </a:rPr>
              <a:t>Proclaimed “peace in our time” after Munich Conference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Franklin Gothic Medium" pitchFamily="34" charset="0"/>
              </a:rPr>
              <a:t>Forced to resign in May 1940 &amp; was succeeded by Winston Churchill </a:t>
            </a:r>
          </a:p>
        </p:txBody>
      </p:sp>
      <p:pic>
        <p:nvPicPr>
          <p:cNvPr id="24580" name="Picture 17" descr="Chamberlain, (Arthur) Neville -- Media -- Encarta ® Online 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2474913"/>
            <a:ext cx="3924300" cy="35083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GREAT BRITAIN: WINSTON CHURCHILL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92688" y="2362200"/>
            <a:ext cx="3922712" cy="41910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Franklin Gothic Medium" pitchFamily="34" charset="0"/>
              </a:rPr>
              <a:t>1940 – Churchill named prime minister after Chamberlain resigned </a:t>
            </a:r>
          </a:p>
          <a:p>
            <a:pPr eaLnBrk="1" hangingPunct="1"/>
            <a:r>
              <a:rPr lang="en-US" sz="2000" smtClean="0">
                <a:latin typeface="Franklin Gothic Medium" pitchFamily="34" charset="0"/>
              </a:rPr>
              <a:t>Prior warning about Hitler went unheeded </a:t>
            </a:r>
          </a:p>
          <a:p>
            <a:pPr eaLnBrk="1" hangingPunct="1"/>
            <a:r>
              <a:rPr lang="en-US" sz="2000" smtClean="0">
                <a:latin typeface="Franklin Gothic Medium" pitchFamily="34" charset="0"/>
              </a:rPr>
              <a:t>Denounces appeasement </a:t>
            </a:r>
          </a:p>
          <a:p>
            <a:pPr eaLnBrk="1" hangingPunct="1"/>
            <a:r>
              <a:rPr lang="en-US" sz="2000" smtClean="0">
                <a:latin typeface="Franklin Gothic Medium" pitchFamily="34" charset="0"/>
              </a:rPr>
              <a:t>Supervises every aspect of war effort </a:t>
            </a:r>
          </a:p>
          <a:p>
            <a:pPr eaLnBrk="1" hangingPunct="1"/>
            <a:r>
              <a:rPr lang="en-US" sz="2000" smtClean="0">
                <a:latin typeface="Franklin Gothic Medium" pitchFamily="34" charset="0"/>
              </a:rPr>
              <a:t>Set up policy of armament with help of United States </a:t>
            </a:r>
          </a:p>
        </p:txBody>
      </p:sp>
      <p:pic>
        <p:nvPicPr>
          <p:cNvPr id="25604" name="Picture 25" descr="Churchill, Sir Winston Leonard Spencer -- Media -- Encarta ® Online 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2682875"/>
            <a:ext cx="3922713" cy="30908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UNITED STATES: FRANKLIN DELANO ROOSEVELT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92688" y="2362200"/>
            <a:ext cx="3922712" cy="373380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Franklin Gothic Medium" pitchFamily="34" charset="0"/>
              </a:rPr>
              <a:t>1933-1945</a:t>
            </a:r>
          </a:p>
          <a:p>
            <a:pPr eaLnBrk="1" hangingPunct="1"/>
            <a:r>
              <a:rPr lang="en-US" sz="2400" smtClean="0">
                <a:latin typeface="Franklin Gothic Medium" pitchFamily="34" charset="0"/>
              </a:rPr>
              <a:t>Tried to maintain balance between stopping aggression &amp; keeping U.S.out of war </a:t>
            </a:r>
          </a:p>
          <a:p>
            <a:pPr eaLnBrk="1" hangingPunct="1"/>
            <a:r>
              <a:rPr lang="en-US" sz="2400" smtClean="0">
                <a:latin typeface="Franklin Gothic Medium" pitchFamily="34" charset="0"/>
              </a:rPr>
              <a:t>Continued to support Americans’ call for isolationism &amp; improving U.S. economy </a:t>
            </a:r>
          </a:p>
        </p:txBody>
      </p:sp>
      <p:pic>
        <p:nvPicPr>
          <p:cNvPr id="26628" name="Picture 29" descr="Stalin, Joseph -- Media -- Encarta ® Online 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2933700"/>
            <a:ext cx="3922713" cy="25892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U.S. POLICY – NEUTRALITY ACT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Prohibited the shipment of </a:t>
            </a:r>
            <a:r>
              <a:rPr lang="en-US" dirty="0" smtClean="0">
                <a:latin typeface="Franklin Gothic Medium" pitchFamily="34" charset="0"/>
              </a:rPr>
              <a:t>arms to </a:t>
            </a:r>
            <a:r>
              <a:rPr lang="en-US" dirty="0" smtClean="0">
                <a:latin typeface="Franklin Gothic Medium" pitchFamily="34" charset="0"/>
              </a:rPr>
              <a:t>warring nations </a:t>
            </a:r>
          </a:p>
          <a:p>
            <a:pPr eaLnBrk="1" hangingPunct="1"/>
            <a:r>
              <a:rPr lang="en-US" dirty="0" smtClean="0">
                <a:latin typeface="Franklin Gothic Medium" pitchFamily="34" charset="0"/>
              </a:rPr>
              <a:t>Required warring nations that bought goods from America to transport these goods in their own ships </a:t>
            </a:r>
          </a:p>
          <a:p>
            <a:pPr eaLnBrk="1" hangingPunct="1"/>
            <a:r>
              <a:rPr lang="en-US" dirty="0" smtClean="0">
                <a:latin typeface="Franklin Gothic Medium" pitchFamily="34" charset="0"/>
              </a:rPr>
              <a:t>Forbade Americans to travel on the vessels of warring nations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UNITED STATES: HARRY TRUMAN 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92688" y="2362200"/>
            <a:ext cx="3922712" cy="3733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1945-1953</a:t>
            </a:r>
          </a:p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Took over office after </a:t>
            </a:r>
            <a:r>
              <a:rPr lang="en-US" sz="2400" dirty="0" smtClean="0">
                <a:latin typeface="Franklin Gothic Medium" pitchFamily="34" charset="0"/>
              </a:rPr>
              <a:t>FDR’s </a:t>
            </a:r>
            <a:r>
              <a:rPr lang="en-US" sz="2400" dirty="0" smtClean="0">
                <a:latin typeface="Franklin Gothic Medium" pitchFamily="34" charset="0"/>
              </a:rPr>
              <a:t>death </a:t>
            </a:r>
          </a:p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Made the decision to drop the atomic bomb on Japan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latin typeface="Franklin Gothic Medium" pitchFamily="34" charset="0"/>
            </a:endParaRPr>
          </a:p>
        </p:txBody>
      </p:sp>
      <p:pic>
        <p:nvPicPr>
          <p:cNvPr id="28678" name="Picture 6" descr="http://a2.files.biography.com/image/upload/c_fill,cs_srgb,dpr_1.0,g_face,h_300,q_80,w_300/MTE5NTU2MzE2MzkwNTI0NDI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590800"/>
            <a:ext cx="3390900" cy="3390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ITALY: BENITO MUSSOLINI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2286000"/>
            <a:ext cx="3922713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Franklin Gothic Medium" pitchFamily="34" charset="0"/>
              </a:rPr>
              <a:t>1922-1943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Franklin Gothic Medium" pitchFamily="34" charset="0"/>
              </a:rPr>
              <a:t>Makes radical turn towards extreme Nationalism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Franklin Gothic Medium" pitchFamily="34" charset="0"/>
              </a:rPr>
              <a:t>Formed </a:t>
            </a:r>
            <a:r>
              <a:rPr lang="en-US" sz="2000" dirty="0" smtClean="0">
                <a:latin typeface="Franklin Gothic Medium" pitchFamily="34" charset="0"/>
              </a:rPr>
              <a:t>dictatorship – </a:t>
            </a:r>
            <a:r>
              <a:rPr lang="en-US" sz="2000" dirty="0" smtClean="0">
                <a:latin typeface="Franklin Gothic Medium" pitchFamily="34" charset="0"/>
              </a:rPr>
              <a:t>strong government headed by one individual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latin typeface="Franklin Gothic Medium" pitchFamily="34" charset="0"/>
              </a:rPr>
              <a:t>Government seen as more important than the individual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latin typeface="Franklin Gothic Medium" pitchFamily="34" charset="0"/>
              </a:rPr>
              <a:t>State has duty to limit or destroy all opposition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Franklin Gothic Medium" pitchFamily="34" charset="0"/>
              </a:rPr>
              <a:t>Rejected democracy for strong </a:t>
            </a:r>
            <a:r>
              <a:rPr lang="en-US" sz="2000" dirty="0" smtClean="0">
                <a:latin typeface="Franklin Gothic Medium" pitchFamily="34" charset="0"/>
              </a:rPr>
              <a:t>central government </a:t>
            </a:r>
            <a:endParaRPr lang="en-US" sz="2000" dirty="0" smtClean="0">
              <a:latin typeface="Franklin Gothic Medium" pitchFamily="34" charset="0"/>
            </a:endParaRPr>
          </a:p>
        </p:txBody>
      </p:sp>
      <p:pic>
        <p:nvPicPr>
          <p:cNvPr id="5124" name="Picture 27" descr="Mussolini, Benito -- Media -- Encarta ® Online 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2947988"/>
            <a:ext cx="3922713" cy="25622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MUSSOLINI CONTROLS ITALY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Fascist party made the decisions and government carried them out </a:t>
            </a:r>
          </a:p>
          <a:p>
            <a:pPr lvl="1" eaLnBrk="1" hangingPunct="1"/>
            <a:r>
              <a:rPr lang="en-US" dirty="0" smtClean="0">
                <a:latin typeface="Franklin Gothic Medium" pitchFamily="34" charset="0"/>
              </a:rPr>
              <a:t>All newspapers, radio, and movies came under Fascist control</a:t>
            </a:r>
          </a:p>
          <a:p>
            <a:pPr lvl="1" eaLnBrk="1" hangingPunct="1"/>
            <a:r>
              <a:rPr lang="en-US" dirty="0" smtClean="0">
                <a:latin typeface="Franklin Gothic Medium" pitchFamily="34" charset="0"/>
              </a:rPr>
              <a:t>Schools textbooks taught glories of Mussolini’s regime </a:t>
            </a:r>
          </a:p>
          <a:p>
            <a:pPr eaLnBrk="1" hangingPunct="1"/>
            <a:r>
              <a:rPr lang="en-US" dirty="0" smtClean="0">
                <a:latin typeface="Franklin Gothic Medium" pitchFamily="34" charset="0"/>
              </a:rPr>
              <a:t>Italy became the first western European state to fall victim to </a:t>
            </a:r>
            <a:r>
              <a:rPr lang="en-US" dirty="0" smtClean="0">
                <a:latin typeface="Franklin Gothic Medium" pitchFamily="34" charset="0"/>
              </a:rPr>
              <a:t>totalitarianism </a:t>
            </a:r>
            <a:endParaRPr lang="en-US" dirty="0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TOTALITARIANISM IN ITALY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Franklin Gothic Medium" pitchFamily="34" charset="0"/>
              </a:rPr>
              <a:t>Opposition to Mussolini beat up and sent to prison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Franklin Gothic Medium" pitchFamily="34" charset="0"/>
              </a:rPr>
              <a:t>Italians were grateful that discipline returned to the cities and felt it was worth the loss of civil liberties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Franklin Gothic Medium" pitchFamily="34" charset="0"/>
              </a:rPr>
              <a:t>In order to distract from problems – attempt to build an overseas empire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Franklin Gothic Medium" pitchFamily="34" charset="0"/>
              </a:rPr>
              <a:t>Formed Rome-Berlin Axis – alliance with Germany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Franklin Gothic Medium" pitchFamily="34" charset="0"/>
              </a:rPr>
              <a:t>1935:  Attacks Ethiopia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QUICK CHECK	 - WHAT FACTORS LED TO THE RISE OF FASCISM IN ITALY?</a:t>
            </a:r>
            <a:endParaRPr lang="en-US" dirty="0">
              <a:latin typeface="Franklin Gothic Medium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Franklin Gothic Medium" pitchFamily="34" charset="0"/>
              </a:rPr>
              <a:t>Italian pride was wounded from WWI</a:t>
            </a:r>
          </a:p>
          <a:p>
            <a:r>
              <a:rPr lang="en-US" dirty="0" smtClean="0">
                <a:latin typeface="Franklin Gothic Medium" pitchFamily="34" charset="0"/>
              </a:rPr>
              <a:t>Rising inflation</a:t>
            </a:r>
          </a:p>
          <a:p>
            <a:r>
              <a:rPr lang="en-US" dirty="0" smtClean="0">
                <a:latin typeface="Franklin Gothic Medium" pitchFamily="34" charset="0"/>
              </a:rPr>
              <a:t>Unemployment</a:t>
            </a:r>
          </a:p>
          <a:p>
            <a:r>
              <a:rPr lang="en-US" dirty="0" smtClean="0">
                <a:latin typeface="Franklin Gothic Medium" pitchFamily="34" charset="0"/>
              </a:rPr>
              <a:t>Social unrest</a:t>
            </a:r>
            <a:endParaRPr lang="en-US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PRE WORLD WAR II SOVIET UNION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1921 – Soviet Union becomes </a:t>
            </a:r>
            <a:r>
              <a:rPr lang="en-US" dirty="0" smtClean="0">
                <a:latin typeface="Franklin Gothic Medium" pitchFamily="34" charset="0"/>
              </a:rPr>
              <a:t>communist under </a:t>
            </a:r>
            <a:r>
              <a:rPr lang="en-US" dirty="0" smtClean="0">
                <a:latin typeface="Franklin Gothic Medium" pitchFamily="34" charset="0"/>
              </a:rPr>
              <a:t>Vladimir Lenin &amp; Bolshevik Party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State becomes the most totalitarian nation in all of Europe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Purge – </a:t>
            </a:r>
            <a:r>
              <a:rPr lang="en-US" dirty="0" smtClean="0">
                <a:latin typeface="Franklin Gothic Medium" pitchFamily="34" charset="0"/>
              </a:rPr>
              <a:t>search out dissenters – mass executions, imprisonment &amp; flight of millions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Similar policies of Italy – all Soviet life came under the management of the state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Privately owned industry ceased to exist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SOVIET UNION: JOSEF STALIN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92688" y="2362200"/>
            <a:ext cx="3922712" cy="37338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1922-1953</a:t>
            </a:r>
          </a:p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Stalin gained support after Lenin suffered a stroke </a:t>
            </a:r>
          </a:p>
          <a:p>
            <a:pPr eaLnBrk="1" hangingPunct="1"/>
            <a:r>
              <a:rPr lang="en-US" sz="2400" dirty="0" smtClean="0">
                <a:latin typeface="Franklin Gothic Medium" pitchFamily="34" charset="0"/>
              </a:rPr>
              <a:t>Five-Year Plans imposed </a:t>
            </a:r>
            <a:r>
              <a:rPr lang="en-US" sz="2400" dirty="0" smtClean="0">
                <a:latin typeface="Franklin Gothic Medium" pitchFamily="34" charset="0"/>
              </a:rPr>
              <a:t>to industrialize the manufacturing sector &amp; to form collective agriculture </a:t>
            </a:r>
          </a:p>
        </p:txBody>
      </p:sp>
      <p:pic>
        <p:nvPicPr>
          <p:cNvPr id="9220" name="Picture 27" descr="Stalin, Joseph -- Media -- Encarta ® Online 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2692400"/>
            <a:ext cx="3922713" cy="30718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SOVIET UNION UNDER STALIN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Landowning peasants killed or deported to labor camps after refusing to give up land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Famine </a:t>
            </a:r>
            <a:r>
              <a:rPr lang="en-US" dirty="0" smtClean="0">
                <a:latin typeface="Franklin Gothic Medium" pitchFamily="34" charset="0"/>
              </a:rPr>
              <a:t>ravaged the land – Stalin made no concessions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Had complete control over army &amp; secret police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Needed to </a:t>
            </a:r>
            <a:r>
              <a:rPr lang="en-US" dirty="0" smtClean="0">
                <a:latin typeface="Franklin Gothic Medium" pitchFamily="34" charset="0"/>
              </a:rPr>
              <a:t>industrialize </a:t>
            </a:r>
            <a:r>
              <a:rPr lang="en-US" dirty="0" smtClean="0">
                <a:latin typeface="Franklin Gothic Medium" pitchFamily="34" charset="0"/>
              </a:rPr>
              <a:t>quickly – exports sent out in despite of needs of country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Established labor camps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Designs\Capsules.pot</Template>
  <TotalTime>6290</TotalTime>
  <Words>1051</Words>
  <Application>Microsoft Office PowerPoint</Application>
  <PresentationFormat>On-screen Show (4:3)</PresentationFormat>
  <Paragraphs>145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Times New Roman</vt:lpstr>
      <vt:lpstr>Arial</vt:lpstr>
      <vt:lpstr>Wingdings</vt:lpstr>
      <vt:lpstr>Calibri</vt:lpstr>
      <vt:lpstr>Verdana</vt:lpstr>
      <vt:lpstr>Capsules</vt:lpstr>
      <vt:lpstr>RISE OF DICTATORS</vt:lpstr>
      <vt:lpstr>PRE WORLD WAR II ITALY </vt:lpstr>
      <vt:lpstr>ITALY: BENITO MUSSOLINI</vt:lpstr>
      <vt:lpstr>MUSSOLINI CONTROLS ITALY</vt:lpstr>
      <vt:lpstr>TOTALITARIANISM IN ITALY</vt:lpstr>
      <vt:lpstr>QUICK CHECK  - WHAT FACTORS LED TO THE RISE OF FASCISM IN ITALY?</vt:lpstr>
      <vt:lpstr>PRE WORLD WAR II SOVIET UNION</vt:lpstr>
      <vt:lpstr>SOVIET UNION: JOSEF STALIN</vt:lpstr>
      <vt:lpstr>SOVIET UNION UNDER STALIN</vt:lpstr>
      <vt:lpstr>PACT OF STEEL</vt:lpstr>
      <vt:lpstr>PRE WORLD WAR II GERMANY</vt:lpstr>
      <vt:lpstr>GERMANY: ADOLF HITLER</vt:lpstr>
      <vt:lpstr>NATIONAL SOCIALIST PARTY –  THE NAZIS</vt:lpstr>
      <vt:lpstr>HITLER’S CAMPAIGN</vt:lpstr>
      <vt:lpstr>QUICK CHECK  - WHAT FACTORS LED TO NAZI TAKEOVER OF GERMANY?</vt:lpstr>
      <vt:lpstr>HITLER’S ACCOMPLISHMENTS</vt:lpstr>
      <vt:lpstr>SPAIN: FRANCISCO FRANCO</vt:lpstr>
      <vt:lpstr>PRE WORLD WAR II JAPAN</vt:lpstr>
      <vt:lpstr>PRE WORLD WAR II JAPAN </vt:lpstr>
      <vt:lpstr>JAPAN: GENERAL TOJO</vt:lpstr>
      <vt:lpstr>JAPAN: EMPEROR HIROHITO</vt:lpstr>
      <vt:lpstr>GREAT BRITAIN: NEVILLE CHAMBERLAIN</vt:lpstr>
      <vt:lpstr>GREAT BRITAIN: WINSTON CHURCHILL</vt:lpstr>
      <vt:lpstr>UNITED STATES: FRANKLIN DELANO ROOSEVELT</vt:lpstr>
      <vt:lpstr>U.S. POLICY – NEUTRALITY ACT</vt:lpstr>
      <vt:lpstr>UNITED STATES: HARRY TRUMAN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of Fascism</dc:title>
  <dc:creator>Jennifer Bokar</dc:creator>
  <cp:lastModifiedBy>mfcsd</cp:lastModifiedBy>
  <cp:revision>490</cp:revision>
  <dcterms:created xsi:type="dcterms:W3CDTF">2002-04-03T00:07:59Z</dcterms:created>
  <dcterms:modified xsi:type="dcterms:W3CDTF">2016-02-22T18:36:06Z</dcterms:modified>
</cp:coreProperties>
</file>