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6" r:id="rId3"/>
    <p:sldId id="257" r:id="rId4"/>
    <p:sldId id="264" r:id="rId5"/>
    <p:sldId id="258" r:id="rId6"/>
    <p:sldId id="261" r:id="rId7"/>
    <p:sldId id="259" r:id="rId8"/>
    <p:sldId id="262" r:id="rId9"/>
    <p:sldId id="263" r:id="rId10"/>
    <p:sldId id="268" r:id="rId11"/>
    <p:sldId id="266" r:id="rId12"/>
    <p:sldId id="267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37B8A-5685-4D9F-9EE2-83D8004095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A998F6-C9FD-4EE3-938D-CBAC507B1B2F}">
      <dgm:prSet phldrT="[Text]"/>
      <dgm:spPr/>
      <dgm:t>
        <a:bodyPr/>
        <a:lstStyle/>
        <a:p>
          <a:r>
            <a:rPr lang="en-US" dirty="0" smtClean="0">
              <a:effectLst/>
              <a:latin typeface="Calibri"/>
              <a:ea typeface="Calibri"/>
              <a:cs typeface="Times New Roman"/>
            </a:rPr>
            <a:t>1948</a:t>
          </a:r>
        </a:p>
        <a:p>
          <a:r>
            <a:rPr lang="en-US" dirty="0" smtClean="0">
              <a:effectLst/>
              <a:latin typeface="Calibri"/>
              <a:ea typeface="Calibri"/>
              <a:cs typeface="Times New Roman"/>
            </a:rPr>
            <a:t>The Republic of Korea is proclaimed.</a:t>
          </a:r>
          <a:endParaRPr lang="en-US" dirty="0"/>
        </a:p>
      </dgm:t>
    </dgm:pt>
    <dgm:pt modelId="{4C653956-8D2D-45F4-A6D4-1EEAED587BF5}" type="parTrans" cxnId="{3E86C91B-3BCF-4F52-94A2-9B398E6A2F8E}">
      <dgm:prSet/>
      <dgm:spPr/>
      <dgm:t>
        <a:bodyPr/>
        <a:lstStyle/>
        <a:p>
          <a:endParaRPr lang="en-US"/>
        </a:p>
      </dgm:t>
    </dgm:pt>
    <dgm:pt modelId="{CEEB6030-4A65-44AE-913E-7CFB74F1C1D0}" type="sibTrans" cxnId="{3E86C91B-3BCF-4F52-94A2-9B398E6A2F8E}">
      <dgm:prSet/>
      <dgm:spPr/>
      <dgm:t>
        <a:bodyPr/>
        <a:lstStyle/>
        <a:p>
          <a:endParaRPr lang="en-US"/>
        </a:p>
      </dgm:t>
    </dgm:pt>
    <dgm:pt modelId="{7BB2E1EE-91CF-4886-B600-628D7B9D1AF9}">
      <dgm:prSet phldrT="[Text]"/>
      <dgm:spPr/>
      <dgm:t>
        <a:bodyPr/>
        <a:lstStyle/>
        <a:p>
          <a:r>
            <a:rPr lang="en-US" dirty="0" smtClean="0"/>
            <a:t>1950</a:t>
          </a:r>
        </a:p>
        <a:p>
          <a:r>
            <a:rPr lang="en-US" dirty="0" smtClean="0"/>
            <a:t>South Korea declares independence, which sparks a North Korean invasion.</a:t>
          </a:r>
          <a:endParaRPr lang="en-US" dirty="0"/>
        </a:p>
      </dgm:t>
    </dgm:pt>
    <dgm:pt modelId="{18AC5088-65DD-411B-A11C-5BB2FA50A8F3}" type="parTrans" cxnId="{A9FD481C-5C6F-4BEE-B592-B46BF7E027D8}">
      <dgm:prSet/>
      <dgm:spPr/>
      <dgm:t>
        <a:bodyPr/>
        <a:lstStyle/>
        <a:p>
          <a:endParaRPr lang="en-US"/>
        </a:p>
      </dgm:t>
    </dgm:pt>
    <dgm:pt modelId="{B821C5EA-BC70-40B2-84E8-A8A9E1CA950C}" type="sibTrans" cxnId="{A9FD481C-5C6F-4BEE-B592-B46BF7E027D8}">
      <dgm:prSet/>
      <dgm:spPr/>
      <dgm:t>
        <a:bodyPr/>
        <a:lstStyle/>
        <a:p>
          <a:endParaRPr lang="en-US"/>
        </a:p>
      </dgm:t>
    </dgm:pt>
    <dgm:pt modelId="{64DB983B-11CF-4BAE-AD9F-AD65E8575936}">
      <dgm:prSet/>
      <dgm:spPr/>
      <dgm:t>
        <a:bodyPr/>
        <a:lstStyle/>
        <a:p>
          <a:r>
            <a:rPr lang="en-US" dirty="0" smtClean="0"/>
            <a:t>1953</a:t>
          </a:r>
        </a:p>
        <a:p>
          <a:r>
            <a:rPr lang="en-US" dirty="0" smtClean="0"/>
            <a:t>North Korea and South Korea sign a truce, ending fighting that has lasted three years.</a:t>
          </a:r>
          <a:endParaRPr lang="en-US" dirty="0"/>
        </a:p>
      </dgm:t>
    </dgm:pt>
    <dgm:pt modelId="{592031D5-79B4-4462-A5E3-3B2B5488CF3B}" type="parTrans" cxnId="{201BE435-E64F-453F-8025-BEDCBE1C4D92}">
      <dgm:prSet/>
      <dgm:spPr/>
      <dgm:t>
        <a:bodyPr/>
        <a:lstStyle/>
        <a:p>
          <a:endParaRPr lang="en-US"/>
        </a:p>
      </dgm:t>
    </dgm:pt>
    <dgm:pt modelId="{4B9D3375-E68C-4CC8-9AEC-DAC702191F93}" type="sibTrans" cxnId="{201BE435-E64F-453F-8025-BEDCBE1C4D92}">
      <dgm:prSet/>
      <dgm:spPr/>
      <dgm:t>
        <a:bodyPr/>
        <a:lstStyle/>
        <a:p>
          <a:endParaRPr lang="en-US"/>
        </a:p>
      </dgm:t>
    </dgm:pt>
    <dgm:pt modelId="{341AC363-7C12-4CC2-BB1B-ABA6A973B596}">
      <dgm:prSet/>
      <dgm:spPr/>
      <dgm:t>
        <a:bodyPr/>
        <a:lstStyle/>
        <a:p>
          <a:r>
            <a:rPr lang="en-US" dirty="0" smtClean="0"/>
            <a:t>1987</a:t>
          </a:r>
        </a:p>
        <a:p>
          <a:r>
            <a:rPr lang="en-US" dirty="0" smtClean="0"/>
            <a:t>Adopted their constitution</a:t>
          </a:r>
          <a:endParaRPr lang="en-US" dirty="0"/>
        </a:p>
      </dgm:t>
    </dgm:pt>
    <dgm:pt modelId="{C44D02E2-9A43-446F-8A8C-8163C9E125E6}" type="parTrans" cxnId="{3AF52354-C05B-4CE9-996B-5281C7D675D7}">
      <dgm:prSet/>
      <dgm:spPr/>
      <dgm:t>
        <a:bodyPr/>
        <a:lstStyle/>
        <a:p>
          <a:endParaRPr lang="en-US"/>
        </a:p>
      </dgm:t>
    </dgm:pt>
    <dgm:pt modelId="{8E13860E-67DE-4028-98D3-20DFF0C10447}" type="sibTrans" cxnId="{3AF52354-C05B-4CE9-996B-5281C7D675D7}">
      <dgm:prSet/>
      <dgm:spPr/>
      <dgm:t>
        <a:bodyPr/>
        <a:lstStyle/>
        <a:p>
          <a:endParaRPr lang="en-US"/>
        </a:p>
      </dgm:t>
    </dgm:pt>
    <dgm:pt modelId="{28AB23A8-5926-49F0-B495-679B73D613E1}">
      <dgm:prSet/>
      <dgm:spPr/>
      <dgm:t>
        <a:bodyPr/>
        <a:lstStyle/>
        <a:p>
          <a:r>
            <a:rPr lang="en-US" dirty="0" smtClean="0"/>
            <a:t>1998</a:t>
          </a:r>
        </a:p>
        <a:p>
          <a:r>
            <a:rPr lang="en-US" dirty="0" smtClean="0"/>
            <a:t>"Kim </a:t>
          </a:r>
          <a:r>
            <a:rPr lang="en-US" dirty="0" err="1" smtClean="0"/>
            <a:t>Dae-jung</a:t>
          </a:r>
          <a:r>
            <a:rPr lang="en-US" dirty="0" smtClean="0"/>
            <a:t> becomes president and pursues a ""sunshine policy"", which aims to provide unconditional economic and humanitarian aid to North Korea."</a:t>
          </a:r>
          <a:endParaRPr lang="en-US" dirty="0"/>
        </a:p>
      </dgm:t>
    </dgm:pt>
    <dgm:pt modelId="{2A3D877B-495F-4AB8-AA79-118818ADBE03}" type="parTrans" cxnId="{1E797573-57B7-466E-8E33-005A3936BBF2}">
      <dgm:prSet/>
      <dgm:spPr/>
      <dgm:t>
        <a:bodyPr/>
        <a:lstStyle/>
        <a:p>
          <a:endParaRPr lang="en-US"/>
        </a:p>
      </dgm:t>
    </dgm:pt>
    <dgm:pt modelId="{281B6B0C-F4ED-4BC4-859E-0638A3571259}" type="sibTrans" cxnId="{1E797573-57B7-466E-8E33-005A3936BBF2}">
      <dgm:prSet/>
      <dgm:spPr/>
      <dgm:t>
        <a:bodyPr/>
        <a:lstStyle/>
        <a:p>
          <a:endParaRPr lang="en-US"/>
        </a:p>
      </dgm:t>
    </dgm:pt>
    <dgm:pt modelId="{E96FE6B2-70E2-43A5-AA5E-DD009EE84DB5}">
      <dgm:prSet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South Korea and the United States reach a free-trade agreement.</a:t>
          </a:r>
          <a:endParaRPr lang="en-US" dirty="0"/>
        </a:p>
      </dgm:t>
    </dgm:pt>
    <dgm:pt modelId="{DC819B93-9908-4740-8B64-4A13B288E673}" type="parTrans" cxnId="{B927D531-EE83-49FB-8236-8126EA2B3169}">
      <dgm:prSet/>
      <dgm:spPr/>
      <dgm:t>
        <a:bodyPr/>
        <a:lstStyle/>
        <a:p>
          <a:endParaRPr lang="en-US"/>
        </a:p>
      </dgm:t>
    </dgm:pt>
    <dgm:pt modelId="{1B63ABF9-27F2-4177-8584-6A096BDBD944}" type="sibTrans" cxnId="{B927D531-EE83-49FB-8236-8126EA2B3169}">
      <dgm:prSet/>
      <dgm:spPr/>
      <dgm:t>
        <a:bodyPr/>
        <a:lstStyle/>
        <a:p>
          <a:endParaRPr lang="en-US"/>
        </a:p>
      </dgm:t>
    </dgm:pt>
    <dgm:pt modelId="{B25EF9F6-B4B7-429F-9E48-4DCB326F5B90}">
      <dgm:prSet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Prime ministers from North and South Korea meet for the first time in 15 years.</a:t>
          </a:r>
          <a:endParaRPr lang="en-US" dirty="0"/>
        </a:p>
      </dgm:t>
    </dgm:pt>
    <dgm:pt modelId="{9C707EA7-B669-4CCE-9A86-CE8926E89D3B}" type="parTrans" cxnId="{00F0CDEB-621C-4717-981A-C55FF31FF40C}">
      <dgm:prSet/>
      <dgm:spPr/>
      <dgm:t>
        <a:bodyPr/>
        <a:lstStyle/>
        <a:p>
          <a:endParaRPr lang="en-US"/>
        </a:p>
      </dgm:t>
    </dgm:pt>
    <dgm:pt modelId="{708209FE-023D-4062-AE5A-B41814940BF4}" type="sibTrans" cxnId="{00F0CDEB-621C-4717-981A-C55FF31FF40C}">
      <dgm:prSet/>
      <dgm:spPr/>
      <dgm:t>
        <a:bodyPr/>
        <a:lstStyle/>
        <a:p>
          <a:endParaRPr lang="en-US"/>
        </a:p>
      </dgm:t>
    </dgm:pt>
    <dgm:pt modelId="{8AFC4B8F-187E-459C-B09F-C17678360EF7}">
      <dgm:prSet/>
      <dgm:spPr/>
      <dgm:t>
        <a:bodyPr/>
        <a:lstStyle/>
        <a:p>
          <a:r>
            <a:rPr lang="en-US" dirty="0" smtClean="0"/>
            <a:t>2010</a:t>
          </a:r>
        </a:p>
        <a:p>
          <a:r>
            <a:rPr lang="en-US" dirty="0" smtClean="0"/>
            <a:t>South Korea breaks off all trade with North Korea after investigators discover that a South Korean naval ship was sunk by a North Korean torpedo.</a:t>
          </a:r>
          <a:endParaRPr lang="en-US" dirty="0"/>
        </a:p>
      </dgm:t>
    </dgm:pt>
    <dgm:pt modelId="{C425900F-A43E-4AE1-A60A-0493EF3EE5BA}" type="parTrans" cxnId="{A70253F8-2993-412E-8EA7-7FB2D9231A3D}">
      <dgm:prSet/>
      <dgm:spPr/>
      <dgm:t>
        <a:bodyPr/>
        <a:lstStyle/>
        <a:p>
          <a:endParaRPr lang="en-US"/>
        </a:p>
      </dgm:t>
    </dgm:pt>
    <dgm:pt modelId="{511D5729-E824-4E90-9AC8-6961B4C5D146}" type="sibTrans" cxnId="{A70253F8-2993-412E-8EA7-7FB2D9231A3D}">
      <dgm:prSet/>
      <dgm:spPr/>
      <dgm:t>
        <a:bodyPr/>
        <a:lstStyle/>
        <a:p>
          <a:endParaRPr lang="en-US"/>
        </a:p>
      </dgm:t>
    </dgm:pt>
    <dgm:pt modelId="{C51843D7-3FB6-4736-BBB3-589E59DDBF84}" type="pres">
      <dgm:prSet presAssocID="{BF437B8A-5685-4D9F-9EE2-83D8004095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1C9A0-284B-478A-AF04-A613E834B5FD}" type="pres">
      <dgm:prSet presAssocID="{BF437B8A-5685-4D9F-9EE2-83D8004095F5}" presName="arrow" presStyleLbl="bgShp" presStyleIdx="0" presStyleCnt="1"/>
      <dgm:spPr/>
    </dgm:pt>
    <dgm:pt modelId="{0D70EB28-2601-40BF-BBB9-5CFA74CACCB1}" type="pres">
      <dgm:prSet presAssocID="{BF437B8A-5685-4D9F-9EE2-83D8004095F5}" presName="linearProcess" presStyleCnt="0"/>
      <dgm:spPr/>
    </dgm:pt>
    <dgm:pt modelId="{963B3218-D6B4-4A5D-AA40-916B13C38221}" type="pres">
      <dgm:prSet presAssocID="{A7A998F6-C9FD-4EE3-938D-CBAC507B1B2F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D96E-C4D9-491D-B34B-4B497B4781A4}" type="pres">
      <dgm:prSet presAssocID="{CEEB6030-4A65-44AE-913E-7CFB74F1C1D0}" presName="sibTrans" presStyleCnt="0"/>
      <dgm:spPr/>
    </dgm:pt>
    <dgm:pt modelId="{D02BB24A-004F-46B4-B7A4-5093528627A6}" type="pres">
      <dgm:prSet presAssocID="{7BB2E1EE-91CF-4886-B600-628D7B9D1AF9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B5F45-2E72-44C0-BE14-88603D7001DA}" type="pres">
      <dgm:prSet presAssocID="{B821C5EA-BC70-40B2-84E8-A8A9E1CA950C}" presName="sibTrans" presStyleCnt="0"/>
      <dgm:spPr/>
    </dgm:pt>
    <dgm:pt modelId="{67CB94FC-1966-4F72-AE10-88F11501ED7D}" type="pres">
      <dgm:prSet presAssocID="{64DB983B-11CF-4BAE-AD9F-AD65E8575936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6D76-5411-470B-AD61-FFA67ACB2634}" type="pres">
      <dgm:prSet presAssocID="{4B9D3375-E68C-4CC8-9AEC-DAC702191F93}" presName="sibTrans" presStyleCnt="0"/>
      <dgm:spPr/>
    </dgm:pt>
    <dgm:pt modelId="{3D292CA8-D96C-447F-8DDA-AEDC6B343D2A}" type="pres">
      <dgm:prSet presAssocID="{341AC363-7C12-4CC2-BB1B-ABA6A973B596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F80FE-3353-478B-838C-826F225DF98B}" type="pres">
      <dgm:prSet presAssocID="{8E13860E-67DE-4028-98D3-20DFF0C10447}" presName="sibTrans" presStyleCnt="0"/>
      <dgm:spPr/>
    </dgm:pt>
    <dgm:pt modelId="{90F0A21B-8F51-48D8-87B0-711A0279CE83}" type="pres">
      <dgm:prSet presAssocID="{28AB23A8-5926-49F0-B495-679B73D613E1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93E49-4A9A-4AC2-BBA0-C4A730B5E783}" type="pres">
      <dgm:prSet presAssocID="{281B6B0C-F4ED-4BC4-859E-0638A3571259}" presName="sibTrans" presStyleCnt="0"/>
      <dgm:spPr/>
    </dgm:pt>
    <dgm:pt modelId="{046C90BA-0D69-4914-9294-66661AB6725F}" type="pres">
      <dgm:prSet presAssocID="{E96FE6B2-70E2-43A5-AA5E-DD009EE84DB5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EE923-4635-4EE4-BCFB-9447D37E3961}" type="pres">
      <dgm:prSet presAssocID="{1B63ABF9-27F2-4177-8584-6A096BDBD944}" presName="sibTrans" presStyleCnt="0"/>
      <dgm:spPr/>
    </dgm:pt>
    <dgm:pt modelId="{F9C3DCB3-1CD3-43A9-AE33-59DDFB597F9C}" type="pres">
      <dgm:prSet presAssocID="{B25EF9F6-B4B7-429F-9E48-4DCB326F5B90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AC23-03EF-4D44-9076-7B28132512DC}" type="pres">
      <dgm:prSet presAssocID="{708209FE-023D-4062-AE5A-B41814940BF4}" presName="sibTrans" presStyleCnt="0"/>
      <dgm:spPr/>
    </dgm:pt>
    <dgm:pt modelId="{438FFEEE-543B-4054-AB3F-38502581BB0B}" type="pres">
      <dgm:prSet presAssocID="{8AFC4B8F-187E-459C-B09F-C17678360EF7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0CDEB-621C-4717-981A-C55FF31FF40C}" srcId="{BF437B8A-5685-4D9F-9EE2-83D8004095F5}" destId="{B25EF9F6-B4B7-429F-9E48-4DCB326F5B90}" srcOrd="6" destOrd="0" parTransId="{9C707EA7-B669-4CCE-9A86-CE8926E89D3B}" sibTransId="{708209FE-023D-4062-AE5A-B41814940BF4}"/>
    <dgm:cxn modelId="{FF55A502-9981-4BE3-A0DD-2050D66E9A5B}" type="presOf" srcId="{8AFC4B8F-187E-459C-B09F-C17678360EF7}" destId="{438FFEEE-543B-4054-AB3F-38502581BB0B}" srcOrd="0" destOrd="0" presId="urn:microsoft.com/office/officeart/2005/8/layout/hProcess9"/>
    <dgm:cxn modelId="{1E797573-57B7-466E-8E33-005A3936BBF2}" srcId="{BF437B8A-5685-4D9F-9EE2-83D8004095F5}" destId="{28AB23A8-5926-49F0-B495-679B73D613E1}" srcOrd="4" destOrd="0" parTransId="{2A3D877B-495F-4AB8-AA79-118818ADBE03}" sibTransId="{281B6B0C-F4ED-4BC4-859E-0638A3571259}"/>
    <dgm:cxn modelId="{DAFFC40F-B7C8-4BF0-8359-B193851DFB44}" type="presOf" srcId="{E96FE6B2-70E2-43A5-AA5E-DD009EE84DB5}" destId="{046C90BA-0D69-4914-9294-66661AB6725F}" srcOrd="0" destOrd="0" presId="urn:microsoft.com/office/officeart/2005/8/layout/hProcess9"/>
    <dgm:cxn modelId="{201BE435-E64F-453F-8025-BEDCBE1C4D92}" srcId="{BF437B8A-5685-4D9F-9EE2-83D8004095F5}" destId="{64DB983B-11CF-4BAE-AD9F-AD65E8575936}" srcOrd="2" destOrd="0" parTransId="{592031D5-79B4-4462-A5E3-3B2B5488CF3B}" sibTransId="{4B9D3375-E68C-4CC8-9AEC-DAC702191F93}"/>
    <dgm:cxn modelId="{A9FD481C-5C6F-4BEE-B592-B46BF7E027D8}" srcId="{BF437B8A-5685-4D9F-9EE2-83D8004095F5}" destId="{7BB2E1EE-91CF-4886-B600-628D7B9D1AF9}" srcOrd="1" destOrd="0" parTransId="{18AC5088-65DD-411B-A11C-5BB2FA50A8F3}" sibTransId="{B821C5EA-BC70-40B2-84E8-A8A9E1CA950C}"/>
    <dgm:cxn modelId="{A70253F8-2993-412E-8EA7-7FB2D9231A3D}" srcId="{BF437B8A-5685-4D9F-9EE2-83D8004095F5}" destId="{8AFC4B8F-187E-459C-B09F-C17678360EF7}" srcOrd="7" destOrd="0" parTransId="{C425900F-A43E-4AE1-A60A-0493EF3EE5BA}" sibTransId="{511D5729-E824-4E90-9AC8-6961B4C5D146}"/>
    <dgm:cxn modelId="{D546416C-736C-4985-9A98-7AA83C3E83DC}" type="presOf" srcId="{7BB2E1EE-91CF-4886-B600-628D7B9D1AF9}" destId="{D02BB24A-004F-46B4-B7A4-5093528627A6}" srcOrd="0" destOrd="0" presId="urn:microsoft.com/office/officeart/2005/8/layout/hProcess9"/>
    <dgm:cxn modelId="{6834245A-7DC4-4F92-B080-5869AD9232ED}" type="presOf" srcId="{28AB23A8-5926-49F0-B495-679B73D613E1}" destId="{90F0A21B-8F51-48D8-87B0-711A0279CE83}" srcOrd="0" destOrd="0" presId="urn:microsoft.com/office/officeart/2005/8/layout/hProcess9"/>
    <dgm:cxn modelId="{BA3CB27E-A8AC-4837-84C6-56B808E2B94A}" type="presOf" srcId="{BF437B8A-5685-4D9F-9EE2-83D8004095F5}" destId="{C51843D7-3FB6-4736-BBB3-589E59DDBF84}" srcOrd="0" destOrd="0" presId="urn:microsoft.com/office/officeart/2005/8/layout/hProcess9"/>
    <dgm:cxn modelId="{C4947E86-BF04-47FF-83E8-974F860A4090}" type="presOf" srcId="{341AC363-7C12-4CC2-BB1B-ABA6A973B596}" destId="{3D292CA8-D96C-447F-8DDA-AEDC6B343D2A}" srcOrd="0" destOrd="0" presId="urn:microsoft.com/office/officeart/2005/8/layout/hProcess9"/>
    <dgm:cxn modelId="{B927D531-EE83-49FB-8236-8126EA2B3169}" srcId="{BF437B8A-5685-4D9F-9EE2-83D8004095F5}" destId="{E96FE6B2-70E2-43A5-AA5E-DD009EE84DB5}" srcOrd="5" destOrd="0" parTransId="{DC819B93-9908-4740-8B64-4A13B288E673}" sibTransId="{1B63ABF9-27F2-4177-8584-6A096BDBD944}"/>
    <dgm:cxn modelId="{65429291-F8EF-467F-83DE-AD04793EB2BA}" type="presOf" srcId="{A7A998F6-C9FD-4EE3-938D-CBAC507B1B2F}" destId="{963B3218-D6B4-4A5D-AA40-916B13C38221}" srcOrd="0" destOrd="0" presId="urn:microsoft.com/office/officeart/2005/8/layout/hProcess9"/>
    <dgm:cxn modelId="{3E86C91B-3BCF-4F52-94A2-9B398E6A2F8E}" srcId="{BF437B8A-5685-4D9F-9EE2-83D8004095F5}" destId="{A7A998F6-C9FD-4EE3-938D-CBAC507B1B2F}" srcOrd="0" destOrd="0" parTransId="{4C653956-8D2D-45F4-A6D4-1EEAED587BF5}" sibTransId="{CEEB6030-4A65-44AE-913E-7CFB74F1C1D0}"/>
    <dgm:cxn modelId="{3AF52354-C05B-4CE9-996B-5281C7D675D7}" srcId="{BF437B8A-5685-4D9F-9EE2-83D8004095F5}" destId="{341AC363-7C12-4CC2-BB1B-ABA6A973B596}" srcOrd="3" destOrd="0" parTransId="{C44D02E2-9A43-446F-8A8C-8163C9E125E6}" sibTransId="{8E13860E-67DE-4028-98D3-20DFF0C10447}"/>
    <dgm:cxn modelId="{374D435A-0B26-415F-AC82-DD86F24A4F7D}" type="presOf" srcId="{B25EF9F6-B4B7-429F-9E48-4DCB326F5B90}" destId="{F9C3DCB3-1CD3-43A9-AE33-59DDFB597F9C}" srcOrd="0" destOrd="0" presId="urn:microsoft.com/office/officeart/2005/8/layout/hProcess9"/>
    <dgm:cxn modelId="{66A5291E-D4F1-4511-8295-63C50CBC8BD9}" type="presOf" srcId="{64DB983B-11CF-4BAE-AD9F-AD65E8575936}" destId="{67CB94FC-1966-4F72-AE10-88F11501ED7D}" srcOrd="0" destOrd="0" presId="urn:microsoft.com/office/officeart/2005/8/layout/hProcess9"/>
    <dgm:cxn modelId="{A2C665F1-586C-4E8D-BC88-05B6BEFC4172}" type="presParOf" srcId="{C51843D7-3FB6-4736-BBB3-589E59DDBF84}" destId="{ADB1C9A0-284B-478A-AF04-A613E834B5FD}" srcOrd="0" destOrd="0" presId="urn:microsoft.com/office/officeart/2005/8/layout/hProcess9"/>
    <dgm:cxn modelId="{A559CA3B-2EE5-42A9-9109-54C562B9E893}" type="presParOf" srcId="{C51843D7-3FB6-4736-BBB3-589E59DDBF84}" destId="{0D70EB28-2601-40BF-BBB9-5CFA74CACCB1}" srcOrd="1" destOrd="0" presId="urn:microsoft.com/office/officeart/2005/8/layout/hProcess9"/>
    <dgm:cxn modelId="{F3645342-1340-490E-B3BB-8DCE4A7AFC73}" type="presParOf" srcId="{0D70EB28-2601-40BF-BBB9-5CFA74CACCB1}" destId="{963B3218-D6B4-4A5D-AA40-916B13C38221}" srcOrd="0" destOrd="0" presId="urn:microsoft.com/office/officeart/2005/8/layout/hProcess9"/>
    <dgm:cxn modelId="{C72B8FF3-77D0-4AD7-A304-55B3FB2389EB}" type="presParOf" srcId="{0D70EB28-2601-40BF-BBB9-5CFA74CACCB1}" destId="{6456D96E-C4D9-491D-B34B-4B497B4781A4}" srcOrd="1" destOrd="0" presId="urn:microsoft.com/office/officeart/2005/8/layout/hProcess9"/>
    <dgm:cxn modelId="{7B02B977-1A5A-4A6F-8829-4A08EEB25E10}" type="presParOf" srcId="{0D70EB28-2601-40BF-BBB9-5CFA74CACCB1}" destId="{D02BB24A-004F-46B4-B7A4-5093528627A6}" srcOrd="2" destOrd="0" presId="urn:microsoft.com/office/officeart/2005/8/layout/hProcess9"/>
    <dgm:cxn modelId="{DAECF521-C1CD-4992-9571-56669DA0BD62}" type="presParOf" srcId="{0D70EB28-2601-40BF-BBB9-5CFA74CACCB1}" destId="{5FEB5F45-2E72-44C0-BE14-88603D7001DA}" srcOrd="3" destOrd="0" presId="urn:microsoft.com/office/officeart/2005/8/layout/hProcess9"/>
    <dgm:cxn modelId="{0EF53C47-7261-4797-919C-8DF78DF47BF0}" type="presParOf" srcId="{0D70EB28-2601-40BF-BBB9-5CFA74CACCB1}" destId="{67CB94FC-1966-4F72-AE10-88F11501ED7D}" srcOrd="4" destOrd="0" presId="urn:microsoft.com/office/officeart/2005/8/layout/hProcess9"/>
    <dgm:cxn modelId="{3744109F-7D7D-4350-ABE0-59EFE0BE98A4}" type="presParOf" srcId="{0D70EB28-2601-40BF-BBB9-5CFA74CACCB1}" destId="{CC446D76-5411-470B-AD61-FFA67ACB2634}" srcOrd="5" destOrd="0" presId="urn:microsoft.com/office/officeart/2005/8/layout/hProcess9"/>
    <dgm:cxn modelId="{685FF655-C434-4455-86F5-69B33397FBEC}" type="presParOf" srcId="{0D70EB28-2601-40BF-BBB9-5CFA74CACCB1}" destId="{3D292CA8-D96C-447F-8DDA-AEDC6B343D2A}" srcOrd="6" destOrd="0" presId="urn:microsoft.com/office/officeart/2005/8/layout/hProcess9"/>
    <dgm:cxn modelId="{4885FB15-631B-4CD6-BAAA-7682EB0488CD}" type="presParOf" srcId="{0D70EB28-2601-40BF-BBB9-5CFA74CACCB1}" destId="{7AFF80FE-3353-478B-838C-826F225DF98B}" srcOrd="7" destOrd="0" presId="urn:microsoft.com/office/officeart/2005/8/layout/hProcess9"/>
    <dgm:cxn modelId="{8D489F06-84B9-4E00-87A1-FE015E90DAAB}" type="presParOf" srcId="{0D70EB28-2601-40BF-BBB9-5CFA74CACCB1}" destId="{90F0A21B-8F51-48D8-87B0-711A0279CE83}" srcOrd="8" destOrd="0" presId="urn:microsoft.com/office/officeart/2005/8/layout/hProcess9"/>
    <dgm:cxn modelId="{74AA9184-20FA-498F-B003-B737145C0C27}" type="presParOf" srcId="{0D70EB28-2601-40BF-BBB9-5CFA74CACCB1}" destId="{44293E49-4A9A-4AC2-BBA0-C4A730B5E783}" srcOrd="9" destOrd="0" presId="urn:microsoft.com/office/officeart/2005/8/layout/hProcess9"/>
    <dgm:cxn modelId="{2E9CC277-E03D-4278-8D9E-BCA26375B62F}" type="presParOf" srcId="{0D70EB28-2601-40BF-BBB9-5CFA74CACCB1}" destId="{046C90BA-0D69-4914-9294-66661AB6725F}" srcOrd="10" destOrd="0" presId="urn:microsoft.com/office/officeart/2005/8/layout/hProcess9"/>
    <dgm:cxn modelId="{6252689B-5415-4713-BFDB-E6F31A7EF386}" type="presParOf" srcId="{0D70EB28-2601-40BF-BBB9-5CFA74CACCB1}" destId="{A08EE923-4635-4EE4-BCFB-9447D37E3961}" srcOrd="11" destOrd="0" presId="urn:microsoft.com/office/officeart/2005/8/layout/hProcess9"/>
    <dgm:cxn modelId="{6595CF12-3C4B-4EDB-9206-BAF3E274BE92}" type="presParOf" srcId="{0D70EB28-2601-40BF-BBB9-5CFA74CACCB1}" destId="{F9C3DCB3-1CD3-43A9-AE33-59DDFB597F9C}" srcOrd="12" destOrd="0" presId="urn:microsoft.com/office/officeart/2005/8/layout/hProcess9"/>
    <dgm:cxn modelId="{D5DEC605-B68C-4927-88D5-F5DFCAE6F209}" type="presParOf" srcId="{0D70EB28-2601-40BF-BBB9-5CFA74CACCB1}" destId="{C769AC23-03EF-4D44-9076-7B28132512DC}" srcOrd="13" destOrd="0" presId="urn:microsoft.com/office/officeart/2005/8/layout/hProcess9"/>
    <dgm:cxn modelId="{7661005A-037C-4A35-BD94-9469BDAA7979}" type="presParOf" srcId="{0D70EB28-2601-40BF-BBB9-5CFA74CACCB1}" destId="{438FFEEE-543B-4054-AB3F-38502581BB0B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1C9A0-284B-478A-AF04-A613E834B5FD}">
      <dsp:nvSpPr>
        <dsp:cNvPr id="0" name=""/>
        <dsp:cNvSpPr/>
      </dsp:nvSpPr>
      <dsp:spPr>
        <a:xfrm>
          <a:off x="680084" y="0"/>
          <a:ext cx="7707630" cy="58975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B3218-D6B4-4A5D-AA40-916B13C38221}">
      <dsp:nvSpPr>
        <dsp:cNvPr id="0" name=""/>
        <dsp:cNvSpPr/>
      </dsp:nvSpPr>
      <dsp:spPr>
        <a:xfrm>
          <a:off x="359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/>
              <a:latin typeface="Calibri"/>
              <a:ea typeface="Calibri"/>
              <a:cs typeface="Times New Roman"/>
            </a:rPr>
            <a:t>1948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/>
              <a:latin typeface="Calibri"/>
              <a:ea typeface="Calibri"/>
              <a:cs typeface="Times New Roman"/>
            </a:rPr>
            <a:t>The Republic of Korea is proclaimed.</a:t>
          </a:r>
          <a:endParaRPr lang="en-US" sz="1000" kern="1200" dirty="0"/>
        </a:p>
      </dsp:txBody>
      <dsp:txXfrm>
        <a:off x="359" y="1769268"/>
        <a:ext cx="1085877" cy="2359025"/>
      </dsp:txXfrm>
    </dsp:sp>
    <dsp:sp modelId="{D02BB24A-004F-46B4-B7A4-5093528627A6}">
      <dsp:nvSpPr>
        <dsp:cNvPr id="0" name=""/>
        <dsp:cNvSpPr/>
      </dsp:nvSpPr>
      <dsp:spPr>
        <a:xfrm>
          <a:off x="1140531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1950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South Korea declares independence, which sparks a North Korean invasion.</a:t>
          </a:r>
          <a:endParaRPr lang="en-US" sz="1000" kern="1200" dirty="0"/>
        </a:p>
      </dsp:txBody>
      <dsp:txXfrm>
        <a:off x="1140531" y="1769268"/>
        <a:ext cx="1085877" cy="2359025"/>
      </dsp:txXfrm>
    </dsp:sp>
    <dsp:sp modelId="{67CB94FC-1966-4F72-AE10-88F11501ED7D}">
      <dsp:nvSpPr>
        <dsp:cNvPr id="0" name=""/>
        <dsp:cNvSpPr/>
      </dsp:nvSpPr>
      <dsp:spPr>
        <a:xfrm>
          <a:off x="2280703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1953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North Korea and South Korea sign a truce, ending fighting that has lasted three years.</a:t>
          </a:r>
          <a:endParaRPr lang="en-US" sz="1000" kern="1200" dirty="0"/>
        </a:p>
      </dsp:txBody>
      <dsp:txXfrm>
        <a:off x="2280703" y="1769268"/>
        <a:ext cx="1085877" cy="2359025"/>
      </dsp:txXfrm>
    </dsp:sp>
    <dsp:sp modelId="{3D292CA8-D96C-447F-8DDA-AEDC6B343D2A}">
      <dsp:nvSpPr>
        <dsp:cNvPr id="0" name=""/>
        <dsp:cNvSpPr/>
      </dsp:nvSpPr>
      <dsp:spPr>
        <a:xfrm>
          <a:off x="3420875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1987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Adopted their constitution</a:t>
          </a:r>
          <a:endParaRPr lang="en-US" sz="1000" kern="1200" dirty="0"/>
        </a:p>
      </dsp:txBody>
      <dsp:txXfrm>
        <a:off x="3420875" y="1769268"/>
        <a:ext cx="1085877" cy="2359025"/>
      </dsp:txXfrm>
    </dsp:sp>
    <dsp:sp modelId="{90F0A21B-8F51-48D8-87B0-711A0279CE83}">
      <dsp:nvSpPr>
        <dsp:cNvPr id="0" name=""/>
        <dsp:cNvSpPr/>
      </dsp:nvSpPr>
      <dsp:spPr>
        <a:xfrm>
          <a:off x="4561046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1998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"Kim </a:t>
          </a:r>
          <a:r>
            <a:rPr lang="en-US" sz="1000" kern="1200" dirty="0" err="1" smtClean="0"/>
            <a:t>Dae-jung</a:t>
          </a:r>
          <a:r>
            <a:rPr lang="en-US" sz="1000" kern="1200" dirty="0" smtClean="0"/>
            <a:t> becomes president and pursues a ""sunshine policy"", which aims to provide unconditional economic and humanitarian aid to North Korea."</a:t>
          </a:r>
          <a:endParaRPr lang="en-US" sz="1000" kern="1200" dirty="0"/>
        </a:p>
      </dsp:txBody>
      <dsp:txXfrm>
        <a:off x="4561046" y="1769268"/>
        <a:ext cx="1085877" cy="2359025"/>
      </dsp:txXfrm>
    </dsp:sp>
    <dsp:sp modelId="{046C90BA-0D69-4914-9294-66661AB6725F}">
      <dsp:nvSpPr>
        <dsp:cNvPr id="0" name=""/>
        <dsp:cNvSpPr/>
      </dsp:nvSpPr>
      <dsp:spPr>
        <a:xfrm>
          <a:off x="5701218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2007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South Korea and the United States reach a free-trade agreement.</a:t>
          </a:r>
          <a:endParaRPr lang="en-US" sz="1000" kern="1200" dirty="0"/>
        </a:p>
      </dsp:txBody>
      <dsp:txXfrm>
        <a:off x="5701218" y="1769268"/>
        <a:ext cx="1085877" cy="2359025"/>
      </dsp:txXfrm>
    </dsp:sp>
    <dsp:sp modelId="{F9C3DCB3-1CD3-43A9-AE33-59DDFB597F9C}">
      <dsp:nvSpPr>
        <dsp:cNvPr id="0" name=""/>
        <dsp:cNvSpPr/>
      </dsp:nvSpPr>
      <dsp:spPr>
        <a:xfrm>
          <a:off x="6841390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2007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Prime ministers from North and South Korea meet for the first time in 15 years.</a:t>
          </a:r>
          <a:endParaRPr lang="en-US" sz="1000" kern="1200" dirty="0"/>
        </a:p>
      </dsp:txBody>
      <dsp:txXfrm>
        <a:off x="6841390" y="1769268"/>
        <a:ext cx="1085877" cy="2359025"/>
      </dsp:txXfrm>
    </dsp:sp>
    <dsp:sp modelId="{438FFEEE-543B-4054-AB3F-38502581BB0B}">
      <dsp:nvSpPr>
        <dsp:cNvPr id="0" name=""/>
        <dsp:cNvSpPr/>
      </dsp:nvSpPr>
      <dsp:spPr>
        <a:xfrm>
          <a:off x="7981562" y="1769268"/>
          <a:ext cx="1085877" cy="23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2010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South Korea breaks off all trade with North Korea after investigators discover that a South Korean naval ship was sunk by a North Korean torpedo.</a:t>
          </a:r>
          <a:endParaRPr lang="en-US" sz="1000" kern="1200" dirty="0"/>
        </a:p>
      </dsp:txBody>
      <dsp:txXfrm>
        <a:off x="7981562" y="1769268"/>
        <a:ext cx="1085877" cy="235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03EC21-44D9-4A8F-9003-08E966AED444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81B9A4-0639-4C60-B734-8D2DE2967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GvkcjszLk" TargetMode="External"/><Relationship Id="rId2" Type="http://schemas.openxmlformats.org/officeDocument/2006/relationships/hyperlink" Target="https://www.youtube.com/watch?v=a5__gn0Mm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uzZX6SHGks" TargetMode="External"/><Relationship Id="rId4" Type="http://schemas.openxmlformats.org/officeDocument/2006/relationships/hyperlink" Target="https://www.youtube.com/watch?v=hI-wCYzV8x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explore/countries/south-korea/#south-korea-market.jpg" TargetMode="External"/><Relationship Id="rId2" Type="http://schemas.openxmlformats.org/officeDocument/2006/relationships/hyperlink" Target="http://www.timeforkids.com/destination/south-kore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tqdomwO9qL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Bell work: </a:t>
            </a:r>
            <a:r>
              <a:rPr lang="en-US" dirty="0" smtClean="0">
                <a:solidFill>
                  <a:srgbClr val="C00000"/>
                </a:solidFill>
              </a:rPr>
              <a:t>Create the chart below and fill it out in your notebook.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129100"/>
              </p:ext>
            </p:extLst>
          </p:nvPr>
        </p:nvGraphicFramePr>
        <p:xfrm>
          <a:off x="533400" y="2209800"/>
          <a:ext cx="7467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-</a:t>
                      </a:r>
                    </a:p>
                    <a:p>
                      <a:r>
                        <a:rPr lang="en-US" baseline="0" dirty="0" smtClean="0"/>
                        <a:t>Advantage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Bad-</a:t>
                      </a:r>
                    </a:p>
                    <a:p>
                      <a:r>
                        <a:rPr lang="en-US" dirty="0" smtClean="0"/>
                        <a:t>Disadvantage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Example Countries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2.files.psmag.com/image/upload/c_fit,cs_srgb,dpr_1.0,q_80,w_620/MTMzMDMyMjI0MTQ3NjQ3MT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3962400" cy="26360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4770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Korean kids love being with their families or playing with friends</a:t>
            </a:r>
          </a:p>
          <a:p>
            <a:r>
              <a:rPr lang="en-US" dirty="0" smtClean="0"/>
              <a:t>Free time = schoolwork because </a:t>
            </a:r>
          </a:p>
          <a:p>
            <a:pPr>
              <a:buNone/>
            </a:pPr>
            <a:r>
              <a:rPr lang="en-US" dirty="0" smtClean="0"/>
              <a:t>	parents are often very competitive and want them to study at a top Korean university to get a good job</a:t>
            </a:r>
          </a:p>
          <a:p>
            <a:r>
              <a:rPr lang="en-US" dirty="0" smtClean="0"/>
              <a:t>Korean kids learn how to use computers when they are very young</a:t>
            </a:r>
          </a:p>
          <a:p>
            <a:r>
              <a:rPr lang="en-US" dirty="0" smtClean="0"/>
              <a:t>When with adults, children must show respect by speaking with more polite language than they would with friends</a:t>
            </a:r>
          </a:p>
          <a:p>
            <a:r>
              <a:rPr lang="en-US" dirty="0" smtClean="0"/>
              <a:t>They are expected to always obey their parents.</a:t>
            </a:r>
            <a:endParaRPr lang="en-US" dirty="0"/>
          </a:p>
        </p:txBody>
      </p:sp>
      <p:pic>
        <p:nvPicPr>
          <p:cNvPr id="2052" name="Picture 4" descr="http://yeinjee.com/wp-content/uploads/2008/11/korea-lifestyle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352800"/>
            <a:ext cx="25241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0198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Kids play soccer, basketball, baseball and swimming.</a:t>
            </a:r>
          </a:p>
          <a:p>
            <a:r>
              <a:rPr lang="en-US" dirty="0" smtClean="0"/>
              <a:t>Hiking in the mountains is popular </a:t>
            </a:r>
          </a:p>
          <a:p>
            <a:r>
              <a:rPr lang="en-US" dirty="0" smtClean="0"/>
              <a:t>Almost all young children learn </a:t>
            </a:r>
            <a:r>
              <a:rPr lang="en-US" i="1" dirty="0" smtClean="0"/>
              <a:t>tae kwon do</a:t>
            </a:r>
            <a:r>
              <a:rPr lang="en-US" dirty="0" smtClean="0"/>
              <a:t> (a Korean martial art, like karate) after school </a:t>
            </a:r>
          </a:p>
          <a:p>
            <a:r>
              <a:rPr lang="en-US" dirty="0" smtClean="0"/>
              <a:t>Most kids love to play computer games. </a:t>
            </a:r>
            <a:endParaRPr lang="en-US" dirty="0"/>
          </a:p>
        </p:txBody>
      </p:sp>
      <p:pic>
        <p:nvPicPr>
          <p:cNvPr id="5122" name="Picture 2" descr="https://encrypted-tbn2.gstatic.com/images?q=tbn:ANd9GcTX6ZfGD7vdg8UpZELA8PZSc0loYid4rxUmKKzWU8mmd5GtxpDE"/>
          <p:cNvPicPr>
            <a:picLocks noChangeAspect="1" noChangeArrowheads="1"/>
          </p:cNvPicPr>
          <p:nvPr/>
        </p:nvPicPr>
        <p:blipFill>
          <a:blip r:embed="rId2" cstate="print"/>
          <a:srcRect r="32900"/>
          <a:stretch>
            <a:fillRect/>
          </a:stretch>
        </p:blipFill>
        <p:spPr bwMode="auto">
          <a:xfrm>
            <a:off x="6705600" y="3048000"/>
            <a:ext cx="2286000" cy="2598738"/>
          </a:xfrm>
          <a:prstGeom prst="rect">
            <a:avLst/>
          </a:prstGeom>
          <a:noFill/>
        </p:spPr>
      </p:pic>
      <p:sp>
        <p:nvSpPr>
          <p:cNvPr id="5124" name="AutoShape 4" descr="Image result for south Korea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south Korea life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images2.sina.com/english/life/p/2009/1104/U137P200T1D282977F10DT2009110418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"/>
            <a:ext cx="318976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REIUFTyqmxRrpSKzXdRTwaZqo3XVpSTfuNjsP-m2PTAgrioz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114800" cy="30723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1816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School is Monday – Friday</a:t>
            </a:r>
          </a:p>
          <a:p>
            <a:pPr lvl="1"/>
            <a:r>
              <a:rPr lang="en-US" dirty="0" smtClean="0"/>
              <a:t>large amounts of homework in all grades</a:t>
            </a:r>
          </a:p>
          <a:p>
            <a:r>
              <a:rPr lang="en-US" dirty="0" smtClean="0"/>
              <a:t>In elementary school, 8:20 am - 2 / 3:00pm</a:t>
            </a:r>
          </a:p>
          <a:p>
            <a:r>
              <a:rPr lang="en-US" dirty="0" smtClean="0"/>
              <a:t>After school, most Korean kids (even young ones) go to a </a:t>
            </a:r>
            <a:r>
              <a:rPr lang="en-US" i="1" dirty="0" err="1" smtClean="0"/>
              <a:t>hokwon</a:t>
            </a:r>
            <a:r>
              <a:rPr lang="en-US" dirty="0" smtClean="0"/>
              <a:t>, a study or “cram” school, often until 10 or 11 p.m.</a:t>
            </a:r>
          </a:p>
          <a:p>
            <a:r>
              <a:rPr lang="en-US" dirty="0" smtClean="0"/>
              <a:t>Many also attend summer school and hire private tutors.</a:t>
            </a:r>
          </a:p>
          <a:p>
            <a:r>
              <a:rPr lang="en-US" dirty="0" smtClean="0"/>
              <a:t>Students must bow when they meet their teachers</a:t>
            </a:r>
          </a:p>
          <a:p>
            <a:r>
              <a:rPr lang="en-US" dirty="0" smtClean="0"/>
              <a:t>School vacations usually go from January to February and July to August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about the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Student Life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High school in South Korea</a:t>
            </a:r>
            <a:r>
              <a:rPr lang="en-US" dirty="0" smtClean="0"/>
              <a:t> (stop at 2:55)</a:t>
            </a:r>
          </a:p>
          <a:p>
            <a:r>
              <a:rPr lang="en-US" dirty="0" smtClean="0">
                <a:hlinkClick r:id="rId4"/>
              </a:rPr>
              <a:t>American Exchange students video diary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Additional Questions Answered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Hello… </a:t>
            </a:r>
            <a:r>
              <a:rPr lang="en-US" sz="2400" i="1" dirty="0" err="1" smtClean="0"/>
              <a:t>Annyong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haseyo</a:t>
            </a:r>
            <a:r>
              <a:rPr lang="en-US" sz="2400" dirty="0" smtClean="0"/>
              <a:t>(</a:t>
            </a:r>
            <a:r>
              <a:rPr lang="en-US" sz="2400" dirty="0" err="1" smtClean="0"/>
              <a:t>ahn</a:t>
            </a:r>
            <a:r>
              <a:rPr lang="en-US" sz="2400" dirty="0" smtClean="0"/>
              <a:t>-NYONG hah-say-YOH)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Good-bye… </a:t>
            </a:r>
            <a:r>
              <a:rPr lang="en-US" sz="2400" i="1" dirty="0" err="1" smtClean="0"/>
              <a:t>Annyonghee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kasipsio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	</a:t>
            </a:r>
            <a:r>
              <a:rPr lang="en-US" sz="2400" dirty="0" smtClean="0"/>
              <a:t>(</a:t>
            </a:r>
            <a:r>
              <a:rPr lang="en-US" sz="2400" dirty="0" err="1" smtClean="0"/>
              <a:t>ahn</a:t>
            </a:r>
            <a:r>
              <a:rPr lang="en-US" sz="2400" dirty="0" smtClean="0"/>
              <a:t>-NYONG-</a:t>
            </a:r>
            <a:r>
              <a:rPr lang="en-US" sz="2400" dirty="0" err="1" smtClean="0"/>
              <a:t>hee</a:t>
            </a:r>
            <a:r>
              <a:rPr lang="en-US" sz="2400" dirty="0" smtClean="0"/>
              <a:t> </a:t>
            </a:r>
            <a:r>
              <a:rPr lang="en-US" sz="2400" dirty="0" err="1" smtClean="0"/>
              <a:t>kah</a:t>
            </a:r>
            <a:r>
              <a:rPr lang="en-US" sz="2400" dirty="0" smtClean="0"/>
              <a:t>-ship-SHEEOH)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Please… </a:t>
            </a:r>
            <a:r>
              <a:rPr lang="en-US" sz="2400" i="1" dirty="0" err="1" smtClean="0"/>
              <a:t>Put'ak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hamnida</a:t>
            </a:r>
            <a:r>
              <a:rPr lang="en-US" sz="2400" dirty="0" smtClean="0"/>
              <a:t>(POOT-</a:t>
            </a:r>
            <a:r>
              <a:rPr lang="en-US" sz="2400" dirty="0" err="1" smtClean="0"/>
              <a:t>ahk</a:t>
            </a:r>
            <a:r>
              <a:rPr lang="en-US" sz="2400" dirty="0" smtClean="0"/>
              <a:t> </a:t>
            </a:r>
            <a:r>
              <a:rPr lang="en-US" sz="2400" dirty="0" err="1" smtClean="0"/>
              <a:t>hahm</a:t>
            </a:r>
            <a:r>
              <a:rPr lang="en-US" sz="2400" dirty="0" smtClean="0"/>
              <a:t>-nee-</a:t>
            </a:r>
            <a:r>
              <a:rPr lang="en-US" sz="2400" dirty="0" err="1" smtClean="0"/>
              <a:t>dah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Thank you… </a:t>
            </a:r>
            <a:r>
              <a:rPr lang="en-US" sz="2400" i="1" dirty="0" err="1" smtClean="0"/>
              <a:t>Kamsahamnida</a:t>
            </a:r>
            <a:r>
              <a:rPr lang="en-US" sz="2400" dirty="0" smtClean="0"/>
              <a:t>(</a:t>
            </a:r>
            <a:r>
              <a:rPr lang="en-US" sz="2400" dirty="0" err="1" smtClean="0"/>
              <a:t>kahm</a:t>
            </a:r>
            <a:r>
              <a:rPr lang="en-US" sz="2400" dirty="0" smtClean="0"/>
              <a:t>-SAHM-knee-</a:t>
            </a:r>
            <a:r>
              <a:rPr lang="en-US" sz="2400" dirty="0" err="1" smtClean="0"/>
              <a:t>dah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Yes… </a:t>
            </a:r>
            <a:r>
              <a:rPr lang="en-US" sz="2400" i="1" dirty="0" smtClean="0"/>
              <a:t>Ne</a:t>
            </a:r>
            <a:r>
              <a:rPr lang="en-US" sz="2400" dirty="0" smtClean="0"/>
              <a:t>(</a:t>
            </a:r>
            <a:r>
              <a:rPr lang="en-US" sz="2400" dirty="0" err="1" smtClean="0"/>
              <a:t>neh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No… </a:t>
            </a:r>
            <a:r>
              <a:rPr lang="en-US" sz="2400" i="1" dirty="0" err="1" smtClean="0"/>
              <a:t>Animnida</a:t>
            </a:r>
            <a:r>
              <a:rPr lang="en-US" sz="2400" dirty="0" smtClean="0"/>
              <a:t>(ah-</a:t>
            </a:r>
            <a:r>
              <a:rPr lang="en-US" sz="2400" dirty="0" err="1" smtClean="0"/>
              <a:t>neem</a:t>
            </a:r>
            <a:r>
              <a:rPr lang="en-US" sz="2400" dirty="0" smtClean="0"/>
              <a:t>-knee-DAH)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http://www.timeforkids.com/destination/south-korea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http://kids.nationalgeographic.com/explore/countries/south-korea/#south-korea-market.jpg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2600" y="5334000"/>
            <a:ext cx="6480048" cy="2301240"/>
          </a:xfrm>
        </p:spPr>
        <p:txBody>
          <a:bodyPr/>
          <a:lstStyle/>
          <a:p>
            <a:r>
              <a:rPr lang="en-US" dirty="0" smtClean="0"/>
              <a:t>South Korea</a:t>
            </a:r>
            <a:endParaRPr lang="en-US" dirty="0"/>
          </a:p>
        </p:txBody>
      </p:sp>
      <p:pic>
        <p:nvPicPr>
          <p:cNvPr id="97282" name="Picture 2" descr="https://www.cia.gov/library/publications/the-world-factbook/graphics/flags/large/ks-lg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324350" cy="2895601"/>
          </a:xfrm>
          <a:prstGeom prst="rect">
            <a:avLst/>
          </a:prstGeom>
          <a:noFill/>
        </p:spPr>
      </p:pic>
      <p:pic>
        <p:nvPicPr>
          <p:cNvPr id="97284" name="Picture 4" descr="https://uscalumnigroups.usc.edu/files/2013/03/South-Korea-Se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4953000" cy="1905000"/>
          </a:xfrm>
          <a:prstGeom prst="rect">
            <a:avLst/>
          </a:prstGeom>
          <a:noFill/>
        </p:spPr>
      </p:pic>
      <p:pic>
        <p:nvPicPr>
          <p:cNvPr id="97286" name="Picture 6" descr="http://www.theyucatantimes.com/wp-content/uploads/2014/08/geography-of-south-korea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33400"/>
            <a:ext cx="260032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3478776"/>
              </p:ext>
            </p:extLst>
          </p:nvPr>
        </p:nvGraphicFramePr>
        <p:xfrm>
          <a:off x="76200" y="228600"/>
          <a:ext cx="90678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Sunshine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main aim of the policy was to soften North Korea's attitudes towards the South by encouraging interaction and economic assistance.</a:t>
            </a:r>
          </a:p>
          <a:p>
            <a:r>
              <a:rPr lang="en-US" dirty="0"/>
              <a:t>The national security policy had three basic </a:t>
            </a:r>
            <a:r>
              <a:rPr lang="en-US" dirty="0" smtClean="0"/>
              <a:t>beliefs:</a:t>
            </a:r>
            <a:endParaRPr lang="en-US" dirty="0"/>
          </a:p>
          <a:p>
            <a:pPr lvl="1"/>
            <a:r>
              <a:rPr lang="en-US" dirty="0"/>
              <a:t>No armed </a:t>
            </a:r>
            <a:r>
              <a:rPr lang="en-US" dirty="0" smtClean="0"/>
              <a:t>provocation </a:t>
            </a:r>
            <a:r>
              <a:rPr lang="en-US" dirty="0"/>
              <a:t>by the North will be tolerated</a:t>
            </a:r>
          </a:p>
          <a:p>
            <a:pPr lvl="1"/>
            <a:r>
              <a:rPr lang="en-US" dirty="0"/>
              <a:t>The South will not attempt to </a:t>
            </a:r>
            <a:r>
              <a:rPr lang="en-US" dirty="0" smtClean="0"/>
              <a:t>take over the </a:t>
            </a:r>
            <a:r>
              <a:rPr lang="en-US" dirty="0"/>
              <a:t>North in any way</a:t>
            </a:r>
          </a:p>
          <a:p>
            <a:pPr lvl="1"/>
            <a:r>
              <a:rPr lang="en-US" dirty="0"/>
              <a:t>The South actively </a:t>
            </a:r>
            <a:r>
              <a:rPr lang="en-US" dirty="0" smtClean="0"/>
              <a:t>seek cooperation</a:t>
            </a:r>
          </a:p>
          <a:p>
            <a:r>
              <a:rPr lang="en-US" dirty="0" smtClean="0"/>
              <a:t>This went on from 1998 until 2007 when there was a change in leadership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4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Type of Government: </a:t>
            </a:r>
            <a:r>
              <a:rPr lang="en-US" dirty="0" smtClean="0"/>
              <a:t>Democracy</a:t>
            </a:r>
          </a:p>
          <a:p>
            <a:r>
              <a:rPr lang="en-US" b="1" dirty="0" smtClean="0"/>
              <a:t>Citizens Rights</a:t>
            </a:r>
            <a:r>
              <a:rPr lang="en-US" dirty="0" smtClean="0"/>
              <a:t>: All liberties, freedom of speech, press, assembly </a:t>
            </a:r>
          </a:p>
          <a:p>
            <a:r>
              <a:rPr lang="en-US" dirty="0" smtClean="0"/>
              <a:t>Internet free choice</a:t>
            </a:r>
          </a:p>
          <a:p>
            <a:r>
              <a:rPr lang="en-US" b="1" dirty="0" smtClean="0"/>
              <a:t>Type of Leader: </a:t>
            </a:r>
            <a:r>
              <a:rPr lang="en-US" dirty="0" smtClean="0"/>
              <a:t>President</a:t>
            </a:r>
          </a:p>
          <a:p>
            <a:pPr lvl="1"/>
            <a:r>
              <a:rPr lang="en-US" dirty="0" smtClean="0"/>
              <a:t>Citizens elect leader</a:t>
            </a:r>
          </a:p>
          <a:p>
            <a:pPr lvl="1"/>
            <a:r>
              <a:rPr lang="en-US" dirty="0" smtClean="0"/>
              <a:t>President- Park </a:t>
            </a:r>
            <a:r>
              <a:rPr lang="en-US" dirty="0" err="1" smtClean="0"/>
              <a:t>Geun-hye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Has a fair court system for law breakers</a:t>
            </a:r>
          </a:p>
          <a:p>
            <a:r>
              <a:rPr lang="en-US" dirty="0" smtClean="0"/>
              <a:t>TV stations and news is not limited by the government</a:t>
            </a:r>
            <a:endParaRPr lang="en-US" dirty="0"/>
          </a:p>
        </p:txBody>
      </p:sp>
      <p:sp>
        <p:nvSpPr>
          <p:cNvPr id="10242" name="AutoShape 2" descr="Image result for leader of south ko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leader of south ko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gdb.voanews.com/1AA33A12-E495-43B7-A458-3DF66FD74D23_cx0_cy3_cw0_mw1024_mh102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2819400" cy="189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pentravel.com/img/TravelGuide/south-korea-77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677952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rights and liberties</a:t>
            </a:r>
          </a:p>
          <a:p>
            <a:r>
              <a:rPr lang="en-US" dirty="0" smtClean="0"/>
              <a:t>Elect the leader</a:t>
            </a:r>
          </a:p>
          <a:p>
            <a:r>
              <a:rPr lang="en-US" dirty="0" smtClean="0"/>
              <a:t>Can get rich</a:t>
            </a:r>
          </a:p>
          <a:p>
            <a:pPr lvl="1"/>
            <a:r>
              <a:rPr lang="en-US" dirty="0" smtClean="0"/>
              <a:t>Competition between citizens</a:t>
            </a:r>
          </a:p>
          <a:p>
            <a:r>
              <a:rPr lang="en-US" dirty="0" smtClean="0"/>
              <a:t>Follow fair laws</a:t>
            </a:r>
          </a:p>
          <a:p>
            <a:r>
              <a:rPr lang="en-US" dirty="0" smtClean="0"/>
              <a:t>No brutal punishment</a:t>
            </a:r>
          </a:p>
          <a:p>
            <a:r>
              <a:rPr lang="en-US" dirty="0" smtClean="0"/>
              <a:t>Voluntary military service</a:t>
            </a:r>
          </a:p>
          <a:p>
            <a:r>
              <a:rPr lang="en-US" dirty="0" smtClean="0"/>
              <a:t>Any religion is allowed</a:t>
            </a:r>
          </a:p>
          <a:p>
            <a:r>
              <a:rPr lang="en-US" dirty="0" smtClean="0"/>
              <a:t>Citizens can travel out of South Korea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467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Type of Economy: </a:t>
            </a:r>
            <a:r>
              <a:rPr lang="en-US" dirty="0" smtClean="0"/>
              <a:t>Capitalist</a:t>
            </a:r>
          </a:p>
          <a:p>
            <a:r>
              <a:rPr lang="en-US" dirty="0" smtClean="0"/>
              <a:t>Citizens own businesses and make economic decisions based on supply and demand</a:t>
            </a:r>
          </a:p>
          <a:p>
            <a:pPr lvl="1"/>
            <a:r>
              <a:rPr lang="en-US" dirty="0" smtClean="0"/>
              <a:t>Citizens can get wealthy</a:t>
            </a:r>
          </a:p>
          <a:p>
            <a:pPr lvl="1"/>
            <a:r>
              <a:rPr lang="en-US" dirty="0" smtClean="0"/>
              <a:t>Citizens can go bankrupt too</a:t>
            </a:r>
          </a:p>
          <a:p>
            <a:pPr lvl="1"/>
            <a:endParaRPr lang="en-US" dirty="0"/>
          </a:p>
          <a:p>
            <a:r>
              <a:rPr lang="en-US" dirty="0" smtClean="0"/>
              <a:t>GDP Per Capita= $33, 140</a:t>
            </a:r>
          </a:p>
        </p:txBody>
      </p:sp>
      <p:pic>
        <p:nvPicPr>
          <p:cNvPr id="8194" name="Picture 2" descr="https://encrypted-tbn0.gstatic.com/images?q=tbn:ANd9GcTd1IXnWp15H1pDA19lDF9l-0Xk31O3OVnKN9_BOGn3oQu8kQ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334929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67600" cy="4525963"/>
          </a:xfrm>
        </p:spPr>
        <p:txBody>
          <a:bodyPr/>
          <a:lstStyle/>
          <a:p>
            <a:r>
              <a:rPr lang="en-US" b="1" dirty="0"/>
              <a:t>Export: </a:t>
            </a:r>
            <a:r>
              <a:rPr lang="en-US" dirty="0"/>
              <a:t>ships, memory cards, TVs (Samsung), cars (Hyundai and Kia</a:t>
            </a:r>
            <a:r>
              <a:rPr lang="en-US" dirty="0" smtClean="0"/>
              <a:t>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b="1" dirty="0"/>
              <a:t>Import</a:t>
            </a:r>
            <a:r>
              <a:rPr lang="en-US" dirty="0"/>
              <a:t>: </a:t>
            </a:r>
            <a:r>
              <a:rPr lang="en-US" dirty="0" smtClean="0"/>
              <a:t>industrial machinery</a:t>
            </a:r>
            <a:r>
              <a:rPr lang="en-US" dirty="0"/>
              <a:t>, electronics, oil, </a:t>
            </a:r>
            <a:r>
              <a:rPr lang="en-US" dirty="0" smtClean="0"/>
              <a:t>steel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b="1" dirty="0"/>
              <a:t>Trading Partners: </a:t>
            </a:r>
            <a:r>
              <a:rPr lang="en-US" dirty="0"/>
              <a:t>China, Japan, U.S., </a:t>
            </a:r>
            <a:r>
              <a:rPr lang="en-US" dirty="0" smtClean="0"/>
              <a:t>Singapore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2981325" cy="175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0724"/>
            <a:ext cx="2266950" cy="17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hlinkClick r:id="rId2"/>
              </a:rPr>
              <a:t>Seoul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0087"/>
            <a:ext cx="5257800" cy="34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649174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858474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15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3069</TotalTime>
  <Words>509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Bell work: Create the chart below and fill it out in your notebook.</vt:lpstr>
      <vt:lpstr>South Korea</vt:lpstr>
      <vt:lpstr>History</vt:lpstr>
      <vt:lpstr>Sunshine Policy</vt:lpstr>
      <vt:lpstr>Government</vt:lpstr>
      <vt:lpstr>Rights and Responsibilities</vt:lpstr>
      <vt:lpstr>Economy</vt:lpstr>
      <vt:lpstr>Trading</vt:lpstr>
      <vt:lpstr>Seoul</vt:lpstr>
      <vt:lpstr>Lifestyle </vt:lpstr>
      <vt:lpstr>Sports</vt:lpstr>
      <vt:lpstr>Schools</vt:lpstr>
      <vt:lpstr>Videos about the schools</vt:lpstr>
      <vt:lpstr>Korean Words</vt:lpstr>
      <vt:lpstr>Webquest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Korea</dc:title>
  <dc:creator>mfcsd</dc:creator>
  <cp:lastModifiedBy>mfcsd</cp:lastModifiedBy>
  <cp:revision>25</cp:revision>
  <dcterms:created xsi:type="dcterms:W3CDTF">2015-03-10T20:45:12Z</dcterms:created>
  <dcterms:modified xsi:type="dcterms:W3CDTF">2016-03-01T15:51:34Z</dcterms:modified>
</cp:coreProperties>
</file>