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58" r:id="rId12"/>
    <p:sldId id="272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79" r:id="rId25"/>
    <p:sldId id="283" r:id="rId26"/>
    <p:sldId id="284" r:id="rId27"/>
    <p:sldId id="291" r:id="rId28"/>
    <p:sldId id="292" r:id="rId29"/>
    <p:sldId id="293" r:id="rId30"/>
    <p:sldId id="285" r:id="rId31"/>
    <p:sldId id="294" r:id="rId32"/>
    <p:sldId id="268" r:id="rId33"/>
    <p:sldId id="295" r:id="rId34"/>
    <p:sldId id="286" r:id="rId35"/>
    <p:sldId id="287" r:id="rId36"/>
    <p:sldId id="288" r:id="rId37"/>
    <p:sldId id="290" r:id="rId38"/>
    <p:sldId id="289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8" r:id="rId48"/>
    <p:sldId id="309" r:id="rId49"/>
    <p:sldId id="304" r:id="rId50"/>
    <p:sldId id="305" r:id="rId51"/>
    <p:sldId id="312" r:id="rId52"/>
    <p:sldId id="306" r:id="rId53"/>
    <p:sldId id="310" r:id="rId54"/>
    <p:sldId id="311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739649-4C7D-4581-BF26-A710598BE83F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86EDA-BC84-4B83-81C0-E209C3F09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resource/bf09.socst.us.const.plessy/plessy-v-fergus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TGHLdr-ia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p2baTo9LMAhXBbT4KHSIWBTMQjRwIBw&amp;url=https://www.visitthecapitol.gov/civilwar/html/slide_55.html&amp;bvm=bv.121658157,d.cWw&amp;psig=AFQjCNE7-9_RsLkIlY0osfLC6SeraKDoIg&amp;ust=146306477304478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j6xe-lodLMAhVKcz4KHV5AAjEQjRwIBw&amp;url=http://www.huffingtonpost.com/paul-schmitz/how-change-happens-the-re_b_6237544.html&amp;psig=AFQjCNGAojrM5M60Oa6xPBeyE8ICs0hEow&amp;ust=14630642679401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0ahUKEwiG2NK8odLMAhVFGj4KHbniDzQQjRwIBw&amp;url=https://sunnynash.wordpress.com/2011/03/16/rosa-parks-montgomery-bus-boycott-jim-crow/&amp;psig=AFQjCNGAojrM5M60Oa6xPBeyE8ICs0hEow&amp;ust=146306426794016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black-history/montgomery-bus-boycot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history.com/topics/black-history/central-high-school-integr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resource/fr11.soc.civil.tactics.frgoals/freedom-riders-freedom-riders-challenge-segregation/" TargetMode="External"/><Relationship Id="rId2" Type="http://schemas.openxmlformats.org/officeDocument/2006/relationships/hyperlink" Target="http://www.investigationdiscovery.com/tv-shows/march-to-justice/march-to-justice-videos/the-freedom-ri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news/black-history-birmingham-childrens-crusade-1963-vide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black-history/birmingham-church-bomb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vDWWy4CMh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ved=0ahUKEwjr5Zjt2tTMAhURID4KHVXIDFoQjRwIBw&amp;url=http://redf.org/50th-anniversary-of-mlks-march-on-washington/&amp;psig=AFQjCNHquOkACDAlwQppsDWXziSdk374qQ&amp;ust=1463148439873292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mrrej29TMAhUIFT4KHXT7CIIQjRwIBw&amp;url=http://www.thenation.com/article/when-republicans-really-were-party-lincoln/&amp;bvm=bv.121658157,d.cWw&amp;psig=AFQjCNFiW33c9FTGJV09tHHgla-2DZEfQA&amp;ust=146314854253094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news/mississippi-burning-murders-resonate-50-years-later/" TargetMode="External"/><Relationship Id="rId2" Type="http://schemas.openxmlformats.org/officeDocument/2006/relationships/hyperlink" Target="http://www.history.com/this-day-in-history/slain-civil-rights-workers-found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osfbc78_MAhWIOz4KHVZ_CrAQjRwIBw&amp;url=https://www.emaze.com/@AIWWCFF/segregation&amp;bvm=bv.121421273,d.cWw&amp;psig=AFQjCNHy3QjoNcJ31qV8OPA-tl7Fykg7ag&amp;ust=14629822476073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cmOBbxgxKv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en.wikipedia.org/wiki/File:James_Earl_Ray.jp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ved=0ahUKEwi4rN3I_NTMAhUCaT4KHdu7CIwQjRwIBw&amp;url=http%3A%2F%2Fwww.racefiles.com%2Ftopics%2Faffirmative-action%2F&amp;bvm=bv.121658157,d.eWE&amp;psig=AFQjCNHZFNYf66PuukhYEBjFad3IskM31g&amp;ust=1463157473675597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uact=8&amp;ved=0ahUKEwikppKr_dTMAhUBHD4KHU1SDHUQjRwIBw&amp;url=http%3A%2F%2Fwww.colorlines.com%2Farticles%2Ffaces-cesar-ch%25C3%25A1vezs-united-farm-worker-movement&amp;bvm=bv.121658157,d.eWE&amp;psig=AFQjCNFlYAYxVzGgCGKM7pw4S-y_UmASEw&amp;ust=1463157697081276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ved=0ahUKEwi_-qvU_dTMAhVEHD4KHVb2AXsQjRwIBw&amp;url=http%3A%2F%2Fwww.legendsofamerica.com%2Fna-timeline6.html&amp;bvm=bv.121658157,d.eWE&amp;psig=AFQjCNEKI76d1NBPC4et9O1in_pJLHkKJA&amp;ust=146315776391990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P3LHp8M_MAhVEND4KHTJrD68QjRwIBw&amp;url=http://www.ferris.edu/jimcrow/who.htm&amp;bvm=bv.121421273,d.cWw&amp;psig=AFQjCNE4PZr6xmtG8LXc29_8GZLwF5glnw&amp;ust=1462982517895712" TargetMode="External"/><Relationship Id="rId2" Type="http://schemas.openxmlformats.org/officeDocument/2006/relationships/hyperlink" Target="http://www.youtube.com/watch?v=ChWXyeUTKg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THE CIVIL RIGHTS MOVEMENT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1952-1968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PLESSY v. FERGUSON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1896 Supreme Court case</a:t>
            </a:r>
          </a:p>
          <a:p>
            <a:r>
              <a:rPr lang="en-US" dirty="0" smtClean="0">
                <a:latin typeface="Franklin Gothic Medium" pitchFamily="34" charset="0"/>
              </a:rPr>
              <a:t>Held that segregation of blacks and whites was acceptable as long as the facilities were “separate but equal”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  <a:hlinkClick r:id="rId2"/>
              </a:rPr>
              <a:t>http://www.pbslearningmedia.org/resource/bf09.socst.us.const.plessy/plessy-v-ferguson/</a:t>
            </a:r>
            <a:endParaRPr lang="en-US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BROWN v BOARD OF EDUCATION 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Topeka, Kansas</a:t>
            </a:r>
          </a:p>
          <a:p>
            <a:r>
              <a:rPr lang="en-US" dirty="0" smtClean="0">
                <a:latin typeface="Franklin Gothic Medium" pitchFamily="34" charset="0"/>
              </a:rPr>
              <a:t>1954 Supreme Court case that ruled separate but equal was inherently unequal</a:t>
            </a:r>
          </a:p>
          <a:p>
            <a:r>
              <a:rPr lang="en-US" dirty="0" smtClean="0">
                <a:latin typeface="Franklin Gothic Medium" pitchFamily="34" charset="0"/>
              </a:rPr>
              <a:t>Violated the equal protection clause of the 14</a:t>
            </a:r>
            <a:r>
              <a:rPr lang="en-US" baseline="30000" dirty="0" smtClean="0">
                <a:latin typeface="Franklin Gothic Medium" pitchFamily="34" charset="0"/>
              </a:rPr>
              <a:t>th</a:t>
            </a:r>
            <a:r>
              <a:rPr lang="en-US" dirty="0" smtClean="0">
                <a:latin typeface="Franklin Gothic Medium" pitchFamily="34" charset="0"/>
              </a:rPr>
              <a:t> Amendment for black school children</a:t>
            </a:r>
          </a:p>
          <a:p>
            <a:r>
              <a:rPr lang="en-US" dirty="0" smtClean="0">
                <a:latin typeface="Franklin Gothic Medium" pitchFamily="34" charset="0"/>
              </a:rPr>
              <a:t>Ruled that schools needed to be integrated 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r>
              <a:rPr lang="en-US" dirty="0" smtClean="0">
                <a:latin typeface="Franklin Gothic Medium" pitchFamily="34" charset="0"/>
                <a:hlinkClick r:id="rId2"/>
              </a:rPr>
              <a:t>http://www.youtube.com/watch?v=TTGHLdr-iak</a:t>
            </a:r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CIVIL DISOBEDIENCE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334000" cy="4325112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dirty="0" smtClean="0">
                <a:latin typeface="Franklin Gothic Medium" pitchFamily="34" charset="0"/>
              </a:rPr>
              <a:t>Refusing to obey unjust laws by following these rules: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Franklin Gothic Medium" pitchFamily="34" charset="0"/>
              </a:rPr>
              <a:t>The disobedience must be public, not secret, because the purpose of the disobedience is to show the law is unjust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latin typeface="Franklin Gothic Medium" pitchFamily="34" charset="0"/>
              </a:rPr>
              <a:t>Even though the law is unjust, the person who practices civil disobedience must accept the penalty for disobeying it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4" name="Picture 1033" descr="Thoreau, Henry David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514600"/>
            <a:ext cx="3124200" cy="279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THEORY OF CIVIL DISOBEDIENCE	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Franklin Gothic Medium" pitchFamily="34" charset="0"/>
              </a:rPr>
              <a:t>Refusing to obey unjust laws by following these rules: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Only an unjust rule or law may be disobeyed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The disobedience must be public, not secret, because the purpose of the disobedience is to show the law is unjust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Even though the law is unjust, the person who practices civil disobedience must accept the penalty for disobeying it 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KEY ISSUES OF THE CIVIL RIGHTS MOVEMENT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Desegregation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Schools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Businesses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Travel </a:t>
            </a:r>
          </a:p>
          <a:p>
            <a:r>
              <a:rPr lang="en-US" dirty="0" smtClean="0">
                <a:latin typeface="Franklin Gothic Medium" pitchFamily="34" charset="0"/>
              </a:rPr>
              <a:t>Voting Rights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11266" name="Picture 2" descr="https://www.visitthecapitol.gov/civilwar/assets/images/500x/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086225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PRINCIPLES OF CIVIL RIGHTS MOVEMENT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Nonviolence</a:t>
            </a:r>
          </a:p>
          <a:p>
            <a:r>
              <a:rPr lang="en-US" dirty="0" smtClean="0">
                <a:latin typeface="Franklin Gothic Medium" pitchFamily="34" charset="0"/>
              </a:rPr>
              <a:t>Christian love</a:t>
            </a:r>
          </a:p>
          <a:p>
            <a:r>
              <a:rPr lang="en-US" dirty="0" smtClean="0">
                <a:latin typeface="Franklin Gothic Medium" pitchFamily="34" charset="0"/>
              </a:rPr>
              <a:t>Unity among the people</a:t>
            </a:r>
          </a:p>
          <a:p>
            <a:r>
              <a:rPr lang="en-US" dirty="0" smtClean="0">
                <a:latin typeface="Franklin Gothic Medium" pitchFamily="34" charset="0"/>
              </a:rPr>
              <a:t>Protest unjust laws without overturning the fundamental principles of law and order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ORIGINS OF THE MOVEMENT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9424"/>
            <a:ext cx="4343400" cy="4325112"/>
          </a:xfrm>
        </p:spPr>
        <p:txBody>
          <a:bodyPr/>
          <a:lstStyle/>
          <a:p>
            <a:r>
              <a:rPr lang="en-US" sz="3200" dirty="0" smtClean="0">
                <a:latin typeface="Franklin Gothic Medium" pitchFamily="34" charset="0"/>
              </a:rPr>
              <a:t>WWII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Franklin Gothic Medium" pitchFamily="34" charset="0"/>
              </a:rPr>
              <a:t>1 million black men and women served in military services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Franklin Gothic Medium" pitchFamily="34" charset="0"/>
              </a:rPr>
              <a:t>Discrepancy between fighting totalitarianism while enduring segregation and other racism </a:t>
            </a:r>
          </a:p>
          <a:p>
            <a:pPr lvl="1"/>
            <a:endParaRPr lang="en-US" dirty="0">
              <a:latin typeface="Franklin Gothic Medium" pitchFamily="34" charset="0"/>
            </a:endParaRPr>
          </a:p>
        </p:txBody>
      </p:sp>
      <p:pic>
        <p:nvPicPr>
          <p:cNvPr id="35842" name="Picture 2" descr="http://www.trumanlibrary.org/whistlestop/study_collections/desegregation/large/desegre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410075" cy="3289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ORIGINS OF THE MOVEMENT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Franklin Gothic Medium" pitchFamily="34" charset="0"/>
              </a:rPr>
              <a:t>Migration to the North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latin typeface="Franklin Gothic Medium" pitchFamily="34" charset="0"/>
              </a:rPr>
              <a:t>Greater economic opportunities &amp; political freedom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Gained political influence </a:t>
            </a:r>
          </a:p>
          <a:p>
            <a:pPr lvl="3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Biracial unity in unions</a:t>
            </a:r>
            <a:endParaRPr lang="en-US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POST WWII POLITICS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Franklin Gothic Medium" pitchFamily="34" charset="0"/>
              </a:rPr>
              <a:t>1946 – Truman creates Presidential Commission on Civil Rights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Report set up program to end racial inequality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Medium" pitchFamily="34" charset="0"/>
              </a:rPr>
              <a:t>Permanent civil rights division of Justice Department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Medium" pitchFamily="34" charset="0"/>
              </a:rPr>
              <a:t>Voting rights protection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Medium" pitchFamily="34" charset="0"/>
              </a:rPr>
              <a:t>Anti-lynching legislation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Medium" pitchFamily="34" charset="0"/>
              </a:rPr>
              <a:t>Legal attack on segregated housing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No legislation ever introduced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Franklin Gothic Medium" pitchFamily="34" charset="0"/>
              </a:rPr>
              <a:t>1948 – Truman issues Executive Order 9981 – desegregated U.S. armed forces 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ROSA PARKS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Born in 1913 – Tuskegee, Alabama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Attended Alabama State College</a:t>
            </a:r>
          </a:p>
          <a:p>
            <a:r>
              <a:rPr lang="en-US" dirty="0" smtClean="0">
                <a:latin typeface="Franklin Gothic Medium" pitchFamily="34" charset="0"/>
              </a:rPr>
              <a:t>Discrimination prevented her from finding a job that matched her education – worked as a seamstress </a:t>
            </a:r>
          </a:p>
          <a:p>
            <a:r>
              <a:rPr lang="en-US" dirty="0" smtClean="0">
                <a:latin typeface="Franklin Gothic Medium" pitchFamily="34" charset="0"/>
              </a:rPr>
              <a:t>Became involved in civil rights movement – held office in local chapter of NAACP</a:t>
            </a:r>
          </a:p>
          <a:p>
            <a:pPr>
              <a:buNone/>
            </a:pP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RACISM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Franklin Gothic Medium" pitchFamily="34" charset="0"/>
              </a:rPr>
              <a:t>The belief that one group of people is superior to others solely on the basis of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ROSA PARKS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9424"/>
            <a:ext cx="44196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December 1, 1955</a:t>
            </a:r>
          </a:p>
          <a:p>
            <a:r>
              <a:rPr lang="en-US" dirty="0" smtClean="0">
                <a:latin typeface="Franklin Gothic Medium" pitchFamily="34" charset="0"/>
              </a:rPr>
              <a:t>Montgomery, Alabama</a:t>
            </a:r>
          </a:p>
          <a:p>
            <a:r>
              <a:rPr lang="en-US" dirty="0" smtClean="0">
                <a:latin typeface="Franklin Gothic Medium" pitchFamily="34" charset="0"/>
              </a:rPr>
              <a:t>Refused to obey bus driver’s order that she give up her seat to make room for a white passenger</a:t>
            </a:r>
          </a:p>
          <a:p>
            <a:r>
              <a:rPr lang="en-US" dirty="0" smtClean="0">
                <a:latin typeface="Franklin Gothic Medium" pitchFamily="34" charset="0"/>
              </a:rPr>
              <a:t>Arrested, and this helped lead to the Montgomery Bus Boycott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5122" name="Picture 2" descr="http://i.huffpost.com/gen/1602079/images/o-ROSA-PARKS-fac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4552950" cy="2276475"/>
          </a:xfrm>
          <a:prstGeom prst="rect">
            <a:avLst/>
          </a:prstGeom>
          <a:noFill/>
        </p:spPr>
      </p:pic>
      <p:pic>
        <p:nvPicPr>
          <p:cNvPr id="5124" name="Picture 4" descr="https://sunnynash.files.wordpress.com/2011/03/rosa-parks-dickson1dec05255b1255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33800"/>
            <a:ext cx="2266950" cy="253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MONTGOMERY BUS BOYCOTT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NAACP planned test to challenge practice of forcing black citizens to ride on the back of the bus</a:t>
            </a:r>
          </a:p>
          <a:p>
            <a:r>
              <a:rPr lang="en-US" dirty="0" smtClean="0">
                <a:latin typeface="Franklin Gothic Medium" pitchFamily="34" charset="0"/>
              </a:rPr>
              <a:t>Martin Luther King Jr. chosen as spokesman</a:t>
            </a:r>
          </a:p>
          <a:p>
            <a:r>
              <a:rPr lang="en-US" dirty="0" smtClean="0">
                <a:latin typeface="Franklin Gothic Medium" pitchFamily="34" charset="0"/>
              </a:rPr>
              <a:t>December 5, 1955 – December 20, 1956</a:t>
            </a:r>
          </a:p>
          <a:p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  <a:hlinkClick r:id="rId2"/>
              </a:rPr>
              <a:t>http://www.history.com/topics/black-history/montgomery-bus-boycott</a:t>
            </a:r>
            <a:endParaRPr lang="en-US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MARTIN LUTHER KING JR.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41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Born in Atlanta, Georgia in 1929</a:t>
            </a:r>
          </a:p>
          <a:p>
            <a:r>
              <a:rPr lang="en-US" dirty="0" smtClean="0">
                <a:latin typeface="Franklin Gothic Medium" pitchFamily="34" charset="0"/>
              </a:rPr>
              <a:t>Lived in middle-class family</a:t>
            </a:r>
          </a:p>
          <a:p>
            <a:r>
              <a:rPr lang="en-US" dirty="0" smtClean="0">
                <a:latin typeface="Franklin Gothic Medium" pitchFamily="34" charset="0"/>
              </a:rPr>
              <a:t>Attended Morehouse College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Studied theology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Particularly believed in </a:t>
            </a:r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Ghandi’s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nonviolent resistance – expose injustice and force it to end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4" name="Picture 4" descr="King, Martin Luther, Jr.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606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BUS BOYCOTT GIVES RISE TO A LEADER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Boycott led to violence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Vigilantes beat and attack boycotters and bombed the home of MLK and other MIA leaders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MLK and Rosa Parks lost their jobs</a:t>
            </a:r>
          </a:p>
          <a:p>
            <a:r>
              <a:rPr lang="en-US" dirty="0" smtClean="0">
                <a:latin typeface="Franklin Gothic Medium" pitchFamily="34" charset="0"/>
              </a:rPr>
              <a:t>King urged black community not to respond with violence</a:t>
            </a:r>
          </a:p>
          <a:p>
            <a:r>
              <a:rPr lang="en-US" dirty="0" smtClean="0">
                <a:latin typeface="Franklin Gothic Medium" pitchFamily="34" charset="0"/>
              </a:rPr>
              <a:t>1956 – Supreme Court declares Montgomery and the Alabama segregation laws unconstitutional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By the end of the year, desegregated bus system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MLK’s SUPPORTERS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Montgomery Bus Boycott is what made MLK famous</a:t>
            </a:r>
          </a:p>
          <a:p>
            <a:r>
              <a:rPr lang="en-US" dirty="0" smtClean="0">
                <a:latin typeface="Franklin Gothic Medium" pitchFamily="34" charset="0"/>
              </a:rPr>
              <a:t>1957 – brought together 100 black ministers to found SCLC (Southern Christian Leadership Committee)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Southern black church leaders of the Civil Rights Movement 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NAACP MEMBERSHIP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Membership grew from 50,000 → 500,000</a:t>
            </a:r>
          </a:p>
          <a:p>
            <a:r>
              <a:rPr lang="en-US" dirty="0" err="1" smtClean="0">
                <a:latin typeface="Franklin Gothic Medium" pitchFamily="34" charset="0"/>
              </a:rPr>
              <a:t>Thurgood</a:t>
            </a:r>
            <a:r>
              <a:rPr lang="en-US" dirty="0" smtClean="0">
                <a:latin typeface="Franklin Gothic Medium" pitchFamily="34" charset="0"/>
              </a:rPr>
              <a:t> Marshall mounted legal campaign challenging segregation laws</a:t>
            </a:r>
          </a:p>
          <a:p>
            <a:r>
              <a:rPr lang="en-US" dirty="0" smtClean="0">
                <a:latin typeface="Franklin Gothic Medium" pitchFamily="34" charset="0"/>
              </a:rPr>
              <a:t>Demonstrated potential for using federal courts to attack segregation 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BROWN v. BOARD OF EDUCATION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NAACP – series of lawsuits seeking complete equality of segregated facilities</a:t>
            </a:r>
          </a:p>
          <a:p>
            <a:r>
              <a:rPr lang="en-US" dirty="0" smtClean="0">
                <a:latin typeface="Franklin Gothic Medium" pitchFamily="34" charset="0"/>
              </a:rPr>
              <a:t>1951 – </a:t>
            </a:r>
            <a:r>
              <a:rPr lang="en-US" dirty="0" err="1" smtClean="0">
                <a:latin typeface="Franklin Gothic Medium" pitchFamily="34" charset="0"/>
              </a:rPr>
              <a:t>Thurgood</a:t>
            </a:r>
            <a:r>
              <a:rPr lang="en-US" dirty="0" smtClean="0">
                <a:latin typeface="Franklin Gothic Medium" pitchFamily="34" charset="0"/>
              </a:rPr>
              <a:t> Marshall begins direct action on “separate but equal” laws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THE HISTORIC CASE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8 year old Linda Brown had to travel by bus to her school, but lived 3 blocks from an all white school</a:t>
            </a:r>
          </a:p>
          <a:p>
            <a:r>
              <a:rPr lang="en-US" dirty="0" smtClean="0">
                <a:latin typeface="Franklin Gothic Medium" pitchFamily="34" charset="0"/>
              </a:rPr>
              <a:t>1954 – Justice Warren issues unanimous report stating that “separate but equal” is not true – must end</a:t>
            </a:r>
          </a:p>
          <a:p>
            <a:r>
              <a:rPr lang="en-US" dirty="0" smtClean="0">
                <a:latin typeface="Franklin Gothic Medium" pitchFamily="34" charset="0"/>
              </a:rPr>
              <a:t>Marshall claims all segregated schools would end within 5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No plan for implementation was included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BROWN v. BOARD </a:t>
            </a:r>
            <a:r>
              <a:rPr lang="en-US" b="1" dirty="0" err="1" smtClean="0">
                <a:latin typeface="Franklin Gothic Medium" pitchFamily="34" charset="0"/>
              </a:rPr>
              <a:t>con’t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1955 – Justices assign responsibility of desegregating schools to school boards </a:t>
            </a:r>
            <a:r>
              <a:rPr lang="en-US" b="1" dirty="0" smtClean="0">
                <a:latin typeface="Franklin Gothic Medium" pitchFamily="34" charset="0"/>
              </a:rPr>
              <a:t>“with all deliberate speed”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1026" name="Picture 2" descr="http://350cr.blogs.brynmawr.edu/files/2013/03/danvile_front.page_-1024x587.jpg"/>
          <p:cNvPicPr>
            <a:picLocks noChangeAspect="1" noChangeArrowheads="1"/>
          </p:cNvPicPr>
          <p:nvPr/>
        </p:nvPicPr>
        <p:blipFill>
          <a:blip r:embed="rId2" cstate="print"/>
          <a:srcRect b="23974"/>
          <a:stretch>
            <a:fillRect/>
          </a:stretch>
        </p:blipFill>
        <p:spPr bwMode="auto">
          <a:xfrm>
            <a:off x="1676400" y="3886200"/>
            <a:ext cx="6099175" cy="265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IMPLEMENTING BROWN: LITTLE ROCK 9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September 1957 – schools ordered to begin desegregation</a:t>
            </a:r>
          </a:p>
          <a:p>
            <a:r>
              <a:rPr lang="en-US" dirty="0" smtClean="0">
                <a:latin typeface="Franklin Gothic Medium" pitchFamily="34" charset="0"/>
              </a:rPr>
              <a:t>Gov </a:t>
            </a:r>
            <a:r>
              <a:rPr lang="en-US" dirty="0" err="1" smtClean="0">
                <a:latin typeface="Franklin Gothic Medium" pitchFamily="34" charset="0"/>
              </a:rPr>
              <a:t>Faubus</a:t>
            </a:r>
            <a:r>
              <a:rPr lang="en-US" dirty="0" smtClean="0">
                <a:latin typeface="Franklin Gothic Medium" pitchFamily="34" charset="0"/>
              </a:rPr>
              <a:t> (AK) – campaigning for reelection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Defied court order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Franklin Gothic Medium" pitchFamily="34" charset="0"/>
              </a:rPr>
              <a:t>National Guard troops sent to Central High to prevent desegregation</a:t>
            </a:r>
          </a:p>
          <a:p>
            <a:pPr lvl="1"/>
            <a:endParaRPr lang="en-US" dirty="0">
              <a:latin typeface="Franklin Gothic Medium" pitchFamily="34" charset="0"/>
            </a:endParaRPr>
          </a:p>
        </p:txBody>
      </p:sp>
      <p:pic>
        <p:nvPicPr>
          <p:cNvPr id="49156" name="Picture 4" descr="http://hotelworkers.org/images/uploads/eckford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47625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DISCRIMINATION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Franklin Gothic Medium" pitchFamily="34" charset="0"/>
              </a:rPr>
              <a:t>Excluding or restricting members of one group from opportunities that are available to other groups</a:t>
            </a:r>
          </a:p>
          <a:p>
            <a:pPr eaLnBrk="1" hangingPunct="1"/>
            <a:r>
              <a:rPr lang="en-US" sz="3600" dirty="0" smtClean="0">
                <a:latin typeface="Franklin Gothic Medium" pitchFamily="34" charset="0"/>
              </a:rPr>
              <a:t>Ex- not giving a job to someone because they are black, elderly, disabled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IMPLEMENTING BROWN: LITTLE ROCK 9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9424"/>
            <a:ext cx="4114800" cy="4325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Eisenhower agrees to intervene quietly</a:t>
            </a:r>
          </a:p>
          <a:p>
            <a:r>
              <a:rPr lang="en-US" dirty="0" err="1" smtClean="0">
                <a:latin typeface="Franklin Gothic Medium" pitchFamily="34" charset="0"/>
              </a:rPr>
              <a:t>Faubus</a:t>
            </a:r>
            <a:r>
              <a:rPr lang="en-US" dirty="0" smtClean="0">
                <a:latin typeface="Franklin Gothic Medium" pitchFamily="34" charset="0"/>
              </a:rPr>
              <a:t> withdrew the troops, students left to white mob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National Guard sent in under federal control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101</a:t>
            </a:r>
            <a:r>
              <a:rPr lang="en-US" baseline="30000" dirty="0" smtClean="0">
                <a:solidFill>
                  <a:schemeClr val="tx1"/>
                </a:solidFill>
                <a:latin typeface="Franklin Gothic Medium" pitchFamily="34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Airborne protected students</a:t>
            </a:r>
          </a:p>
          <a:p>
            <a:r>
              <a:rPr lang="en-US" sz="1100" dirty="0" smtClean="0">
                <a:latin typeface="Franklin Gothic Medium" pitchFamily="34" charset="0"/>
                <a:hlinkClick r:id="rId2"/>
              </a:rPr>
              <a:t>http://www.history.com/topics/black-history/central-high-school-integration</a:t>
            </a:r>
            <a:endParaRPr lang="en-US" sz="1100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4" name="Picture 2" descr="http://www.marquette.edu/littlerocknine/images/lr9_stud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429125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NONVIOLENT MOVEMENT: SIT INS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209800"/>
            <a:ext cx="5181600" cy="46085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February 1960 – 4 black students sat down at white only lunch counter at Woolworths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Ordered but were refused </a:t>
            </a:r>
            <a:b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service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Stayed at the counter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Hundreds came to support</a:t>
            </a:r>
          </a:p>
          <a:p>
            <a:r>
              <a:rPr lang="en-US" dirty="0" smtClean="0">
                <a:latin typeface="Franklin Gothic Medium" pitchFamily="34" charset="0"/>
              </a:rPr>
              <a:t>Sit in leads to start of an </a:t>
            </a:r>
            <a:br>
              <a:rPr lang="en-US" dirty="0" smtClean="0">
                <a:latin typeface="Franklin Gothic Medium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economic boycott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Businesses will be forced to give in</a:t>
            </a:r>
          </a:p>
          <a:p>
            <a:r>
              <a:rPr lang="en-US" dirty="0" smtClean="0">
                <a:latin typeface="Franklin Gothic Medium" pitchFamily="34" charset="0"/>
              </a:rPr>
              <a:t>Within 18 months, 70,000 people participated in sit ins (3,000 arrested)</a:t>
            </a:r>
          </a:p>
        </p:txBody>
      </p:sp>
      <p:pic>
        <p:nvPicPr>
          <p:cNvPr id="51202" name="Picture 2" descr="http://all-len-all.com/wp-content/uploads/2015/01/greensboro-sit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4191000" cy="284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57.foxnews.com/global.fncstatic.com/static/managed/img/fn2/feeds/Associated%20Press/2013/05/27/0/0/d5ea3b66c1e21111330f6a7067007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5091"/>
            <a:ext cx="7924800" cy="6582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Franklin Gothic Medium" pitchFamily="34" charset="0"/>
              </a:rPr>
              <a:t>SNCC</a:t>
            </a:r>
            <a:r>
              <a:rPr lang="en-US" sz="2200" b="1" dirty="0" smtClean="0">
                <a:latin typeface="Franklin Gothic Medium" pitchFamily="34" charset="0"/>
              </a:rPr>
              <a:t> (STUDENT NONVIOLENT COORDINATING COMMITTEE)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Franklin Gothic Medium" pitchFamily="34" charset="0"/>
              </a:rPr>
              <a:t>1960 – Student centered leadership organized civil rights movement without adult control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Franklin Gothic Medium" pitchFamily="34" charset="0"/>
              </a:rPr>
              <a:t>Fight segregation through direct confrontation, mass action, civil disobedience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Franklin Gothic Medium" pitchFamily="34" charset="0"/>
              </a:rPr>
              <a:t>Forefront of nearly every civil rights battle 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1960 ELECTION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Kennedy v Nixon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Kennedy praised Civil Rights Movement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Won 70% of the black vote</a:t>
            </a:r>
          </a:p>
          <a:p>
            <a:r>
              <a:rPr lang="en-US" dirty="0" smtClean="0">
                <a:latin typeface="Franklin Gothic Medium" pitchFamily="34" charset="0"/>
              </a:rPr>
              <a:t>Kennedy’s work on Civil Rights Movement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Appoints 40 African Americans to federal positions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Franklin Gothic Medium" pitchFamily="34" charset="0"/>
              </a:rPr>
              <a:t>Thurgood</a:t>
            </a: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 Marshall appointed to federal court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Established Equal Employment Opportunity – fight discrimination in federal civil service</a:t>
            </a:r>
          </a:p>
          <a:p>
            <a:r>
              <a:rPr lang="en-US" dirty="0" smtClean="0">
                <a:latin typeface="Franklin Gothic Medium" pitchFamily="34" charset="0"/>
              </a:rPr>
              <a:t>Careful not to alienate southern Democrats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FREEDOM RIDES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Franklin Gothic Medium" pitchFamily="34" charset="0"/>
              </a:rPr>
              <a:t>1961 – led by CORE</a:t>
            </a:r>
            <a:r>
              <a:rPr lang="en-US" dirty="0">
                <a:latin typeface="Franklin Gothic Medium" pitchFamily="34" charset="0"/>
              </a:rPr>
              <a:t> </a:t>
            </a:r>
            <a:r>
              <a:rPr lang="en-US" dirty="0" smtClean="0">
                <a:latin typeface="Franklin Gothic Medium" pitchFamily="34" charset="0"/>
              </a:rPr>
              <a:t>(Congress on Racial Equality)</a:t>
            </a:r>
          </a:p>
          <a:p>
            <a:r>
              <a:rPr lang="en-US" dirty="0" smtClean="0">
                <a:latin typeface="Franklin Gothic Medium" pitchFamily="34" charset="0"/>
              </a:rPr>
              <a:t>Series of bus trips through South to protest segregation in interstate bus terminals</a:t>
            </a:r>
          </a:p>
          <a:p>
            <a:r>
              <a:rPr lang="en-US" dirty="0" smtClean="0">
                <a:latin typeface="Franklin Gothic Medium" pitchFamily="34" charset="0"/>
              </a:rPr>
              <a:t>Mob violence erupted – FBI did nothing</a:t>
            </a:r>
          </a:p>
          <a:p>
            <a:r>
              <a:rPr lang="en-US" dirty="0" smtClean="0">
                <a:latin typeface="Franklin Gothic Medium" pitchFamily="34" charset="0"/>
              </a:rPr>
              <a:t>Exposed ugly face of southern racism</a:t>
            </a:r>
          </a:p>
          <a:p>
            <a:r>
              <a:rPr lang="en-US" dirty="0" smtClean="0">
                <a:latin typeface="Franklin Gothic Medium" pitchFamily="34" charset="0"/>
              </a:rPr>
              <a:t>Reinforced white resistance to desegregation </a:t>
            </a:r>
          </a:p>
          <a:p>
            <a:pPr>
              <a:buNone/>
            </a:pPr>
            <a:endParaRPr lang="en-US" dirty="0" smtClean="0">
              <a:latin typeface="Franklin Gothic Medium" pitchFamily="34" charset="0"/>
            </a:endParaRPr>
          </a:p>
          <a:p>
            <a:pPr>
              <a:buNone/>
            </a:pPr>
            <a:endParaRPr lang="en-US" dirty="0" smtClean="0">
              <a:latin typeface="Franklin Gothic Medium" pitchFamily="34" charset="0"/>
            </a:endParaRPr>
          </a:p>
          <a:p>
            <a:r>
              <a:rPr lang="en-US" sz="1600" dirty="0" smtClean="0">
                <a:latin typeface="Franklin Gothic Medium" pitchFamily="34" charset="0"/>
                <a:hlinkClick r:id="rId2"/>
              </a:rPr>
              <a:t>http://www.investigationdiscovery.com/tv-shows/march-to-justice/march-to-justice-videos/the-freedom-riders</a:t>
            </a:r>
            <a:endParaRPr lang="en-US" sz="1600" dirty="0" smtClean="0">
              <a:latin typeface="Franklin Gothic Medium" pitchFamily="34" charset="0"/>
              <a:hlinkClick r:id="rId3"/>
            </a:endParaRPr>
          </a:p>
          <a:p>
            <a:r>
              <a:rPr lang="en-US" sz="1600" dirty="0" smtClean="0">
                <a:latin typeface="Franklin Gothic Medium" pitchFamily="34" charset="0"/>
                <a:hlinkClick r:id="rId3"/>
              </a:rPr>
              <a:t>http://www.pbslearningmedia.org/resource/fr11.soc.civil.tactics.frgoals/freedom-riders-freedom-riders-challenge-segregation/</a:t>
            </a:r>
            <a:endParaRPr lang="en-US" sz="1600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</p:txBody>
      </p:sp>
      <p:pic>
        <p:nvPicPr>
          <p:cNvPr id="4" name="Picture 9" descr="Civil Rights Movement in the United States -- Media -- Encarta ® Onlin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905000"/>
            <a:ext cx="3810000" cy="271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BIRMINGHAM CAMPAIGN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1963 – most segregated big city and deep history of racial violence</a:t>
            </a:r>
          </a:p>
          <a:p>
            <a:r>
              <a:rPr lang="en-US" dirty="0" smtClean="0">
                <a:latin typeface="Franklin Gothic Medium" pitchFamily="34" charset="0"/>
              </a:rPr>
              <a:t>Organized by SCLC</a:t>
            </a:r>
          </a:p>
          <a:p>
            <a:r>
              <a:rPr lang="en-US" dirty="0" smtClean="0">
                <a:latin typeface="Franklin Gothic Medium" pitchFamily="34" charset="0"/>
              </a:rPr>
              <a:t>Strategy: fill city jails and boycott stores</a:t>
            </a:r>
          </a:p>
          <a:p>
            <a:r>
              <a:rPr lang="en-US" dirty="0" smtClean="0">
                <a:latin typeface="Franklin Gothic Medium" pitchFamily="34" charset="0"/>
              </a:rPr>
              <a:t>MLK arrives with manifest demanding end to racist practices and segregation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Creation of biracial committee to oversee desegregation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MLK DECLARES VICTORY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Protest marches shut down city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Student march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Children’s crusade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  <a:hlinkClick r:id="rId2"/>
              </a:rPr>
              <a:t>http://www.biography.com/news/black-history-birmingham-childrens-crusade-1963-video</a:t>
            </a:r>
            <a:endParaRPr lang="en-US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lvl="1"/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en/thumb/7/74/Birmingham_campaign_dogs.jpg/300px-Birmingham_campaign_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550329" cy="3200400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en/9/9f/Birmingham_campaign_water_ho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143375" cy="3284215"/>
          </a:xfrm>
          <a:prstGeom prst="rect">
            <a:avLst/>
          </a:prstGeom>
          <a:noFill/>
        </p:spPr>
      </p:pic>
      <p:pic>
        <p:nvPicPr>
          <p:cNvPr id="4102" name="Picture 6" descr="https://s-media-cache-ak0.pinimg.com/736x/58/de/6d/58de6dac56d2993c87adc0818687c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52875"/>
            <a:ext cx="436245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BIRMINGHAM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King declares victory – business leaders agree to most demands</a:t>
            </a:r>
          </a:p>
          <a:p>
            <a:r>
              <a:rPr lang="en-US" dirty="0" smtClean="0">
                <a:latin typeface="Franklin Gothic Medium" pitchFamily="34" charset="0"/>
              </a:rPr>
              <a:t>KKK burned cross in city park after MLK left</a:t>
            </a:r>
          </a:p>
          <a:p>
            <a:r>
              <a:rPr lang="en-US" dirty="0" smtClean="0">
                <a:latin typeface="Franklin Gothic Medium" pitchFamily="34" charset="0"/>
              </a:rPr>
              <a:t>Bomb set off at MLK’s brother’s house</a:t>
            </a:r>
          </a:p>
          <a:p>
            <a:r>
              <a:rPr lang="en-US" dirty="0" smtClean="0">
                <a:latin typeface="Franklin Gothic Medium" pitchFamily="34" charset="0"/>
              </a:rPr>
              <a:t>Kennedy orders 3,000 troops into Birmingham</a:t>
            </a:r>
          </a:p>
          <a:p>
            <a:r>
              <a:rPr lang="en-US" dirty="0" smtClean="0">
                <a:latin typeface="Franklin Gothic Medium" pitchFamily="34" charset="0"/>
              </a:rPr>
              <a:t>Violence receded 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September 1963 – church bombing, 4 girls killed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 pitchFamily="34" charset="0"/>
                <a:hlinkClick r:id="rId2"/>
              </a:rPr>
              <a:t>http://www.history.com/topics/black-history/birmingham-church-bombing</a:t>
            </a:r>
            <a:endParaRPr lang="en-US" sz="2000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>
              <a:solidFill>
                <a:schemeClr val="tx1"/>
              </a:solidFill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PREJUDICE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Franklin Gothic Medium" pitchFamily="34" charset="0"/>
              </a:rPr>
              <a:t>A preconceived judgment toward a people or a person because of race, social class, gender, ethnicity, age, disability, political beliefs, religion, sexual orientation or other personal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MARCH ON WASHINGTON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June 11, 1963 – Kennedy goes on TV to personally endorse the Civil Rights Movement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Following week – Congress passes law for voting rights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Outlaw segregation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Bolster federal authority </a:t>
            </a:r>
          </a:p>
          <a:p>
            <a:r>
              <a:rPr lang="en-US" dirty="0" smtClean="0">
                <a:latin typeface="Franklin Gothic Medium" pitchFamily="34" charset="0"/>
              </a:rPr>
              <a:t>Few hours after Congress passes law, Mississippi NAACP leader </a:t>
            </a:r>
            <a:r>
              <a:rPr lang="en-US" dirty="0" err="1" smtClean="0">
                <a:latin typeface="Franklin Gothic Medium" pitchFamily="34" charset="0"/>
              </a:rPr>
              <a:t>Medger</a:t>
            </a:r>
            <a:r>
              <a:rPr lang="en-US" dirty="0" smtClean="0">
                <a:latin typeface="Franklin Gothic Medium" pitchFamily="34" charset="0"/>
              </a:rPr>
              <a:t> Evers killed 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MARCH ON WASHINGTON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ranklin Gothic Medium" pitchFamily="34" charset="0"/>
              </a:rPr>
              <a:t>Planned march – Kennedy reluctantly approves</a:t>
            </a:r>
          </a:p>
          <a:p>
            <a:r>
              <a:rPr lang="en-US" dirty="0" smtClean="0">
                <a:latin typeface="Franklin Gothic Medium" pitchFamily="34" charset="0"/>
              </a:rPr>
              <a:t>Leaders of Civil Rights organizations put aside differences in philosophy to come together for march</a:t>
            </a:r>
          </a:p>
          <a:p>
            <a:r>
              <a:rPr lang="en-US" dirty="0" smtClean="0">
                <a:latin typeface="Franklin Gothic Medium" pitchFamily="34" charset="0"/>
              </a:rPr>
              <a:t>August 28, 1963 – 250,000 people gathered</a:t>
            </a:r>
          </a:p>
          <a:p>
            <a:r>
              <a:rPr lang="en-US" dirty="0" smtClean="0">
                <a:latin typeface="Franklin Gothic Medium" pitchFamily="34" charset="0"/>
              </a:rPr>
              <a:t>MLK gives “I Have a Dream” speech 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r>
              <a:rPr lang="en-US" sz="2400" dirty="0" smtClean="0">
                <a:latin typeface="Franklin Gothic Medium" pitchFamily="34" charset="0"/>
                <a:hlinkClick r:id="rId2"/>
              </a:rPr>
              <a:t>http://www.youtube.com/watch?v=3vDWWy4CMhE</a:t>
            </a:r>
            <a:endParaRPr lang="en-US" sz="2400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MARCH ON WASHINGTON </a:t>
            </a:r>
            <a:endParaRPr lang="en-US" b="1" dirty="0">
              <a:latin typeface="Franklin Gothic Medium" pitchFamily="34" charset="0"/>
            </a:endParaRPr>
          </a:p>
        </p:txBody>
      </p:sp>
      <p:pic>
        <p:nvPicPr>
          <p:cNvPr id="6146" name="Picture 2" descr="http://redf.org/wordpress/wp-content/uploads/2013/12/gty_march_on_washington_martin_luther_king_ll_130819_16x9_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6975548" cy="431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NEW PRESIDENT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9624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November 1963 – JFK assassinated</a:t>
            </a:r>
          </a:p>
          <a:p>
            <a:r>
              <a:rPr lang="en-US" dirty="0" smtClean="0">
                <a:latin typeface="Franklin Gothic Medium" pitchFamily="34" charset="0"/>
              </a:rPr>
              <a:t>Lyndon B. Johnson becomes president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Not a friend to Civil Rights Movement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Agrees to continue Kennedy’s lead</a:t>
            </a:r>
          </a:p>
          <a:p>
            <a:r>
              <a:rPr lang="en-US" dirty="0" smtClean="0">
                <a:latin typeface="Franklin Gothic Medium" pitchFamily="34" charset="0"/>
              </a:rPr>
              <a:t>June 2, 1964 – LBJ passes Civil Rights Act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5122" name="Picture 2" descr="http://www.thenation.com/wp-content/uploads/2015/04/civilr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455295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CIVIL RIGHTS ACT 1964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Prohibited discrimination in most public places</a:t>
            </a:r>
          </a:p>
          <a:p>
            <a:r>
              <a:rPr lang="en-US" dirty="0" smtClean="0">
                <a:latin typeface="Franklin Gothic Medium" pitchFamily="34" charset="0"/>
              </a:rPr>
              <a:t>Outlawed discriminatory employment </a:t>
            </a:r>
          </a:p>
          <a:p>
            <a:r>
              <a:rPr lang="en-US" dirty="0" smtClean="0">
                <a:latin typeface="Franklin Gothic Medium" pitchFamily="34" charset="0"/>
              </a:rPr>
              <a:t>Outlawed bias in federally assisted programs</a:t>
            </a:r>
          </a:p>
          <a:p>
            <a:r>
              <a:rPr lang="en-US" dirty="0" smtClean="0">
                <a:latin typeface="Franklin Gothic Medium" pitchFamily="34" charset="0"/>
              </a:rPr>
              <a:t>Justice Department begins desegregating schools</a:t>
            </a:r>
          </a:p>
          <a:p>
            <a:r>
              <a:rPr lang="en-US" dirty="0" smtClean="0">
                <a:latin typeface="Franklin Gothic Medium" pitchFamily="34" charset="0"/>
              </a:rPr>
              <a:t>Equal Employment Opportunity Commission established</a:t>
            </a:r>
          </a:p>
          <a:p>
            <a:r>
              <a:rPr lang="en-US" dirty="0" smtClean="0">
                <a:latin typeface="Franklin Gothic Medium" pitchFamily="34" charset="0"/>
              </a:rPr>
              <a:t>Technical and financial aid to communities working to end discrimination 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MISSISSIPPI FREEDOM SUMMER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57800" cy="46085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Franklin Gothic Medium" pitchFamily="34" charset="0"/>
              </a:rPr>
              <a:t>SNCC – work to register black voters</a:t>
            </a:r>
          </a:p>
          <a:p>
            <a:pPr lvl="1"/>
            <a:r>
              <a:rPr lang="en-US" dirty="0" smtClean="0">
                <a:latin typeface="Franklin Gothic Medium" pitchFamily="34" charset="0"/>
              </a:rPr>
              <a:t>Mississippi was poorest, most backward state</a:t>
            </a:r>
          </a:p>
          <a:p>
            <a:r>
              <a:rPr lang="en-US" dirty="0" smtClean="0">
                <a:latin typeface="Franklin Gothic Medium" pitchFamily="34" charset="0"/>
              </a:rPr>
              <a:t>900 volunteers from white colleges begin to travel in order to get African Americans to register to vote</a:t>
            </a:r>
          </a:p>
          <a:p>
            <a:pPr lvl="1"/>
            <a:r>
              <a:rPr lang="en-US" dirty="0" smtClean="0">
                <a:latin typeface="Franklin Gothic Medium" pitchFamily="34" charset="0"/>
              </a:rPr>
              <a:t>June 1964 – 3 activists murdered</a:t>
            </a:r>
          </a:p>
          <a:p>
            <a:pPr lvl="1"/>
            <a:r>
              <a:rPr lang="en-US" dirty="0" smtClean="0">
                <a:latin typeface="Franklin Gothic Medium" pitchFamily="34" charset="0"/>
              </a:rPr>
              <a:t>Six weeks later, FBI finds 3 more bodies</a:t>
            </a:r>
          </a:p>
          <a:p>
            <a:pPr lvl="1"/>
            <a:r>
              <a:rPr lang="en-US" dirty="0" smtClean="0">
                <a:latin typeface="Franklin Gothic Medium" pitchFamily="34" charset="0"/>
              </a:rPr>
              <a:t>3 more died, 1,000 arrested, 80 beatings, 35 shootings, 30 bombings</a:t>
            </a:r>
          </a:p>
          <a:p>
            <a:r>
              <a:rPr lang="en-US" dirty="0" smtClean="0">
                <a:latin typeface="Franklin Gothic Medium" pitchFamily="34" charset="0"/>
              </a:rPr>
              <a:t>60,000 voters signed up 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4" name="Picture 4" descr="chaneygoodmanschwe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62200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MISSING ACTIVISTS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  <a:hlinkClick r:id="rId2"/>
              </a:rPr>
              <a:t>http://www.history.com/this-day-in-history/slain-civil-rights-workers-found</a:t>
            </a:r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r>
              <a:rPr lang="en-US" dirty="0" smtClean="0">
                <a:latin typeface="Franklin Gothic Medium" pitchFamily="34" charset="0"/>
                <a:hlinkClick r:id="rId3"/>
              </a:rPr>
              <a:t>http://www.cbsnews.com/news/mississippi-burning-murders-resonate-50-years-later/</a:t>
            </a:r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MALCOLM X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Franklin Gothic Medium" pitchFamily="34" charset="0"/>
              </a:rPr>
              <a:t>Born in 1925 – Malcolm Little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Preacher father was murdered by whites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Drifts into life of crime – sent to jail – finds Nation of Islam in jail</a:t>
            </a:r>
          </a:p>
          <a:p>
            <a:r>
              <a:rPr lang="en-US" dirty="0" smtClean="0">
                <a:latin typeface="Franklin Gothic Medium" pitchFamily="34" charset="0"/>
              </a:rPr>
              <a:t>Nation of Islam – create a self-reliant, highly disciplined, separate “nation” for blacks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Used “X” to symbolize loss of slave name</a:t>
            </a:r>
          </a:p>
          <a:p>
            <a:r>
              <a:rPr lang="en-US" dirty="0" smtClean="0">
                <a:latin typeface="Franklin Gothic Medium" pitchFamily="34" charset="0"/>
              </a:rPr>
              <a:t>Ridiculed integrationist goals</a:t>
            </a:r>
          </a:p>
          <a:p>
            <a:r>
              <a:rPr lang="en-US" dirty="0" smtClean="0">
                <a:latin typeface="Franklin Gothic Medium" pitchFamily="34" charset="0"/>
              </a:rPr>
              <a:t>Time for nonviolence had passed</a:t>
            </a:r>
          </a:p>
          <a:p>
            <a:r>
              <a:rPr lang="en-US" dirty="0" smtClean="0">
                <a:latin typeface="Franklin Gothic Medium" pitchFamily="34" charset="0"/>
              </a:rPr>
              <a:t>Separated himself from Nation of Islam after pilgrimage to Mecca </a:t>
            </a:r>
          </a:p>
          <a:p>
            <a:r>
              <a:rPr lang="en-US" dirty="0" smtClean="0">
                <a:latin typeface="Franklin Gothic Medium" pitchFamily="34" charset="0"/>
              </a:rPr>
              <a:t>Assassinated February 1965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BLACK POWER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Argued for right to use violence for self-defense</a:t>
            </a:r>
          </a:p>
          <a:p>
            <a:r>
              <a:rPr lang="en-US" dirty="0" smtClean="0">
                <a:latin typeface="Franklin Gothic Medium" pitchFamily="34" charset="0"/>
              </a:rPr>
              <a:t>African American mobilization for control of economic and political power</a:t>
            </a:r>
          </a:p>
          <a:p>
            <a:r>
              <a:rPr lang="en-US" dirty="0" smtClean="0">
                <a:latin typeface="Franklin Gothic Medium" pitchFamily="34" charset="0"/>
              </a:rPr>
              <a:t>Separation of societies</a:t>
            </a:r>
          </a:p>
          <a:p>
            <a:r>
              <a:rPr lang="en-US" dirty="0" smtClean="0">
                <a:latin typeface="Franklin Gothic Medium" pitchFamily="34" charset="0"/>
              </a:rPr>
              <a:t>Black Panthers established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Citizen patrols because African Americans could not trust white police force </a:t>
            </a:r>
            <a:endParaRPr lang="en-US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VOTING RIGHTS ACT OF 1965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August 1965 – LBJ signs law</a:t>
            </a:r>
          </a:p>
          <a:p>
            <a:r>
              <a:rPr lang="en-US" dirty="0" smtClean="0">
                <a:latin typeface="Franklin Gothic Medium" pitchFamily="34" charset="0"/>
              </a:rPr>
              <a:t>Authorizes federal supervision of voting registration processes</a:t>
            </a:r>
          </a:p>
          <a:p>
            <a:r>
              <a:rPr lang="en-US" dirty="0" smtClean="0">
                <a:latin typeface="Franklin Gothic Medium" pitchFamily="34" charset="0"/>
              </a:rPr>
              <a:t>Outlawed literacy and other discriminatory tests</a:t>
            </a:r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 descr="sit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05462"/>
            <a:ext cx="3810000" cy="378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serscontent2.emaze.com/images/deb63491-4923-49d4-ac1a-377deb23e7f1/635355006483163960_waterfounti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455295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ASSASSINATION OF MLK JR.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April 4, 1968 in Memphis, TN by James Earl Ray at the Loraine Motel</a:t>
            </a:r>
          </a:p>
          <a:p>
            <a:r>
              <a:rPr lang="en-US" dirty="0" smtClean="0">
                <a:latin typeface="Franklin Gothic Medium" pitchFamily="34" charset="0"/>
                <a:hlinkClick r:id="rId2"/>
              </a:rPr>
              <a:t>http://www.youtube.com/watch?v=cmOBbxgxKvo</a:t>
            </a:r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3171825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 descr="http://upload.wikimedia.org/wikipedia/commons/thumb/a/a3/James_Earl_Ray.jpg/220px-James_Earl_R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18113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AFFIRMATIVE ACTION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Action taken to increase the representation of women and minorities in areas of employment, education and business from which they have historically been excluded 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1026" name="AutoShape 2" descr="data:image/jpeg;base64,/9j/4AAQSkZJRgABAQAAAQABAAD/2wCEAAkGBxMTEhUTExMWFhUXFxcYGBgXGRgdHhsYHxodFx0bGB0fHSggGx0lHhsdITEhJSorLi4vGh8zODMtNygtLisBCgoKBQUFDgUFDisZExkrKysrKysrKysrKysrKysrKysrKysrKysrKysrKysrKysrKysrKysrKysrKysrKysrK//AABEIAK0BIwMBIgACEQEDEQH/xAAcAAACAgMBAQAAAAAAAAAAAAAEBQYHAAEDAgj/xABDEAACAQIEAwYDBgQDBwQDAAABAhEAAwQSITEFQVEGEyJhcYEykaEHFEKxwfAjUmLRcoLhJDOSk6LS8RY0U7MVQ8L/xAAUAQEAAAAAAAAAAAAAAAAAAAAA/8QAFBEBAAAAAAAAAAAAAAAAAAAAAP/aAAwDAQACEQMRAD8AuyvVea2KDdZWVlBusrVboN1lZWUGCt1qt0GVlZWUGVlZWUGVlZWUGV4Z9a090Deg77rMg67+tBz4pxCFK2zLn00EiTqCDUOuXLjXn/iPMxuYGhOnIRypxjVm4TBmBt5QTrXEkFmUEAsQSJ1AjpqNT5UHIsxnPfLgLsSRrOk66ERRY43fRJUBgNPECYjQ7Qf/ADXGzZzvGYZR8U7kDl9frTRRbIOUbiJ8t+Wu9Aw4Ljzet5iACGKkCeWvPyIo6aV8Et5FZZJls2vmB9NPrRGMxmXbUjl7TQFtXlXkfMfpXG5d8AIIkxE+daJyiP31/Og7tdAEkj8qHxGKUKdT7A1zA2keLeP3uJNC4liQZGkc9ATpp1igEuXWDEgEkGQN/PUCTt6UlfjksyCJkTlEkKdSIBmfbpRuNxOYFAYB3CnUjbefn670r4ZwdfvDXFtrmaAGEyOXORy9PWaAlcUr2oDmNQVJMr5MCAYiYkD01FcsCHP8MN4lDABwYaBoOuvUzQ3ELgl1uLBOmYNBEyNztt6Ggr3FmRkDZvjO38vwt5DkY8vOgkdngq3bUHJJzCYZW0P8ytmEfQ8jFL1OJsSt25ltKBaN/KXywFa21+GGXRmUuBlIy5o2Da1fZbiqGhbisysY0caETPMAGBzVqEu3r0u7qxsscrNoPCdQ4nSAC2nSOmodMRwp7lnxr3gbdrb5WIkDMoPhnaDmWNwZ1pFwnityw9wXCwcnxysZ2ygo7Dro6tk3MctC27tsKf4eY4cai2N7KgH4B/JvC8oOXQQAe1WAZrTYgSTaK3RlMjJox2EkQAf8vnQRTtFxlXxDtd74OcuYLbMDwjw+23tWU0wnZ6/jlOKW+6rdZyFJ1ADlROvQVlBbimvQqI9rcbfs913ds3Ea9YBh1DZu+U5RmYfEBl6bzA3f4R71wS69yJ0UFWYjqxEqvoJ9eVAwrKDfD3Zlb0DoUB+sijKDK3Wq3QbrK1W6DK3WqwUG6yud+6FVmOygk+gE0nv9ogonuX587fIFj+LoD8qB5WVH27RPysaSVk3BuFLHYHkKb8OxXe2luEZSQZEzBBgiee1ARNcb96BtPpW2I6xS+9cJOgmDuOp+YoBeL8bsYe0929IVRtAJJJjKvvpVZJ2/x2IuN3Fu2LeaPEAAs7AuSNY6a1K/tGw3e4C8q6MMrkNCmFYEkdREyBVScOxgTKAFKgaSvI7kzzP9hyoLR4XxgXFJdlDjLIVmy75cwkAga6+nOmPejO3WAZ9NoHvvUN7L3me9mLHu1DGAywDERlAkAzMEchvUw4T3RzOWBefAjTK8o9P70HVMQkncsOQMDcHXrXfDXyTlXfy2HOIHlyFdhgAD3h0EQFA5f66V3tXgDAGvMxl8PrzoPGExLqSJI5hTqI6frpynTSuTY2e8ZfiIEAjoSDpznb2ry8GRLDyHIjWQeYPMTqNKV4YZ7necmMNIgGIA022MkjQwKCSWeIKQgYhQBuT0Xn6UU98ZxBnp6kZj7bf9XSokhCtlZ8xzPGh2LhDPkdNPXWjeAYoszkN+J1HoDE68tvYUEsW3I3PT9+dLuJ3lUbg5TqNyDH514xGNKg67/vekeIvZpk6eW8cyYoCcRcmUyyGE+i8vQ+lCYS/kCpIYlTo0gxrMnmBM+9LreIYeEEiNZ3Ebajf6+deLyQp2WSJaTvuZ1iIiAOtB0x1+4zOFVCI1jQQOQMR10jnyoG5ZAlGHgDh1OaSrA5gdI8hygzuNh3xbKFc31GsBRbHkdRmPTl0FeF4m8MCyPmbcEKYIHLNEiCN49OQd04qQvc3CAAZUr4cjKdIg6DMfQgxsYqVYHGtesMQoyQQwBGsaNGu4iq0a8MysrAxmAldASRo/PL5jbSm/C+K3rN9kZu7t3MzWyjKwLjwkFokeHrBgR0oJBg8quLbXCsGBc8X8VRIiTMsJUHlqCPLzxfHpgnCLLYa7nOWSO6aIZSedti4MCYYkbNojxbFkuEXWzLmZIyaXBoNYG589mis4txk3cPeN3cp3QAMTrq2okSTtGgFBHOFdo7qWkUIsAHe6y8ydhoK3SgkDQAkacyKygvLj9sgYcNt97w3/ANgNSUVEe1/ERGEC7nF4YyQYjOZ/KpWlwGg6VuoV287ajBMtpBNwrnbSSFJKqADpJKtv/L50L2M7e/eH7u4DBIAfw/EdgcumpMa86CwKytCt0G6ytVug3WVlKON9pcPhWRbzEF9QFUtA2kxyoGmJt5kZeqkfMRUExQdgysHAAI/AuhDrOo0kE6+dSfivHrNrDnEm4vdRIYa5h0XqeUVW+P7V28Rh72It5JVGHiFwMIXTT4Zlh5a0DjhuMF8B7bsyEnVXtEZogzCRzIqW8KxWS2qZW0nUmSSSSeQ61QPYbtDcw2LsIpY2Xuqr2hlg5/ADtoQSDpqcsVYvE7BucfFnvLi2zYBZUuOg0UmfCRB86CxO/WCQpnzoTEWlyFihcwTCqJmI011P0qtuzfb97OGIxAa+/f8AdWmkCViZuN5dQJMjoTTDjH2lRYtvh7YDnEGy4fxBY1lYYZw34ToN5oI/27v4wrH3Z7drxBsttt5nUhRAnpI/WDYm4WURoRpHnV/4Ttfh8ws3bireXItyA+RbjaKpciASeRO+lEXcfw+6zI9zDMyv3bK5SQ/8sHnQUx2G7UrhLjG/ba4hgG4G+ACRtGomefKrew72X7t7ZUlgGRh0jf5TXji/Z7hNpWe7as2gIzFJUgMYkhNdSd4phhuzFle6e07AIpCaypB2JAidOfSgXcV4kFZbciT4VE/EeYiNTE6V5tX8oMkCZJ8tNyD8OvKqi492pxVrE3Ed/HauMugESCRIHmIqw+yhvY3CC9lzEswDowU+HwnT1kUDOxfyqXBnaV156T013Mbx13imK44HxgwyOMiKblzxx4l8ITN5yCY9KfYrhmLs2iqWrjsdZ3C9SANZ12HT1qoeLcNxFvFM3cXRmzPlyOdDqw25a0FjHip1t5bYHih0JhZ1AktObTeBJI93vCL6sgCjbKBHoJJMxsYqqMFxKyxK/d2a+AQCq+PMoOm4IiNQRyqe9kWuWbS4S7Oe2FJO+jAN1/CxKz5Cgk17FcyRA5zMfvr6Utxt9TMtuIEc/L5iZ9qOLqBHWdeXy/fOlAQCW3HLTn1PWaDndIVjtMGNddgdOh3OlCEtlhhmAJICswWeh99dBvQF3j4a6bVoZmT/AHtzUgAmAqgakk/sxWsfxJde6bQaNmUjXTQgig4Y1V3AELrtAnUEkb9fWhDihrlQeEbiR+ELI01bc17uPmzDcMN9NBHKNzIobi2IBARSANA3nOhH0/KgxcNAVz3gYjaAZBEkwdSJ68o61za26K1u4pKkA22lhkEzlAI02P8Axc6I4hiRaDo7Ml4pKBpBEjRtTK6aihuDjOitc/iO7E3Cx2UQunSdaAxEzqpXws2qusbjWCuxG8g/SguMcSzKM6BRGWOYghiAf5TERJkdK82GCW2RYIzsV6hTt6+tKuJFn8MzJ289NPnOtA4HB7pAJtpqAdWM7VleUxdtQFd2LDQlW0J8t9KygkvEOMrdNhVuT/tWHYrGmmYEjTQfDoOtWdweIDSdZ5/vWOdUbg+DtbZGCXZz2yNJWAwlmKj3p52l7bth8tu1o4AJ00XSB6nnr1oOv21taW/bureAvNaVDag62w7ENmGg1YiDvy2NRbsPj8+MsLdYW7eYZn6BRmA8tQB5TUa4rxC5fum7cuZ3MGddIGgGgiNtNKnfZbC4S/ZfEXLa57CTeVWCoRBIcjkTENykab0F6WeJWXuNaW6jXE+JAwLL6rMisvcSso62nuotxvhQsAx9BM1THZPCtimbidy53WIa9mtasqhVAGSdiABEHUiaW9ouFLeuXbpebtx2bPLaE7BdfhGgE8qD6Eqn+03aPH3sUwsM1rDo+VWnLIBgtHxPOp0HSm/Ge2q9xh7Vp2uMSi3jDBtAATOm53jlQj3srRb0gnQKWaRpssg6TMkGWPSgkuA7W28PYJxl/XOyoxUhmUKreIDpm30nTnNVv2j7T2rmKuYoobttWZBOYJtlUAjYwM3sTGtF8c4MmIUNeFwLaKsQjJnKahgBBjQzrM5ar/E4w4e6lknPZs3i4QmVJMeIjbNlj0MigkfHO0/ecN7tk7tXuq6FXMkL4XOWPhIkTtPLWpbwjshasW7tpPEGBW5mDeKLq6zoIhQIB2k1V3bLiQvusEhcpAWICz/KNuU6VdHBvtAwjYW1dxF1UuNbkomYkMGZSCI00AMneelB67C9h8LYS3dyi5dV3ZLjLDAEkAbnUDSfeu3a7tDhreMw2Gu4ZLxuwrOYm3mbKg21nXSRoPOnfC+0GGe2jC6q5lVgGMGGGYTPkQd6hXabspevl79m/buXjikvC0rJGRBkTKx1BCRKzBM0BPEeN8JYXMM9pkt4e8uV7YA/jiAO7g5p1IlhlOVpovEcCwvETC3r+e3dS+xdCskoANGUCIWDl2INRTjPZfFsuJZsMxa7xFbmgDEWCLhzaTpJUGg+L28VbfEhFv2w2PtICveLFtQ4BBH4DprsaCd4n7PbZvX7ilCt90uRcUk22DZmKEHXNrvtSjiP2b4hreJCvaZ7uKF5SZHgliVOm/iHypX2gx+NwV+9ZTHXitnC94C2UyzXJE5gZjNE9KLwHbrEW2xHf3ywFrDFf4aEi5cVWKqBAEgkS0gaHyIe+OdhcZ/tZREvG/3RRs4DLlMlTm+Wh2q0cChW1bU7hFB9QADVUHtjjbqZBeKkcQSyrALmKEMcr5QAYy6xE60+4D20K3mW+rd3cxd60HLyttkGgAInK0ExOnKgI459l+ExWIbEXC4LkM6q0BjoPbQcqmmGw6ooVQFUaAAQBUasdvcOb3dFXUBraMxjw3H1Ajcgc25Ej1pj2u7QjBWRdNs3PFGVSAYiS23L9RQOwa84i0HVkbZgQffSgm4vYBRTdRWuKGRWYAlTsYnYkx60uw3anDXI7u4XDXjYzKrkC4BMExAHIMdDQA3fs8wtw58RnuXRotxXdGCAyAcpAJknXzov/wBG2gwdblzMBlk5TI10PhE7z8qkFtutccZiSo8GUnoZ/MbUCHGdltcwvAaRBXf66bbUHxTgDC2O7ljGugj2jX2ptednEXbZK66DxiREbQ305V0wcZvjKtJlAxg6mNGAO3Sg+esfbfB3riHTM5MuhE89A20TTHhJv4gmzbcXRAchmI20iXE+w00r6BxOHt3FK3EV1O6uoI+R0qjcbwO5h8Xd1AdbmYMvNSJEeRGh8/SaDxfwV+2TbyssJI1GoUASDqJr3bw9nCs0tnuZVcECUjnodGIJ28p50VieJSneMvjUEEeYJGn751A7n8UswnNJYkmfD0An8qDvxPGvjMQudxmBK5/KJ0EbwDp1pxfsW0CgSMoJ1MyOQHKOZneleEa1ltqu4aToJEb6768/bpTUlF6TqSfLkBQc2v5n38MjbnPOP7Vwu4m21zK2gGWCNNOnvv6GhuI3OQMSRr8tZ5daEVyb2scl0MwAIEEnbQe3lQOWvONFUwNpj9RNarQxB/lHuf8AWsoLf4o6tGS13h1BIYeojK7flVFdri33u9m0IfLB5QAsfSrqwOLt2vDZRTInPIZp6MCc/wClUn2rwj28XfFyZLs4JnVXOYHXXnGvSgUBqK4d3pY27XeHvBlZbYLFlkGCo3AIBocKNzUw7E9rFwlu9bSyWuXCIcHYREEbnWfn5UFi4dFwmGtWGJQqgzZ0DKesEag68zvGmtJOJYyyWaUBJE5rTaExzkac59aC4ZhsfcOcllDfzmAOUAHXbyp5iuHLbtlruW4wEwqhZjUxBk7/AOlBFFtqzKrllts3iZQTAAJ5EakwNxvUmxnFbTiLeaMsEMcksPxFFliTzIP1pV2vxaOthrIBQ5gqBYjKPF8yV3jYetBdkrBvXLoBOcKpAUBpEjlIGZWA1M/F60Du2zbjaVWBCrrqA27MpJjWPi9arHiuFy3isaHUDXY8vUGR7VbOL4UUE3XtogXVnIMDeDtb0mNelQXtpxTCXERbN03bqMdcpy5SBIDaDcAiMw1OutBEr4bQH8Omu8V4RHJCqCWOwnnyr33hPrXbA23e4uUagg/UD33oJ1ie0Nqxdawyv/CCWjABE20W2Y1/prvb7SYZv/2R/iVh9YioPxszisQTv397/wCxqEFBaWE7RIPgxQHpcj9ab4fj18xlxLe7BvzmqZFe1MUF5jj9/wDEUfSPFbQ6dNtq03F8wYNh8OwKhTNoaqNgeoHSqr7I4J8ZiUwyvkLhiGMmMqltQCOkUZe7OcRVO8Fu6bZClWS4pJVmyoQgcv4joNKCxreLsnRsJhyCVbwpkOZfhIIOhHXzNdnsYF7TWmw7qrXhf8DyRc6gnadZHnVb4DhnFAzBFvMV+IKwuQcxWDDESCCCNxFY3GuIJlzB/FquezGYf0+ET7UFm3HwffPeVb9s3DbN0JlyvkIKyCZGwnKRI3mt8du4TGsS2Ka2BZe2iwygM27NyYGFEf01U69rsSp8QVhMEFSNfUc69t2wB1azHo/6ED86CwOCcFurd7zPh8Sz4e3YIzjKhRlEkGGKm2s6CQ0+tJMJ2Zx9s4Yiw63kbHXGYRlN1h/C8QOoMCJ6mkuH7VYc/FnT1WfymmmF7UWvwYnL/mZfzig82uL4+ygRb19We3hkc3MxK4lr5Z4zzB7sEN5Dyqw+zOPvXcDbv3ril7hZkZgFBQsxt5gIA8EGonY7S3WjLiBcHmVf85rn2j43irlm2qZItujFQqgFAQYIJC5QQDGg0g6UDzsp2tu3BdfG4VsPaS3n70uWWdPDEADQgiN6lbsW1UldNA2oI8wf0g1SHHMUzXTg8KtwW72S7ft/w1doQHJnXkEEweZYRpFP+C/aK7XLVsSy5lzk5YS38MJqWYKCCWJnQk6UFo23BEwVZSJVWOUmNNNipH7mq57ScRFzEu0iAcg9Bp+c/OmXEO3FlsJiMVYk5CLVtiCM9xgCPCQPhLHrsaquxdutuGjTU0EjxygkxsQfnt/aoPi7jJeZhoQx5R/pEcqldrQxMyPnUf4/hrlu7JU5WAIPIxoY9OYoO2KNvuGuWSAxZGIO4A3Eepr1b4xNod4gJkAQY06mQedLobuQBHiOsgD08VcrWHeJKnca7gQd5FAZxRzmyww02MaGfwkTpQtqQ4Om+/KZrpxd7iXMtwHNAkEEH0g60B3onb50Dg4i3sWaRodaygjjF/mPsgj21rKCXYb7SgdLth45FbgeP8txP1qH8c4h94xFy6M2VsoXMFBCqoQSFJA25UwwOGtM4Tu/gDZyQNST9fLalvEHGd1AAGYRAHIRQL2NWV2CS3YsZnVhcuePMUMZTooBjaNfeq3YUdheNYm2MqX7gXkuYkD0BkCgtteI3ChUlWJkZrTAN7K2s1zur3pFu54plf4lt1YDcgMpiYE+1VrZ7V3wIdbVwc8yQSPVCv5Uzu9rg1ogLdttBUKLgNvXQ6ZQdpig8466wv3LS3c1tGYIFIIUGCQp3OkDMehoe3xa7hyblhzbcAqrALsSAYBBHv8AKgsBhjczBAS48cAiMgXXTmQSNB51xxblhqGnQCQP70AuLxty/cz37j3Wnd2LfKdh5CBW79kA6baflXBF196c4nDBlEfyjfc6esfSgTmRR/Z9c2Kww5d/ZB97iz/ahDaExt6077LYYLirObmwKn+pTmH5UHDgWFOMxdq2SQcRdEtuRmMsfMgSac3+xV1r163hmF4WGCuzNYQeK4bSQReYSSp8LZWGmmtJ+G8Pxdh0uWlZbiQVZSpIMRI+tNsPxTiNvPlRh3jo9yLFvxuj96pYqkkh9d9ZM0A79j8coJ+63CAzIcuVvEr90QArEnxkLoOddMJ2OxlwuO6yFAhPeSsh37sZDBDeIQY2ovEdp+IG5YuukPh7l26h7pgM9xsz5xzB1GkaGu4+0XGrobdgLCjLkuADLc76RNwmWbeSdBpFArsYHiGBxDNatXhctlk7y3aa4v8AK2VshUjlNMcN2r4kltk8YFpbSGbIm2Lbd4gbw+EgmfFqZrs32mXyDNm3quIXRnH++cXCdzqIgeVbxX2mXbgujuUTvXdzlYbNaFoq+a22YQJkFTsKAFe0OLbvrKWVDYo+MW7T94zZjdJSCWzEknmANgKf2e3mJuS1zCrdyLNzKHABC92LjQCFMb5gVMDQRXZPtXLXbbth2AW/3kC7Ph7g2cglRzOfp+dIOzPaa3YOM7xHf7yuUfCT8ZY55ImQaB2ftEt3Hfv8EHR7qXSucGCMgMAoM2iDQmJAoDgnFcB98xNy6mTD3rJtAd38JZRndUUsFOZZGvOuXHu0WDvXsM1qx3C28V3lwi1bX+DnQgRbksVCsYjnpNSawvDMee7DIly7cvmUFsXYbEhgQXSR/BVmA/CCRrtQLcZw7hGIMJdtWQO7B7trStlTDNdZhmEktcZUJ5lDzE0Ff+z60VvvaxilbQJ1CsBlsLfbvHVgFBLZAQDtTPjf2eWCkYd2S4Fd/wCIcwcKLAALSMstdJDBYI5ARUd4h9nr2xdY4nDZLJCuzllAc3GtBdFaDmWdeo2MigKb7Oj3dwjFWy9trimQwXMhtqUMjQh7olwSI5VFuKYa/hnaxcLKwkMgY9Suo6GJHUEHnTjB8LxQs4d7dx3bFLeb7uWhSis3ed7N0Sri1mJiDlEmQK89puzGPW/ce5be8WaWu2wzKzMq3CBz0DBdRHITpQRy7iXKkFiQWDEE/iAgH1gxWff7mUrm0ZcraCSshoJiTqBz5AbV6uYG6Jm04yrnOZSIX+YyNvOg5oHlvEqAioGKgZiToS0ka7iNNPWmAxgj/duDHTepjwHhq3MMmHYqcq6aCQ34jtI1mo9jOzl6zdKd2G5qRmAI/T3B2oOP3sEjKCCBsYmN+WgqQcQ4U2J4fcRUPe2iblr+qVBZCJkEiYncjypFawj2sY1tgqk2e8t5Ni0jQE/igP5aCpJwLja2llhAEyzfjO5DcgigSV/wxHxUFTXcVuFnKdp3rymKZdVP9po7HYdXzMpAkkwTEazGtEXlw74FWVgt5boRrc6sIJzjXbqd5B5RQc+1GOS/irty2WKNlKlhr8ILSP8AGWpURROVrtxVAGdiqgKFUE7DQQByk+5rfEsBcsXDbujK4AOhVhBEggqSDp50DBMdg4E4YkwJMnf/AJgrKSxWUE4xcKGy6tEwOuwnzNA3Ow+IKB1+LZrdyAfNlYEqR6wfWmmKtkLbE737Ij1uLpVlthVbrp0Zh+R8qD57xmFe27W2HiUkGDIkdDzrjlMEwYBAJ5AmYHroflVgfaLgAmND8rttW/zL4D9AtIBZH3TGjocM4/5uQ/RqCOTXq3RVlRlPoaDttEUBPD1drqKjZWZgoJMAEmNTyFSbj/C/u957JuBijADSJBAafrG/Wi+Fdm3ezhHVUANzPcllU5DkIIk6yJ0Fd/tE4bbXEC4g1uKC23xDwiJ20A+VBDmsxfUAfEVgeZMfnTXilgW7ty0uyMU67VzwdtGxCm4Wy20DkqJJZXECJ29D50Gl0NcvsGkG4zAmdQWMH5UHkiH9qecEu/7TaExK3ee8Wyf0n2pBduDMKmnYi3adL7Mga4iyjayk27iGPWdQeg6UHR2Pf4a2pYB7oDZIzFACTlkETpvTKzxES6ZGzi9bsqGdCJNlrpJKqBss+Wgih8OQtxLuUMyZss5vCWUqSIIkwTvIrn9yGmRjb8bXGYHVnyd2ogo6gAE/h9xQG4biJLKIZle3hGXKmXxX2YDNLHw6KBz1PIVzu8RP3Z8RkiO9hSRr3bFOXUjp133rraCq6XHd71wNhrlx5Ch3shoCgrKrLf8ASNBXi7gUfDmxLBTnk6T43NwxoObHeaD1fvWVAJdGJtm42VZCqFVm1kzlzQdq3Za2zugUFkkOMmxGUHUiNM6/8QrtxfDpiLjM73FQ2XsQIYhGyTEkAHwfXau0gd5lJHe3XuMNgAQiqsz4oCDUxryoFIxGG7vPct2lBuXrYlQSe6jM3w6DWtJh8KxuTatjuygYlANXEqB1nT5ivZ4SO7KC9rkxg+A6NiMo/m2VQdec8qPfBDvjcW4Cv3mzdC+NSVt2BZgkDw7SIn23oArvAMJcIi2Jy5vAW+HQZjBgDUanrQr9kLIIZLly2QRBDDQ8oMTPvTPC8PZnNsWbYw69yubM4QKn3fP4XBZvCmUEtr0mtrw53YMbShRcw2VUZBCW8UCT8WfN3WuuumkRQRvEdj3Ylxic5OksCSQNILZjttQmM4BjYKm8XVokd68NBkZg2hgmRO01K2s4kkD+JMqCYLZVZsOq7yJ8VzToDyXQbieIKWLTEnMyBzmAGyteKmIEsiZQNJLAaTQI8MOJ2xbC7W1KJIsNlQggqCwJykMZG2tEcQ7RcUZGS8gdWYOQbQPiVrbj4I0DWlMbb084g477Di2ZS4zNGYgFO4e6AWXXTTUbx51zGLLl2AUKO9IAzkwl02vM6kE+kTzIBXiPtFvGBcwqKACMqZkA8ZuSqkEAgtpvsKEudpsHeYFsGtu5mDBgoYZjdznMRBYBAqAEH4mJim9lrjXMrgKGKKoJ2LWu9g9Yhl9RXC7wpJR2QM2UXCMon4e8CjziPegO7KcQgqpOv67VLuM4UXFt3dCyGNvwt/qBVUcOvujAsrJrs3X1gTVrcFv99ZK6HMpj15fWghP2n4K9NjF2gYtKVdgQMsMCp13BzEaVC+K8cu4gFcotp4SyqfiO0seY/p2HnvU++0C+DgAM4DFhA/mErPyHKN4qqgtB0w4BasfwOwjY/wBq3hfC2vWm/GMNhgjFXfviFOUr4ZmTDf4Tt5UCm4zKQ4kbEEHUehFc72KZzLlmMRJMmPeuQbQyT5evnrp9aedj+F2b91vvD5bSr/MFJYnSPICZ9qBLnFbqyP8A0lw3/wCd/wDmp/21lAVwy2GvWs385cDf4BIPsYqbLim5An9+VV3wy6Ti87Xg5C/hGVRMjLHKI/8ANT3BOI3mgg/2pli+HciNLi/VT+tRawwOFxknXJZA8/46N+Smpb9rbArhvW5+S1XV24csAnWJ8/WgK4JhGv3FsiRmmSBMKAST8hSyzaLFVEyxAga6nTTrUq7Av3T3b/4lTIukjxGSfXw/U0Pg7f8AtSt3Sx3yuTqI8WYxGkeVBYlngiplVRCp8IGw6/Wo/wBv5DWxuSugE9TJqc2bwbWoj9omjWGzBV8QY9I1GnPc/KgWdleDyXZt8qKB5amf30pJxDg4stcYEFWYQAZZdTIbprp7VLOyWJU2XIaTm3/pAEfUmk3aFAMxAOYkEld5iKCM4qyMhaQSGA31OhOg6edWP9mOBAwdxmE987D/ACgKNPcN86rS7fi3DCCDoT0PWrm7LWktYWzbUnRQTO8t4zpy1O1ByxfBLSiczqPVT+gpNxjE2cOquzXGVmyrlW3J0mYN0GP7007ZcXSxZBY/GwUATJ5n00quuPdo7d22oS3DBpOcakQdZBiJO3n5UEkfjmHXLLOAQDqm09YJrvY4/hP/AJj/AMq76clNQ9MUhsojH+K5kaaQSVUTy1G1B4te70J1GmnOgn69ocGTAxKzMa274/O3TrFYM21Lu9sKoJJLRAGusiq17D4TvcZbkSElz7DT/qIqd9tTGDvkndI9yQBQcrfFMMT/AO6w/vdQfmRR2FxVl2CJfsO7aBVvWiSfIBpNU5bSpD2JQ/fLbLuhLew0P0NBadzht7lbY+gn8q8/c7g3tuPVT/anNvGSKjP2hdpWw+Hi2YuXSUUjdRGrew0HmRQEKpHIj6Vjr4g2Y5hznyj8qplOMYkbYm+PS7c/7qmv2f4rG4i4WfFXDZTQhiDmaNgSCdNz7daCVXGliWAY7eIBug5jyoS9EsCiQ05hkTWRqDpt5VX1vttjtzdVvJrNn/sn61NPs74pcxd66L62mRLY0CBfEW01GuwNAdbvSzNlEnMAQAIkFWO0zBYb/iNFdn7Aa40AAIkAanovMk7TvUk//HWIjuk9pH1BqqO1fabE4bE3bNgCwFfQgSzLGhJeQRrOgoJz2p4Shw7uQBkgz9DE84oHsfiwHCqd42118z/5qF9neMXLqXFdndhPjJn4jsZBE71IuCwrZyScoJHKIEz0jTkKBN9ouJk2EB0HfE+7KB+RoHg3Z8vZ71lnMRlH9M6n3/e9B8C4ddx99c85BBduSrvlB6n9Sas+5w8RCjQCAOgGlBU2NsKl1lUEAGIO40p3b4ILgD94ykgaAnkI0pXx8BcVdA5PH0E/WpbwbDFrCNJ1H6xQIW7Jzr3nzr2vZgjmreoqULYbyPtXrKRyoI2vZxv5F+Tf3rKkvet0PzFZQLeEYJLZAUADyqZYR9BrUdsACmNq8dBQI/tSE27DTs7D5if/AOageDwpvMLakBjMTtoJ/Spx9oN3PYQREXQQNf5WECoVwq+LV+25HwsJ19qCY8H4Fcw2G/iZZutIAM+EAAT9aHKQ1EtxGfDbVY9f9KCuG7/QD7n9KCS8OxkAUh7dv3qKBuDINbw5MSzSfKQPlXh8O90xbWYE7j050Cns9da0InSnIyXWVLhAViJkgAAa7nTlQZ4RfB+Af8QoC6CCZ0I3FA24/j7DumWxh8oEBbT5wIMkk5QZJ5a7DqalnDOJZlHoKrYjWpJwm/oBrPlQFfaX4sMh1OW4DMiIII1HuKrMiatHilsXbLodcymN99x8jFVxgFLkg7AbEUDsXVNpLixKKB6RofakN5tSSZJNNgcttgOhpfgLc3bYOozr+dBYXYnhncW8zf7y5BPkOS/r6+lE9tpbB3QP6T7BgSaIwjVx7Q3VGGuyQsowBPUjQDz8qCrkNO+yrkX5HJTPoYpLbFSLsjYk3G/wj9f7UFg4TFmKrj7Qca1zFlSfDbVVUdJAY/n9BU4w1Vz2wn73dJ/pj0yiKDl2c4YMRfW2TC/E5/pG8epge9XBgLKooVFCqBAUAAAeQqK9ieGi3h1uFCLjzmJ3y5iFA6AgA+9SiwxoKSNnKxTmpK/IxU3+yXF5cXcQ7XLR+asD+Rao3xqx3eNvL0uu3sxzj6EU0+zdT9+Qj8KXCfTLl/MiguwEdapr7TQX4mEZdMtlRyzKSdR7sR7VbHf0j49wCxibtq87Mr2iCCsCQGzBWkbA9OpoM7WYFUw6IihLasJAXSACBMctf3vSrhPD2eQGUpGrNp4Y10kHbrRf2icQAwN3xmWKBYP4swbT5E+1QXsXibl26bT3Ga2EY5J0mQP1oJF9mmKiw9uIyvIJEEyNj1IjfzA5VK7lz0qJrbFtjkJWORj/AEo61xAkdTQV52g/91e1n+I35zU87GX82FWeRYajzqGcT4Xc752GmZi0HzM087K2sQjQxHdQY1nWR+/egmLRXNkFcoPX5V4g9TQdygrVDNPU1lBykjYV3wtzfOnPSG5dfhri3SsD8qDuOO/dWziwt2dFDEeHzEjeov2x442NuWnNpbRQN8MHNOU66co89zR3FH0139KR3ADrrQecKxBmabB/KlVvej7R0oOk1qziO7cNBIG4BrTHlXNyaBkeOW5+G4Nv5f70jx2J7xy0RP7k+denSTtW7OFLaAT6f3oBlSm2AEb1xODuLJKkAazE+WsV7stpQGY14SQeVRexhgpnnT/FXSRHpttSd1E0HcBSNdqDwvD4uK2cZQwMc+sVjmtYUeIGgmmExWlJO3IZrdth8KsZjqdv350ThbmnSgu0tybOUHmDQRTUCp3wWwtu0gB5Ak9SdZ86hNm+FGtSPs7xLMTbGwAI0212oJPbvRuaS8bGDvOpu5swGWVJEjof3zo24JGlIcZhdaCb4THWyojaBG9FWr3k30/vUU4NciAaerdgTNBWvFrmfF3yx3uXADpyYqs+UACj+xnEVw+Jlx8QNuf5CWGp8tNaWcR4ayu2sySfnrXFrTmJWYAGnOOZ8409qC8meOdIuJY9kYQfn6/KheyDxhgMzNqYDCMv9I1Mjn7114lBOtAj7euHw1sg7XAY/wApH0qLdmOJDD3w7aqQVbyBgz7RUp41azJlOwqN2+HqWgiPTrQTXEXw2oIIOx8qBdtaBw/gUKCYAr0MQKA+2N9QY8x+R3o7CZRy+WlKLVzkY/fKmNm6uXbprO3PTrQNkYRox9wNvavbGOU6bjX6UBauiBRAeg9d8v7BrKzTqKygBzGP3615a5pWienpXG88SPOgFxQ3H9qXOnUaUwvDQH1FBvp7/wB4oOapHKiEOlcZ/Q/Wuyt9KDoU868jbX89fWtggxpvROPw4t6Tm9f7c/eg5YO4qMcyK09TqB5T4R70WjWNzcaemn5/SkQBbNJ2E+3QdKLs4BQP0oDcVfInJAUgiZDE9ZPI0LaHKuRufxBbAGpAJMnT50RcOVyvmRO21Bq5QF1RG1NVSQddhO3nQV3z1oF7pXi0tEOATl9a5E+m/wClAxwj1vidoMIoWy1FXDIPlQJPuwmm3C7IT4R60OF1FF4agbrsZoTE2/euiNp++lava0HCzofejjf06Uuzan5/rWzekH0/1oBcWknau3DkEzp6VxuPrFF2Fj6b0DuzfAUAR7V5u3ZoFNwvWvD3CKDXENVNJu713/KmrXZB9aFNvSaDgvrXpbnpPSteVe7aCR+9qDdi8J2+v+tHYdthQ4tjX/T+1drY0+n0mgPR/wB6V2VwetBoeX72ohetB2lf3NZXiRzn5mso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295400"/>
            <a:ext cx="4552950" cy="270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hUXFxcYGBgXGRgdHhsYHxodFx0bGB0fHSggGx0lHhsdITEhJSorLi4vGh8zODMtNygtLisBCgoKBQUFDgUFDisZExkrKysrKysrKysrKysrKysrKysrKysrKysrKysrKysrKysrKysrKysrKysrKysrKysrK//AABEIAK0BIwMBIgACEQEDEQH/xAAcAAACAgMBAQAAAAAAAAAAAAAEBQYHAAEDAgj/xABDEAACAQIEAwYDBgQDBwQDAAABAhEAAwQSITEFQVEGEyJhcYEykaEHFEKxwfAjUmLRcoLhJDOSk6LS8RY0U7MVQ8L/xAAUAQEAAAAAAAAAAAAAAAAAAAAA/8QAFBEBAAAAAAAAAAAAAAAAAAAAAP/aAAwDAQACEQMRAD8AuyvVea2KDdZWVlBusrVboN1lZWUGCt1qt0GVlZWUGVlZWUGVlZWUGV4Z9a090Deg77rMg67+tBz4pxCFK2zLn00EiTqCDUOuXLjXn/iPMxuYGhOnIRypxjVm4TBmBt5QTrXEkFmUEAsQSJ1AjpqNT5UHIsxnPfLgLsSRrOk66ERRY43fRJUBgNPECYjQ7Qf/ADXGzZzvGYZR8U7kDl9frTRRbIOUbiJ8t+Wu9Aw4Ljzet5iACGKkCeWvPyIo6aV8Et5FZZJls2vmB9NPrRGMxmXbUjl7TQFtXlXkfMfpXG5d8AIIkxE+daJyiP31/Og7tdAEkj8qHxGKUKdT7A1zA2keLeP3uJNC4liQZGkc9ATpp1igEuXWDEgEkGQN/PUCTt6UlfjksyCJkTlEkKdSIBmfbpRuNxOYFAYB3CnUjbefn670r4ZwdfvDXFtrmaAGEyOXORy9PWaAlcUr2oDmNQVJMr5MCAYiYkD01FcsCHP8MN4lDABwYaBoOuvUzQ3ELgl1uLBOmYNBEyNztt6Ggr3FmRkDZvjO38vwt5DkY8vOgkdngq3bUHJJzCYZW0P8ytmEfQ8jFL1OJsSt25ltKBaN/KXywFa21+GGXRmUuBlIy5o2Da1fZbiqGhbisysY0caETPMAGBzVqEu3r0u7qxsscrNoPCdQ4nSAC2nSOmodMRwp7lnxr3gbdrb5WIkDMoPhnaDmWNwZ1pFwnityw9wXCwcnxysZ2ygo7Dro6tk3MctC27tsKf4eY4cai2N7KgH4B/JvC8oOXQQAe1WAZrTYgSTaK3RlMjJox2EkQAf8vnQRTtFxlXxDtd74OcuYLbMDwjw+23tWU0wnZ6/jlOKW+6rdZyFJ1ADlROvQVlBbimvQqI9rcbfs913ds3Ea9YBh1DZu+U5RmYfEBl6bzA3f4R71wS69yJ0UFWYjqxEqvoJ9eVAwrKDfD3Zlb0DoUB+sijKDK3Wq3QbrK1W6DK3WqwUG6yud+6FVmOygk+gE0nv9ogonuX587fIFj+LoD8qB5WVH27RPysaSVk3BuFLHYHkKb8OxXe2luEZSQZEzBBgiee1ARNcb96BtPpW2I6xS+9cJOgmDuOp+YoBeL8bsYe0929IVRtAJJJjKvvpVZJ2/x2IuN3Fu2LeaPEAAs7AuSNY6a1K/tGw3e4C8q6MMrkNCmFYEkdREyBVScOxgTKAFKgaSvI7kzzP9hyoLR4XxgXFJdlDjLIVmy75cwkAga6+nOmPejO3WAZ9NoHvvUN7L3me9mLHu1DGAywDERlAkAzMEchvUw4T3RzOWBefAjTK8o9P70HVMQkncsOQMDcHXrXfDXyTlXfy2HOIHlyFdhgAD3h0EQFA5f66V3tXgDAGvMxl8PrzoPGExLqSJI5hTqI6frpynTSuTY2e8ZfiIEAjoSDpznb2ry8GRLDyHIjWQeYPMTqNKV4YZ7necmMNIgGIA022MkjQwKCSWeIKQgYhQBuT0Xn6UU98ZxBnp6kZj7bf9XSokhCtlZ8xzPGh2LhDPkdNPXWjeAYoszkN+J1HoDE68tvYUEsW3I3PT9+dLuJ3lUbg5TqNyDH514xGNKg67/vekeIvZpk6eW8cyYoCcRcmUyyGE+i8vQ+lCYS/kCpIYlTo0gxrMnmBM+9LreIYeEEiNZ3Ebajf6+deLyQp2WSJaTvuZ1iIiAOtB0x1+4zOFVCI1jQQOQMR10jnyoG5ZAlGHgDh1OaSrA5gdI8hygzuNh3xbKFc31GsBRbHkdRmPTl0FeF4m8MCyPmbcEKYIHLNEiCN49OQd04qQvc3CAAZUr4cjKdIg6DMfQgxsYqVYHGtesMQoyQQwBGsaNGu4iq0a8MysrAxmAldASRo/PL5jbSm/C+K3rN9kZu7t3MzWyjKwLjwkFokeHrBgR0oJBg8quLbXCsGBc8X8VRIiTMsJUHlqCPLzxfHpgnCLLYa7nOWSO6aIZSedti4MCYYkbNojxbFkuEXWzLmZIyaXBoNYG589mis4txk3cPeN3cp3QAMTrq2okSTtGgFBHOFdo7qWkUIsAHe6y8ydhoK3SgkDQAkacyKygvLj9sgYcNt97w3/ANgNSUVEe1/ERGEC7nF4YyQYjOZ/KpWlwGg6VuoV287ajBMtpBNwrnbSSFJKqADpJKtv/L50L2M7e/eH7u4DBIAfw/EdgcumpMa86CwKytCt0G6ytVug3WVlKON9pcPhWRbzEF9QFUtA2kxyoGmJt5kZeqkfMRUExQdgysHAAI/AuhDrOo0kE6+dSfivHrNrDnEm4vdRIYa5h0XqeUVW+P7V28Rh72It5JVGHiFwMIXTT4Zlh5a0DjhuMF8B7bsyEnVXtEZogzCRzIqW8KxWS2qZW0nUmSSSSeQ61QPYbtDcw2LsIpY2Xuqr2hlg5/ADtoQSDpqcsVYvE7BucfFnvLi2zYBZUuOg0UmfCRB86CxO/WCQpnzoTEWlyFihcwTCqJmI011P0qtuzfb97OGIxAa+/f8AdWmkCViZuN5dQJMjoTTDjH2lRYtvh7YDnEGy4fxBY1lYYZw34ToN5oI/27v4wrH3Z7drxBsttt5nUhRAnpI/WDYm4WURoRpHnV/4Ttfh8ws3bireXItyA+RbjaKpciASeRO+lEXcfw+6zI9zDMyv3bK5SQ/8sHnQUx2G7UrhLjG/ba4hgG4G+ACRtGomefKrew72X7t7ZUlgGRh0jf5TXji/Z7hNpWe7as2gIzFJUgMYkhNdSd4phhuzFle6e07AIpCaypB2JAidOfSgXcV4kFZbciT4VE/EeYiNTE6V5tX8oMkCZJ8tNyD8OvKqi492pxVrE3Ed/HauMugESCRIHmIqw+yhvY3CC9lzEswDowU+HwnT1kUDOxfyqXBnaV156T013Mbx13imK44HxgwyOMiKblzxx4l8ITN5yCY9KfYrhmLs2iqWrjsdZ3C9SANZ12HT1qoeLcNxFvFM3cXRmzPlyOdDqw25a0FjHip1t5bYHih0JhZ1AktObTeBJI93vCL6sgCjbKBHoJJMxsYqqMFxKyxK/d2a+AQCq+PMoOm4IiNQRyqe9kWuWbS4S7Oe2FJO+jAN1/CxKz5Cgk17FcyRA5zMfvr6Utxt9TMtuIEc/L5iZ9qOLqBHWdeXy/fOlAQCW3HLTn1PWaDndIVjtMGNddgdOh3OlCEtlhhmAJICswWeh99dBvQF3j4a6bVoZmT/AHtzUgAmAqgakk/sxWsfxJde6bQaNmUjXTQgig4Y1V3AELrtAnUEkb9fWhDihrlQeEbiR+ELI01bc17uPmzDcMN9NBHKNzIobi2IBARSANA3nOhH0/KgxcNAVz3gYjaAZBEkwdSJ68o61za26K1u4pKkA22lhkEzlAI02P8Axc6I4hiRaDo7Ml4pKBpBEjRtTK6aihuDjOitc/iO7E3Cx2UQunSdaAxEzqpXws2qusbjWCuxG8g/SguMcSzKM6BRGWOYghiAf5TERJkdK82GCW2RYIzsV6hTt6+tKuJFn8MzJ289NPnOtA4HB7pAJtpqAdWM7VleUxdtQFd2LDQlW0J8t9KygkvEOMrdNhVuT/tWHYrGmmYEjTQfDoOtWdweIDSdZ5/vWOdUbg+DtbZGCXZz2yNJWAwlmKj3p52l7bth8tu1o4AJ00XSB6nnr1oOv21taW/bureAvNaVDag62w7ENmGg1YiDvy2NRbsPj8+MsLdYW7eYZn6BRmA8tQB5TUa4rxC5fum7cuZ3MGddIGgGgiNtNKnfZbC4S/ZfEXLa57CTeVWCoRBIcjkTENykab0F6WeJWXuNaW6jXE+JAwLL6rMisvcSso62nuotxvhQsAx9BM1THZPCtimbidy53WIa9mtasqhVAGSdiABEHUiaW9ouFLeuXbpebtx2bPLaE7BdfhGgE8qD6Eqn+03aPH3sUwsM1rDo+VWnLIBgtHxPOp0HSm/Ge2q9xh7Vp2uMSi3jDBtAATOm53jlQj3srRb0gnQKWaRpssg6TMkGWPSgkuA7W28PYJxl/XOyoxUhmUKreIDpm30nTnNVv2j7T2rmKuYoobttWZBOYJtlUAjYwM3sTGtF8c4MmIUNeFwLaKsQjJnKahgBBjQzrM5ar/E4w4e6lknPZs3i4QmVJMeIjbNlj0MigkfHO0/ecN7tk7tXuq6FXMkL4XOWPhIkTtPLWpbwjshasW7tpPEGBW5mDeKLq6zoIhQIB2k1V3bLiQvusEhcpAWICz/KNuU6VdHBvtAwjYW1dxF1UuNbkomYkMGZSCI00AMneelB67C9h8LYS3dyi5dV3ZLjLDAEkAbnUDSfeu3a7tDhreMw2Gu4ZLxuwrOYm3mbKg21nXSRoPOnfC+0GGe2jC6q5lVgGMGGGYTPkQd6hXabspevl79m/buXjikvC0rJGRBkTKx1BCRKzBM0BPEeN8JYXMM9pkt4e8uV7YA/jiAO7g5p1IlhlOVpovEcCwvETC3r+e3dS+xdCskoANGUCIWDl2INRTjPZfFsuJZsMxa7xFbmgDEWCLhzaTpJUGg+L28VbfEhFv2w2PtICveLFtQ4BBH4DprsaCd4n7PbZvX7ilCt90uRcUk22DZmKEHXNrvtSjiP2b4hreJCvaZ7uKF5SZHgliVOm/iHypX2gx+NwV+9ZTHXitnC94C2UyzXJE5gZjNE9KLwHbrEW2xHf3ywFrDFf4aEi5cVWKqBAEgkS0gaHyIe+OdhcZ/tZREvG/3RRs4DLlMlTm+Wh2q0cChW1bU7hFB9QADVUHtjjbqZBeKkcQSyrALmKEMcr5QAYy6xE60+4D20K3mW+rd3cxd60HLyttkGgAInK0ExOnKgI459l+ExWIbEXC4LkM6q0BjoPbQcqmmGw6ooVQFUaAAQBUasdvcOb3dFXUBraMxjw3H1Ajcgc25Ej1pj2u7QjBWRdNs3PFGVSAYiS23L9RQOwa84i0HVkbZgQffSgm4vYBRTdRWuKGRWYAlTsYnYkx60uw3anDXI7u4XDXjYzKrkC4BMExAHIMdDQA3fs8wtw58RnuXRotxXdGCAyAcpAJknXzov/wBG2gwdblzMBlk5TI10PhE7z8qkFtutccZiSo8GUnoZ/MbUCHGdltcwvAaRBXf66bbUHxTgDC2O7ljGugj2jX2ptednEXbZK66DxiREbQ305V0wcZvjKtJlAxg6mNGAO3Sg+esfbfB3riHTM5MuhE89A20TTHhJv4gmzbcXRAchmI20iXE+w00r6BxOHt3FK3EV1O6uoI+R0qjcbwO5h8Xd1AdbmYMvNSJEeRGh8/SaDxfwV+2TbyssJI1GoUASDqJr3bw9nCs0tnuZVcECUjnodGIJ28p50VieJSneMvjUEEeYJGn751A7n8UswnNJYkmfD0An8qDvxPGvjMQudxmBK5/KJ0EbwDp1pxfsW0CgSMoJ1MyOQHKOZneleEa1ltqu4aToJEb6768/bpTUlF6TqSfLkBQc2v5n38MjbnPOP7Vwu4m21zK2gGWCNNOnvv6GhuI3OQMSRr8tZ5daEVyb2scl0MwAIEEnbQe3lQOWvONFUwNpj9RNarQxB/lHuf8AWsoLf4o6tGS13h1BIYeojK7flVFdri33u9m0IfLB5QAsfSrqwOLt2vDZRTInPIZp6MCc/wClUn2rwj28XfFyZLs4JnVXOYHXXnGvSgUBqK4d3pY27XeHvBlZbYLFlkGCo3AIBocKNzUw7E9rFwlu9bSyWuXCIcHYREEbnWfn5UFi4dFwmGtWGJQqgzZ0DKesEag68zvGmtJOJYyyWaUBJE5rTaExzkac59aC4ZhsfcOcllDfzmAOUAHXbyp5iuHLbtlruW4wEwqhZjUxBk7/AOlBFFtqzKrllts3iZQTAAJ5EakwNxvUmxnFbTiLeaMsEMcksPxFFliTzIP1pV2vxaOthrIBQ5gqBYjKPF8yV3jYetBdkrBvXLoBOcKpAUBpEjlIGZWA1M/F60Du2zbjaVWBCrrqA27MpJjWPi9arHiuFy3isaHUDXY8vUGR7VbOL4UUE3XtogXVnIMDeDtb0mNelQXtpxTCXERbN03bqMdcpy5SBIDaDcAiMw1OutBEr4bQH8Omu8V4RHJCqCWOwnnyr33hPrXbA23e4uUagg/UD33oJ1ie0Nqxdawyv/CCWjABE20W2Y1/prvb7SYZv/2R/iVh9YioPxszisQTv397/wCxqEFBaWE7RIPgxQHpcj9ab4fj18xlxLe7BvzmqZFe1MUF5jj9/wDEUfSPFbQ6dNtq03F8wYNh8OwKhTNoaqNgeoHSqr7I4J8ZiUwyvkLhiGMmMqltQCOkUZe7OcRVO8Fu6bZClWS4pJVmyoQgcv4joNKCxreLsnRsJhyCVbwpkOZfhIIOhHXzNdnsYF7TWmw7qrXhf8DyRc6gnadZHnVb4DhnFAzBFvMV+IKwuQcxWDDESCCCNxFY3GuIJlzB/FquezGYf0+ET7UFm3HwffPeVb9s3DbN0JlyvkIKyCZGwnKRI3mt8du4TGsS2Ka2BZe2iwygM27NyYGFEf01U69rsSp8QVhMEFSNfUc69t2wB1azHo/6ED86CwOCcFurd7zPh8Sz4e3YIzjKhRlEkGGKm2s6CQ0+tJMJ2Zx9s4Yiw63kbHXGYRlN1h/C8QOoMCJ6mkuH7VYc/FnT1WfymmmF7UWvwYnL/mZfzig82uL4+ygRb19We3hkc3MxK4lr5Z4zzB7sEN5Dyqw+zOPvXcDbv3ril7hZkZgFBQsxt5gIA8EGonY7S3WjLiBcHmVf85rn2j43irlm2qZItujFQqgFAQYIJC5QQDGg0g6UDzsp2tu3BdfG4VsPaS3n70uWWdPDEADQgiN6lbsW1UldNA2oI8wf0g1SHHMUzXTg8KtwW72S7ft/w1doQHJnXkEEweZYRpFP+C/aK7XLVsSy5lzk5YS38MJqWYKCCWJnQk6UFo23BEwVZSJVWOUmNNNipH7mq57ScRFzEu0iAcg9Bp+c/OmXEO3FlsJiMVYk5CLVtiCM9xgCPCQPhLHrsaquxdutuGjTU0EjxygkxsQfnt/aoPi7jJeZhoQx5R/pEcqldrQxMyPnUf4/hrlu7JU5WAIPIxoY9OYoO2KNvuGuWSAxZGIO4A3Eepr1b4xNod4gJkAQY06mQedLobuQBHiOsgD08VcrWHeJKnca7gQd5FAZxRzmyww02MaGfwkTpQtqQ4Om+/KZrpxd7iXMtwHNAkEEH0g60B3onb50Dg4i3sWaRodaygjjF/mPsgj21rKCXYb7SgdLth45FbgeP8txP1qH8c4h94xFy6M2VsoXMFBCqoQSFJA25UwwOGtM4Tu/gDZyQNST9fLalvEHGd1AAGYRAHIRQL2NWV2CS3YsZnVhcuePMUMZTooBjaNfeq3YUdheNYm2MqX7gXkuYkD0BkCgtteI3ChUlWJkZrTAN7K2s1zur3pFu54plf4lt1YDcgMpiYE+1VrZ7V3wIdbVwc8yQSPVCv5Uzu9rg1ogLdttBUKLgNvXQ6ZQdpig8466wv3LS3c1tGYIFIIUGCQp3OkDMehoe3xa7hyblhzbcAqrALsSAYBBHv8AKgsBhjczBAS48cAiMgXXTmQSNB51xxblhqGnQCQP70AuLxty/cz37j3Wnd2LfKdh5CBW79kA6baflXBF196c4nDBlEfyjfc6esfSgTmRR/Z9c2Kww5d/ZB97iz/ahDaExt6077LYYLirObmwKn+pTmH5UHDgWFOMxdq2SQcRdEtuRmMsfMgSac3+xV1r163hmF4WGCuzNYQeK4bSQReYSSp8LZWGmmtJ+G8Pxdh0uWlZbiQVZSpIMRI+tNsPxTiNvPlRh3jo9yLFvxuj96pYqkkh9d9ZM0A79j8coJ+63CAzIcuVvEr90QArEnxkLoOddMJ2OxlwuO6yFAhPeSsh37sZDBDeIQY2ovEdp+IG5YuukPh7l26h7pgM9xsz5xzB1GkaGu4+0XGrobdgLCjLkuADLc76RNwmWbeSdBpFArsYHiGBxDNatXhctlk7y3aa4v8AK2VshUjlNMcN2r4kltk8YFpbSGbIm2Lbd4gbw+EgmfFqZrs32mXyDNm3quIXRnH++cXCdzqIgeVbxX2mXbgujuUTvXdzlYbNaFoq+a22YQJkFTsKAFe0OLbvrKWVDYo+MW7T94zZjdJSCWzEknmANgKf2e3mJuS1zCrdyLNzKHABC92LjQCFMb5gVMDQRXZPtXLXbbth2AW/3kC7Ph7g2cglRzOfp+dIOzPaa3YOM7xHf7yuUfCT8ZY55ImQaB2ftEt3Hfv8EHR7qXSucGCMgMAoM2iDQmJAoDgnFcB98xNy6mTD3rJtAd38JZRndUUsFOZZGvOuXHu0WDvXsM1qx3C28V3lwi1bX+DnQgRbksVCsYjnpNSawvDMee7DIly7cvmUFsXYbEhgQXSR/BVmA/CCRrtQLcZw7hGIMJdtWQO7B7trStlTDNdZhmEktcZUJ5lDzE0Ff+z60VvvaxilbQJ1CsBlsLfbvHVgFBLZAQDtTPjf2eWCkYd2S4Fd/wCIcwcKLAALSMstdJDBYI5ARUd4h9nr2xdY4nDZLJCuzllAc3GtBdFaDmWdeo2MigKb7Oj3dwjFWy9trimQwXMhtqUMjQh7olwSI5VFuKYa/hnaxcLKwkMgY9Suo6GJHUEHnTjB8LxQs4d7dx3bFLeb7uWhSis3ed7N0Sri1mJiDlEmQK89puzGPW/ce5be8WaWu2wzKzMq3CBz0DBdRHITpQRy7iXKkFiQWDEE/iAgH1gxWff7mUrm0ZcraCSshoJiTqBz5AbV6uYG6Jm04yrnOZSIX+YyNvOg5oHlvEqAioGKgZiToS0ka7iNNPWmAxgj/duDHTepjwHhq3MMmHYqcq6aCQ34jtI1mo9jOzl6zdKd2G5qRmAI/T3B2oOP3sEjKCCBsYmN+WgqQcQ4U2J4fcRUPe2iblr+qVBZCJkEiYncjypFawj2sY1tgqk2e8t5Ni0jQE/igP5aCpJwLja2llhAEyzfjO5DcgigSV/wxHxUFTXcVuFnKdp3rymKZdVP9po7HYdXzMpAkkwTEazGtEXlw74FWVgt5boRrc6sIJzjXbqd5B5RQc+1GOS/irty2WKNlKlhr8ILSP8AGWpURROVrtxVAGdiqgKFUE7DQQByk+5rfEsBcsXDbujK4AOhVhBEggqSDp50DBMdg4E4YkwJMnf/AJgrKSxWUE4xcKGy6tEwOuwnzNA3Ow+IKB1+LZrdyAfNlYEqR6wfWmmKtkLbE737Ij1uLpVlthVbrp0Zh+R8qD57xmFe27W2HiUkGDIkdDzrjlMEwYBAJ5AmYHroflVgfaLgAmND8rttW/zL4D9AtIBZH3TGjocM4/5uQ/RqCOTXq3RVlRlPoaDttEUBPD1drqKjZWZgoJMAEmNTyFSbj/C/u957JuBijADSJBAafrG/Wi+Fdm3ezhHVUANzPcllU5DkIIk6yJ0Fd/tE4bbXEC4g1uKC23xDwiJ20A+VBDmsxfUAfEVgeZMfnTXilgW7ty0uyMU67VzwdtGxCm4Wy20DkqJJZXECJ29D50Gl0NcvsGkG4zAmdQWMH5UHkiH9qecEu/7TaExK3ee8Wyf0n2pBduDMKmnYi3adL7Mga4iyjayk27iGPWdQeg6UHR2Pf4a2pYB7oDZIzFACTlkETpvTKzxES6ZGzi9bsqGdCJNlrpJKqBss+Wgih8OQtxLuUMyZss5vCWUqSIIkwTvIrn9yGmRjb8bXGYHVnyd2ogo6gAE/h9xQG4biJLKIZle3hGXKmXxX2YDNLHw6KBz1PIVzu8RP3Z8RkiO9hSRr3bFOXUjp133rraCq6XHd71wNhrlx5Ch3shoCgrKrLf8ASNBXi7gUfDmxLBTnk6T43NwxoObHeaD1fvWVAJdGJtm42VZCqFVm1kzlzQdq3Za2zugUFkkOMmxGUHUiNM6/8QrtxfDpiLjM73FQ2XsQIYhGyTEkAHwfXau0gd5lJHe3XuMNgAQiqsz4oCDUxryoFIxGG7vPct2lBuXrYlQSe6jM3w6DWtJh8KxuTatjuygYlANXEqB1nT5ivZ4SO7KC9rkxg+A6NiMo/m2VQdec8qPfBDvjcW4Cv3mzdC+NSVt2BZgkDw7SIn23oArvAMJcIi2Jy5vAW+HQZjBgDUanrQr9kLIIZLly2QRBDDQ8oMTPvTPC8PZnNsWbYw69yubM4QKn3fP4XBZvCmUEtr0mtrw53YMbShRcw2VUZBCW8UCT8WfN3WuuumkRQRvEdj3Ylxic5OksCSQNILZjttQmM4BjYKm8XVokd68NBkZg2hgmRO01K2s4kkD+JMqCYLZVZsOq7yJ8VzToDyXQbieIKWLTEnMyBzmAGyteKmIEsiZQNJLAaTQI8MOJ2xbC7W1KJIsNlQggqCwJykMZG2tEcQ7RcUZGS8gdWYOQbQPiVrbj4I0DWlMbb084g477Di2ZS4zNGYgFO4e6AWXXTTUbx51zGLLl2AUKO9IAzkwl02vM6kE+kTzIBXiPtFvGBcwqKACMqZkA8ZuSqkEAgtpvsKEudpsHeYFsGtu5mDBgoYZjdznMRBYBAqAEH4mJim9lrjXMrgKGKKoJ2LWu9g9Yhl9RXC7wpJR2QM2UXCMon4e8CjziPegO7KcQgqpOv67VLuM4UXFt3dCyGNvwt/qBVUcOvujAsrJrs3X1gTVrcFv99ZK6HMpj15fWghP2n4K9NjF2gYtKVdgQMsMCp13BzEaVC+K8cu4gFcotp4SyqfiO0seY/p2HnvU++0C+DgAM4DFhA/mErPyHKN4qqgtB0w4BasfwOwjY/wBq3hfC2vWm/GMNhgjFXfviFOUr4ZmTDf4Tt5UCm4zKQ4kbEEHUehFc72KZzLlmMRJMmPeuQbQyT5evnrp9aedj+F2b91vvD5bSr/MFJYnSPICZ9qBLnFbqyP8A0lw3/wCd/wDmp/21lAVwy2GvWs385cDf4BIPsYqbLim5An9+VV3wy6Ti87Xg5C/hGVRMjLHKI/8ANT3BOI3mgg/2pli+HciNLi/VT+tRawwOFxknXJZA8/46N+Smpb9rbArhvW5+S1XV24csAnWJ8/WgK4JhGv3FsiRmmSBMKAST8hSyzaLFVEyxAga6nTTrUq7Av3T3b/4lTIukjxGSfXw/U0Pg7f8AtSt3Sx3yuTqI8WYxGkeVBYlngiplVRCp8IGw6/Wo/wBv5DWxuSugE9TJqc2bwbWoj9omjWGzBV8QY9I1GnPc/KgWdleDyXZt8qKB5amf30pJxDg4stcYEFWYQAZZdTIbprp7VLOyWJU2XIaTm3/pAEfUmk3aFAMxAOYkEld5iKCM4qyMhaQSGA31OhOg6edWP9mOBAwdxmE987D/ACgKNPcN86rS7fi3DCCDoT0PWrm7LWktYWzbUnRQTO8t4zpy1O1ByxfBLSiczqPVT+gpNxjE2cOquzXGVmyrlW3J0mYN0GP7007ZcXSxZBY/GwUATJ5n00quuPdo7d22oS3DBpOcakQdZBiJO3n5UEkfjmHXLLOAQDqm09YJrvY4/hP/AJj/AMq76clNQ9MUhsojH+K5kaaQSVUTy1G1B4te70J1GmnOgn69ocGTAxKzMa274/O3TrFYM21Lu9sKoJJLRAGusiq17D4TvcZbkSElz7DT/qIqd9tTGDvkndI9yQBQcrfFMMT/AO6w/vdQfmRR2FxVl2CJfsO7aBVvWiSfIBpNU5bSpD2JQ/fLbLuhLew0P0NBadzht7lbY+gn8q8/c7g3tuPVT/anNvGSKjP2hdpWw+Hi2YuXSUUjdRGrew0HmRQEKpHIj6Vjr4g2Y5hznyj8qplOMYkbYm+PS7c/7qmv2f4rG4i4WfFXDZTQhiDmaNgSCdNz7daCVXGliWAY7eIBug5jyoS9EsCiQ05hkTWRqDpt5VX1vttjtzdVvJrNn/sn61NPs74pcxd66L62mRLY0CBfEW01GuwNAdbvSzNlEnMAQAIkFWO0zBYb/iNFdn7Aa40AAIkAanovMk7TvUk//HWIjuk9pH1BqqO1fabE4bE3bNgCwFfQgSzLGhJeQRrOgoJz2p4Shw7uQBkgz9DE84oHsfiwHCqd42118z/5qF9neMXLqXFdndhPjJn4jsZBE71IuCwrZyScoJHKIEz0jTkKBN9ouJk2EB0HfE+7KB+RoHg3Z8vZ71lnMRlH9M6n3/e9B8C4ddx99c85BBduSrvlB6n9Sas+5w8RCjQCAOgGlBU2NsKl1lUEAGIO40p3b4ILgD94ykgaAnkI0pXx8BcVdA5PH0E/WpbwbDFrCNJ1H6xQIW7Jzr3nzr2vZgjmreoqULYbyPtXrKRyoI2vZxv5F+Tf3rKkvet0PzFZQLeEYJLZAUADyqZYR9BrUdsACmNq8dBQI/tSE27DTs7D5if/AOageDwpvMLakBjMTtoJ/Spx9oN3PYQREXQQNf5WECoVwq+LV+25HwsJ19qCY8H4Fcw2G/iZZutIAM+EAAT9aHKQ1EtxGfDbVY9f9KCuG7/QD7n9KCS8OxkAUh7dv3qKBuDINbw5MSzSfKQPlXh8O90xbWYE7j050Cns9da0InSnIyXWVLhAViJkgAAa7nTlQZ4RfB+Af8QoC6CCZ0I3FA24/j7DumWxh8oEBbT5wIMkk5QZJ5a7DqalnDOJZlHoKrYjWpJwm/oBrPlQFfaX4sMh1OW4DMiIII1HuKrMiatHilsXbLodcymN99x8jFVxgFLkg7AbEUDsXVNpLixKKB6RofakN5tSSZJNNgcttgOhpfgLc3bYOozr+dBYXYnhncW8zf7y5BPkOS/r6+lE9tpbB3QP6T7BgSaIwjVx7Q3VGGuyQsowBPUjQDz8qCrkNO+yrkX5HJTPoYpLbFSLsjYk3G/wj9f7UFg4TFmKrj7Qca1zFlSfDbVVUdJAY/n9BU4w1Vz2wn73dJ/pj0yiKDl2c4YMRfW2TC/E5/pG8epge9XBgLKooVFCqBAUAAAeQqK9ieGi3h1uFCLjzmJ3y5iFA6AgA+9SiwxoKSNnKxTmpK/IxU3+yXF5cXcQ7XLR+asD+Rao3xqx3eNvL0uu3sxzj6EU0+zdT9+Qj8KXCfTLl/MiguwEdapr7TQX4mEZdMtlRyzKSdR7sR7VbHf0j49wCxibtq87Mr2iCCsCQGzBWkbA9OpoM7WYFUw6IihLasJAXSACBMctf3vSrhPD2eQGUpGrNp4Y10kHbrRf2icQAwN3xmWKBYP4swbT5E+1QXsXibl26bT3Ga2EY5J0mQP1oJF9mmKiw9uIyvIJEEyNj1IjfzA5VK7lz0qJrbFtjkJWORj/AEo61xAkdTQV52g/91e1n+I35zU87GX82FWeRYajzqGcT4Xc752GmZi0HzM087K2sQjQxHdQY1nWR+/egmLRXNkFcoPX5V4g9TQdygrVDNPU1lBykjYV3wtzfOnPSG5dfhri3SsD8qDuOO/dWziwt2dFDEeHzEjeov2x442NuWnNpbRQN8MHNOU66co89zR3FH0139KR3ADrrQecKxBmabB/KlVvej7R0oOk1qziO7cNBIG4BrTHlXNyaBkeOW5+G4Nv5f70jx2J7xy0RP7k+denSTtW7OFLaAT6f3oBlSm2AEb1xODuLJKkAazE+WsV7stpQGY14SQeVRexhgpnnT/FXSRHpttSd1E0HcBSNdqDwvD4uK2cZQwMc+sVjmtYUeIGgmmExWlJO3IZrdth8KsZjqdv350ThbmnSgu0tybOUHmDQRTUCp3wWwtu0gB5Ak9SdZ86hNm+FGtSPs7xLMTbGwAI0212oJPbvRuaS8bGDvOpu5swGWVJEjof3zo24JGlIcZhdaCb4THWyojaBG9FWr3k30/vUU4NciAaerdgTNBWvFrmfF3yx3uXADpyYqs+UACj+xnEVw+Jlx8QNuf5CWGp8tNaWcR4ayu2sySfnrXFrTmJWYAGnOOZ8409qC8meOdIuJY9kYQfn6/KheyDxhgMzNqYDCMv9I1Mjn7114lBOtAj7euHw1sg7XAY/wApH0qLdmOJDD3w7aqQVbyBgz7RUp41azJlOwqN2+HqWgiPTrQTXEXw2oIIOx8qBdtaBw/gUKCYAr0MQKA+2N9QY8x+R3o7CZRy+WlKLVzkY/fKmNm6uXbprO3PTrQNkYRox9wNvavbGOU6bjX6UBauiBRAeg9d8v7BrKzTqKygBzGP3615a5pWienpXG88SPOgFxQ3H9qXOnUaUwvDQH1FBvp7/wB4oOapHKiEOlcZ/Q/Wuyt9KDoU868jbX89fWtggxpvROPw4t6Tm9f7c/eg5YO4qMcyK09TqB5T4R70WjWNzcaemn5/SkQBbNJ2E+3QdKLs4BQP0oDcVfInJAUgiZDE9ZPI0LaHKuRufxBbAGpAJMnT50RcOVyvmRO21Bq5QF1RG1NVSQddhO3nQV3z1oF7pXi0tEOATl9a5E+m/wClAxwj1vidoMIoWy1FXDIPlQJPuwmm3C7IT4R60OF1FF4agbrsZoTE2/euiNp++lava0HCzofejjf06Uuzan5/rWzekH0/1oBcWknau3DkEzp6VxuPrFF2Fj6b0DuzfAUAR7V5u3ZoFNwvWvD3CKDXENVNJu713/KmrXZB9aFNvSaDgvrXpbnpPSteVe7aCR+9qDdi8J2+v+tHYdthQ4tjX/T+1drY0+n0mgPR/wB6V2VwetBoeX72ohetB2lf3NZXiRzn5mso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295400"/>
            <a:ext cx="4552950" cy="270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BAKKE v THE REGENTS OF CALIFORNIA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Allan </a:t>
            </a:r>
            <a:r>
              <a:rPr lang="en-US" dirty="0" err="1" smtClean="0">
                <a:latin typeface="Franklin Gothic Medium" pitchFamily="34" charset="0"/>
              </a:rPr>
              <a:t>Bakke</a:t>
            </a:r>
            <a:r>
              <a:rPr lang="en-US" dirty="0" smtClean="0">
                <a:latin typeface="Franklin Gothic Medium" pitchFamily="34" charset="0"/>
              </a:rPr>
              <a:t> was refused admission to medical school even though he scored higher on admissions tests than some minority applicants</a:t>
            </a:r>
          </a:p>
          <a:p>
            <a:r>
              <a:rPr lang="en-US" dirty="0" smtClean="0">
                <a:latin typeface="Franklin Gothic Medium" pitchFamily="34" charset="0"/>
              </a:rPr>
              <a:t>Supreme Court ruled tha</a:t>
            </a:r>
            <a:r>
              <a:rPr lang="en-US" dirty="0" smtClean="0">
                <a:latin typeface="Franklin Gothic Medium" pitchFamily="34" charset="0"/>
              </a:rPr>
              <a:t>t his 14</a:t>
            </a:r>
            <a:r>
              <a:rPr lang="en-US" baseline="30000" dirty="0" smtClean="0">
                <a:latin typeface="Franklin Gothic Medium" pitchFamily="34" charset="0"/>
              </a:rPr>
              <a:t>th</a:t>
            </a:r>
            <a:r>
              <a:rPr lang="en-US" dirty="0" smtClean="0">
                <a:latin typeface="Franklin Gothic Medium" pitchFamily="34" charset="0"/>
              </a:rPr>
              <a:t> Amendment rights were violated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CESAR CHAVEZ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Mexican American civil rights leader</a:t>
            </a:r>
          </a:p>
          <a:p>
            <a:r>
              <a:rPr lang="en-US" dirty="0" smtClean="0">
                <a:latin typeface="Franklin Gothic Medium" pitchFamily="34" charset="0"/>
              </a:rPr>
              <a:t>UFW – United Farm Workers – organized grape farmers to strike and led to better conditions for migrant farmers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3074" name="Picture 2" descr="http://www.colorlines.com/sites/default/files/images/articles/2014/03/ufw10jess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4019550" cy="294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AIM (AMERICAN INDIAN MOVEMENT)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Movement to gain rights for Native Americans</a:t>
            </a:r>
          </a:p>
          <a:p>
            <a:r>
              <a:rPr lang="en-US" dirty="0" smtClean="0">
                <a:latin typeface="Franklin Gothic Medium" pitchFamily="34" charset="0"/>
              </a:rPr>
              <a:t>Regain lost land and revise treaties that were hurtful to tribes</a:t>
            </a:r>
          </a:p>
          <a:p>
            <a:r>
              <a:rPr lang="en-US" dirty="0" smtClean="0">
                <a:latin typeface="Franklin Gothic Medium" pitchFamily="34" charset="0"/>
              </a:rPr>
              <a:t>Fight for representation in Congress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2050" name="Picture 2" descr="http://www.legendsofamerica.com/photos-nativeamerican/NativeAmericanCivilRigh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71949"/>
            <a:ext cx="455295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Franklin Gothic Medium" pitchFamily="34" charset="0"/>
              </a:rPr>
              <a:t>NOW (NATIONAL ORGANIZATION FOR WOMEN)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Feminist group attempting to achieve full equality for women through education and litigation</a:t>
            </a:r>
          </a:p>
          <a:p>
            <a:r>
              <a:rPr lang="en-US" dirty="0" smtClean="0">
                <a:latin typeface="Franklin Gothic Medium" pitchFamily="34" charset="0"/>
              </a:rPr>
              <a:t>Pay equity, women’s health and body image, reproductive rights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JIM CROW LAWS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Franklin Gothic Medium" pitchFamily="34" charset="0"/>
              </a:rPr>
              <a:t>Segregation laws in the United States from the 1880s until the 1960s</a:t>
            </a:r>
          </a:p>
          <a:p>
            <a:r>
              <a:rPr lang="en-US" dirty="0" smtClean="0">
                <a:latin typeface="Franklin Gothic Medium" pitchFamily="34" charset="0"/>
              </a:rPr>
              <a:t>Named for a black minstrel </a:t>
            </a:r>
            <a:br>
              <a:rPr lang="en-US" dirty="0" smtClean="0">
                <a:latin typeface="Franklin Gothic Medium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character Jim Crow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Franklin Gothic Medium" pitchFamily="34" charset="0"/>
              </a:rPr>
              <a:t>Only 10% of eligible blacks voted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Required to pay poll taxes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White primaries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Medium" pitchFamily="34" charset="0"/>
              </a:rPr>
              <a:t>Discriminatory registration procedures </a:t>
            </a:r>
            <a:endParaRPr lang="en-US" dirty="0" smtClean="0">
              <a:latin typeface="Franklin Gothic Medium" pitchFamily="34" charset="0"/>
            </a:endParaRPr>
          </a:p>
          <a:p>
            <a:endParaRPr lang="en-US" dirty="0" smtClean="0">
              <a:latin typeface="Franklin Gothic Medium" pitchFamily="34" charset="0"/>
            </a:endParaRPr>
          </a:p>
          <a:p>
            <a:r>
              <a:rPr lang="en-US" u="sng" dirty="0" smtClean="0">
                <a:latin typeface="Franklin Gothic Medium" pitchFamily="34" charset="0"/>
                <a:hlinkClick r:id="rId2"/>
              </a:rPr>
              <a:t>http://www.youtube.com/watch?v=ChWXyeUTKg8</a:t>
            </a:r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</a:p>
          <a:p>
            <a:endParaRPr lang="en-US" dirty="0" smtClean="0">
              <a:latin typeface="Franklin Gothic Medium" pitchFamily="34" charset="0"/>
            </a:endParaRP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21506" name="Picture 2" descr="http://www.ferris.edu/HTMLS/news/jimcrow/jimc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550" y="2895600"/>
            <a:ext cx="207645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SEGREGATION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Separated groups of people based on race, gender, age, sexual preference etc.</a:t>
            </a:r>
          </a:p>
          <a:p>
            <a:endParaRPr lang="en-US" dirty="0">
              <a:latin typeface="Franklin Gothic Medium" pitchFamily="34" charset="0"/>
            </a:endParaRPr>
          </a:p>
        </p:txBody>
      </p:sp>
      <p:pic>
        <p:nvPicPr>
          <p:cNvPr id="1026" name="Picture 2" descr="https://sophiedaveyphoto.files.wordpress.com/2012/11/segreg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47625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SEGREGATION</a:t>
            </a:r>
          </a:p>
        </p:txBody>
      </p:sp>
      <p:pic>
        <p:nvPicPr>
          <p:cNvPr id="5123" name="Picture 3" descr="Segreg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3216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egregation-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267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Medium" pitchFamily="34" charset="0"/>
              </a:rPr>
              <a:t>INTEGRATION</a:t>
            </a:r>
            <a:endParaRPr lang="en-US" b="1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The process of ending racial segregation in places such as schools, public facilities and public transportation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23554" name="Picture 2" descr="https://s-media-cache-ak0.pinimg.com/736x/69/a7/4c/69a74c99f37eef748d87621abf4b9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4572000" cy="355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1438</TotalTime>
  <Words>1774</Words>
  <Application>Microsoft Office PowerPoint</Application>
  <PresentationFormat>On-screen Show (4:3)</PresentationFormat>
  <Paragraphs>266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Urban</vt:lpstr>
      <vt:lpstr>THE CIVIL RIGHTS MOVEMENT</vt:lpstr>
      <vt:lpstr>RACISM</vt:lpstr>
      <vt:lpstr>DISCRIMINATION</vt:lpstr>
      <vt:lpstr>PREJUDICE</vt:lpstr>
      <vt:lpstr>Slide 5</vt:lpstr>
      <vt:lpstr>JIM CROW LAWS</vt:lpstr>
      <vt:lpstr>SEGREGATION</vt:lpstr>
      <vt:lpstr>SEGREGATION</vt:lpstr>
      <vt:lpstr>INTEGRATION</vt:lpstr>
      <vt:lpstr>PLESSY v. FERGUSON</vt:lpstr>
      <vt:lpstr>BROWN v BOARD OF EDUCATION </vt:lpstr>
      <vt:lpstr>CIVIL DISOBEDIENCE</vt:lpstr>
      <vt:lpstr>THEORY OF CIVIL DISOBEDIENCE </vt:lpstr>
      <vt:lpstr>KEY ISSUES OF THE CIVIL RIGHTS MOVEMENT</vt:lpstr>
      <vt:lpstr>PRINCIPLES OF CIVIL RIGHTS MOVEMENT</vt:lpstr>
      <vt:lpstr>ORIGINS OF THE MOVEMENT</vt:lpstr>
      <vt:lpstr>ORIGINS OF THE MOVEMENT</vt:lpstr>
      <vt:lpstr>POST WWII POLITICS</vt:lpstr>
      <vt:lpstr>ROSA PARKS</vt:lpstr>
      <vt:lpstr>ROSA PARKS</vt:lpstr>
      <vt:lpstr>MONTGOMERY BUS BOYCOTT</vt:lpstr>
      <vt:lpstr>MARTIN LUTHER KING JR.</vt:lpstr>
      <vt:lpstr>BUS BOYCOTT GIVES RISE TO A LEADER</vt:lpstr>
      <vt:lpstr>MLK’s SUPPORTERS</vt:lpstr>
      <vt:lpstr>NAACP MEMBERSHIP</vt:lpstr>
      <vt:lpstr>BROWN v. BOARD OF EDUCATION</vt:lpstr>
      <vt:lpstr>THE HISTORIC CASE</vt:lpstr>
      <vt:lpstr>BROWN v. BOARD con’t</vt:lpstr>
      <vt:lpstr>IMPLEMENTING BROWN: LITTLE ROCK 9</vt:lpstr>
      <vt:lpstr>IMPLEMENTING BROWN: LITTLE ROCK 9</vt:lpstr>
      <vt:lpstr>NONVIOLENT MOVEMENT: SIT INS</vt:lpstr>
      <vt:lpstr>Slide 32</vt:lpstr>
      <vt:lpstr>SNCC (STUDENT NONVIOLENT COORDINATING COMMITTEE)</vt:lpstr>
      <vt:lpstr>1960 ELECTION</vt:lpstr>
      <vt:lpstr>FREEDOM RIDES</vt:lpstr>
      <vt:lpstr>BIRMINGHAM CAMPAIGN</vt:lpstr>
      <vt:lpstr>MLK DECLARES VICTORY</vt:lpstr>
      <vt:lpstr>Slide 38</vt:lpstr>
      <vt:lpstr>BIRMINGHAM</vt:lpstr>
      <vt:lpstr>MARCH ON WASHINGTON</vt:lpstr>
      <vt:lpstr>MARCH ON WASHINGTON</vt:lpstr>
      <vt:lpstr>MARCH ON WASHINGTON </vt:lpstr>
      <vt:lpstr>NEW PRESIDENT</vt:lpstr>
      <vt:lpstr>CIVIL RIGHTS ACT 1964</vt:lpstr>
      <vt:lpstr>MISSISSIPPI FREEDOM SUMMER</vt:lpstr>
      <vt:lpstr>MISSING ACTIVISTS</vt:lpstr>
      <vt:lpstr>MALCOLM X</vt:lpstr>
      <vt:lpstr>BLACK POWER</vt:lpstr>
      <vt:lpstr>VOTING RIGHTS ACT OF 1965</vt:lpstr>
      <vt:lpstr>ASSASSINATION OF MLK JR.</vt:lpstr>
      <vt:lpstr>AFFIRMATIVE ACTION</vt:lpstr>
      <vt:lpstr>BAKKE v THE REGENTS OF CALIFORNIA</vt:lpstr>
      <vt:lpstr>CESAR CHAVEZ</vt:lpstr>
      <vt:lpstr>AIM (AMERICAN INDIAN MOVEMENT)</vt:lpstr>
      <vt:lpstr>NOW (NATIONAL ORGANIZATION FOR WOMEN)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mfcsd</dc:creator>
  <cp:lastModifiedBy>mfcsd</cp:lastModifiedBy>
  <cp:revision>155</cp:revision>
  <dcterms:created xsi:type="dcterms:W3CDTF">2016-05-10T15:45:27Z</dcterms:created>
  <dcterms:modified xsi:type="dcterms:W3CDTF">2016-05-12T16:54:57Z</dcterms:modified>
</cp:coreProperties>
</file>