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sldIdLst>
    <p:sldId id="256" r:id="rId2"/>
    <p:sldId id="257" r:id="rId3"/>
    <p:sldId id="259" r:id="rId4"/>
    <p:sldId id="356" r:id="rId5"/>
    <p:sldId id="260" r:id="rId6"/>
    <p:sldId id="261" r:id="rId7"/>
    <p:sldId id="347" r:id="rId8"/>
    <p:sldId id="348" r:id="rId9"/>
    <p:sldId id="349" r:id="rId10"/>
    <p:sldId id="350" r:id="rId11"/>
    <p:sldId id="351" r:id="rId12"/>
    <p:sldId id="352" r:id="rId13"/>
    <p:sldId id="353" r:id="rId14"/>
    <p:sldId id="263" r:id="rId15"/>
    <p:sldId id="264" r:id="rId16"/>
    <p:sldId id="265" r:id="rId17"/>
    <p:sldId id="266" r:id="rId18"/>
    <p:sldId id="267" r:id="rId19"/>
    <p:sldId id="358" r:id="rId20"/>
    <p:sldId id="268" r:id="rId21"/>
    <p:sldId id="360" r:id="rId22"/>
    <p:sldId id="357" r:id="rId23"/>
    <p:sldId id="359" r:id="rId24"/>
    <p:sldId id="269" r:id="rId25"/>
    <p:sldId id="362" r:id="rId26"/>
    <p:sldId id="270" r:id="rId27"/>
    <p:sldId id="363" r:id="rId28"/>
    <p:sldId id="271" r:id="rId29"/>
    <p:sldId id="364" r:id="rId30"/>
    <p:sldId id="272" r:id="rId31"/>
    <p:sldId id="365" r:id="rId32"/>
    <p:sldId id="273" r:id="rId33"/>
    <p:sldId id="366" r:id="rId34"/>
    <p:sldId id="274" r:id="rId35"/>
    <p:sldId id="275" r:id="rId36"/>
    <p:sldId id="276" r:id="rId37"/>
    <p:sldId id="277" r:id="rId38"/>
    <p:sldId id="343" r:id="rId39"/>
    <p:sldId id="367" r:id="rId40"/>
    <p:sldId id="368" r:id="rId41"/>
    <p:sldId id="369" r:id="rId42"/>
    <p:sldId id="370" r:id="rId43"/>
    <p:sldId id="344" r:id="rId44"/>
    <p:sldId id="371" r:id="rId45"/>
    <p:sldId id="372" r:id="rId46"/>
    <p:sldId id="373" r:id="rId47"/>
    <p:sldId id="345" r:id="rId48"/>
    <p:sldId id="374" r:id="rId49"/>
    <p:sldId id="375" r:id="rId50"/>
    <p:sldId id="346" r:id="rId51"/>
    <p:sldId id="376" r:id="rId52"/>
    <p:sldId id="377" r:id="rId53"/>
    <p:sldId id="378" r:id="rId54"/>
    <p:sldId id="278" r:id="rId55"/>
    <p:sldId id="279" r:id="rId56"/>
    <p:sldId id="280" r:id="rId57"/>
    <p:sldId id="281" r:id="rId58"/>
    <p:sldId id="354" r:id="rId59"/>
    <p:sldId id="355" r:id="rId60"/>
    <p:sldId id="282" r:id="rId61"/>
    <p:sldId id="283" r:id="rId62"/>
    <p:sldId id="284" r:id="rId63"/>
    <p:sldId id="285" r:id="rId64"/>
    <p:sldId id="286" r:id="rId65"/>
    <p:sldId id="287" r:id="rId66"/>
    <p:sldId id="288" r:id="rId67"/>
    <p:sldId id="289" r:id="rId68"/>
    <p:sldId id="290" r:id="rId69"/>
    <p:sldId id="291" r:id="rId70"/>
    <p:sldId id="379" r:id="rId71"/>
    <p:sldId id="380" r:id="rId72"/>
    <p:sldId id="292" r:id="rId73"/>
    <p:sldId id="293" r:id="rId74"/>
    <p:sldId id="294" r:id="rId75"/>
    <p:sldId id="295" r:id="rId76"/>
    <p:sldId id="296" r:id="rId77"/>
    <p:sldId id="297" r:id="rId78"/>
    <p:sldId id="298" r:id="rId79"/>
    <p:sldId id="299" r:id="rId80"/>
    <p:sldId id="300" r:id="rId81"/>
    <p:sldId id="301" r:id="rId82"/>
    <p:sldId id="302" r:id="rId83"/>
    <p:sldId id="303" r:id="rId84"/>
    <p:sldId id="304" r:id="rId85"/>
    <p:sldId id="305" r:id="rId86"/>
    <p:sldId id="381" r:id="rId87"/>
    <p:sldId id="382" r:id="rId88"/>
    <p:sldId id="306" r:id="rId89"/>
    <p:sldId id="308" r:id="rId90"/>
    <p:sldId id="307" r:id="rId91"/>
    <p:sldId id="383" r:id="rId92"/>
  </p:sldIdLst>
  <p:sldSz cx="9144000" cy="6858000" type="screen4x3"/>
  <p:notesSz cx="6858000"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1"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8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66171" autoAdjust="0"/>
  </p:normalViewPr>
  <p:slideViewPr>
    <p:cSldViewPr>
      <p:cViewPr varScale="1">
        <p:scale>
          <a:sx n="71" d="100"/>
          <a:sy n="71" d="100"/>
        </p:scale>
        <p:origin x="456" y="72"/>
      </p:cViewPr>
      <p:guideLst>
        <p:guide orient="horz" pos="2160"/>
        <p:guide pos="2880"/>
      </p:guideLst>
    </p:cSldViewPr>
  </p:slideViewPr>
  <p:notesTextViewPr>
    <p:cViewPr>
      <p:scale>
        <a:sx n="100" d="100"/>
        <a:sy n="100" d="100"/>
      </p:scale>
      <p:origin x="0" y="0"/>
    </p:cViewPr>
  </p:notesTextViewPr>
  <p:notesViewPr>
    <p:cSldViewPr>
      <p:cViewPr varScale="1">
        <p:scale>
          <a:sx n="82" d="100"/>
          <a:sy n="82" d="100"/>
        </p:scale>
        <p:origin x="-2016" y="2352"/>
      </p:cViewPr>
      <p:guideLst>
        <p:guide orient="horz" pos="2911"/>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04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2042"/>
          </a:xfrm>
          <a:prstGeom prst="rect">
            <a:avLst/>
          </a:prstGeom>
        </p:spPr>
        <p:txBody>
          <a:bodyPr vert="horz" lIns="91440" tIns="45720" rIns="91440" bIns="45720" rtlCol="0"/>
          <a:lstStyle>
            <a:lvl1pPr algn="r">
              <a:defRPr sz="1200"/>
            </a:lvl1pPr>
          </a:lstStyle>
          <a:p>
            <a:fld id="{DE2C33BC-57DF-491D-92F3-7D06670F2D9C}" type="datetimeFigureOut">
              <a:rPr lang="en-US" smtClean="0"/>
              <a:pPr/>
              <a:t>9/27/2016</a:t>
            </a:fld>
            <a:endParaRPr lang="en-US"/>
          </a:p>
        </p:txBody>
      </p:sp>
      <p:sp>
        <p:nvSpPr>
          <p:cNvPr id="4" name="Slide Image Placeholder 3"/>
          <p:cNvSpPr>
            <a:spLocks noGrp="1" noRot="1" noChangeAspect="1"/>
          </p:cNvSpPr>
          <p:nvPr>
            <p:ph type="sldImg" idx="2"/>
          </p:nvPr>
        </p:nvSpPr>
        <p:spPr>
          <a:xfrm>
            <a:off x="1119188" y="692150"/>
            <a:ext cx="4619625" cy="34655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89398"/>
            <a:ext cx="5486400" cy="41583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7193"/>
            <a:ext cx="2971800" cy="46204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7193"/>
            <a:ext cx="2971800" cy="462042"/>
          </a:xfrm>
          <a:prstGeom prst="rect">
            <a:avLst/>
          </a:prstGeom>
        </p:spPr>
        <p:txBody>
          <a:bodyPr vert="horz" lIns="91440" tIns="45720" rIns="91440" bIns="45720" rtlCol="0" anchor="b"/>
          <a:lstStyle>
            <a:lvl1pPr algn="r">
              <a:defRPr sz="1200"/>
            </a:lvl1pPr>
          </a:lstStyle>
          <a:p>
            <a:fld id="{80C0202F-1D8F-4BCE-B9D1-86DEAECAF3F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1</a:t>
            </a:fld>
            <a:endParaRPr lang="en-US"/>
          </a:p>
        </p:txBody>
      </p:sp>
    </p:spTree>
    <p:extLst>
      <p:ext uri="{BB962C8B-B14F-4D97-AF65-F5344CB8AC3E}">
        <p14:creationId xmlns:p14="http://schemas.microsoft.com/office/powerpoint/2010/main" val="395078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1" i="0" u="none" strike="noStrike" kern="1200" dirty="0" smtClean="0">
                <a:solidFill>
                  <a:schemeClr val="tx1"/>
                </a:solidFill>
                <a:latin typeface="+mn-lt"/>
                <a:ea typeface="+mn-ea"/>
                <a:cs typeface="+mn-cs"/>
              </a:rPr>
              <a:t>MRI (magnetic resonance imaging)—</a:t>
            </a:r>
            <a:r>
              <a:rPr lang="en-US" sz="1200" b="0" i="0" u="none" strike="noStrike" kern="1200" dirty="0" smtClean="0">
                <a:solidFill>
                  <a:schemeClr val="tx1"/>
                </a:solidFill>
                <a:latin typeface="+mn-lt"/>
                <a:ea typeface="+mn-ea"/>
                <a:cs typeface="+mn-cs"/>
              </a:rPr>
              <a:t>scan </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where the head is put in a strong magnetic field which aligns the spinning atoms of brain  molecules </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Then a radio-wave pulse momentarily disorients the atoms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When the atoms return to their normal spins, they release signals that provide a detailed picture of the brain’s soft tissues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Useful to scan other body parts—my ankle</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Can reveal enlarged, fluid filled brains in some patients who have schizophrenia</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10</a:t>
            </a:fld>
            <a:endParaRPr lang="en-US"/>
          </a:p>
        </p:txBody>
      </p:sp>
    </p:spTree>
    <p:extLst>
      <p:ext uri="{BB962C8B-B14F-4D97-AF65-F5344CB8AC3E}">
        <p14:creationId xmlns:p14="http://schemas.microsoft.com/office/powerpoint/2010/main" val="2956429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11</a:t>
            </a:fld>
            <a:endParaRPr lang="en-US"/>
          </a:p>
        </p:txBody>
      </p:sp>
    </p:spTree>
    <p:extLst>
      <p:ext uri="{BB962C8B-B14F-4D97-AF65-F5344CB8AC3E}">
        <p14:creationId xmlns:p14="http://schemas.microsoft.com/office/powerpoint/2010/main" val="2059618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1" i="0" u="none" strike="noStrike" kern="1200" dirty="0" smtClean="0">
                <a:solidFill>
                  <a:schemeClr val="tx1"/>
                </a:solidFill>
                <a:latin typeface="+mn-lt"/>
                <a:ea typeface="+mn-ea"/>
                <a:cs typeface="+mn-cs"/>
              </a:rPr>
              <a:t>More dramatic</a:t>
            </a:r>
            <a:r>
              <a:rPr lang="en-US" sz="1200" b="0" i="0" u="none" strike="noStrike" kern="1200" dirty="0" smtClean="0">
                <a:solidFill>
                  <a:schemeClr val="tx1"/>
                </a:solidFill>
                <a:latin typeface="+mn-lt"/>
                <a:ea typeface="+mn-ea"/>
                <a:cs typeface="+mn-cs"/>
              </a:rPr>
              <a:t> = </a:t>
            </a:r>
            <a:r>
              <a:rPr lang="en-US" sz="1200" b="1" i="0" u="none" strike="noStrike" kern="1200" dirty="0" smtClean="0">
                <a:solidFill>
                  <a:schemeClr val="tx1"/>
                </a:solidFill>
                <a:latin typeface="+mn-lt"/>
                <a:ea typeface="+mn-ea"/>
                <a:cs typeface="+mn-cs"/>
              </a:rPr>
              <a:t>PET (positron emission tomography) scan</a:t>
            </a:r>
            <a:r>
              <a:rPr lang="en-US" sz="1200" b="0" i="0" u="none" strike="noStrike" kern="1200" dirty="0" smtClean="0">
                <a:solidFill>
                  <a:schemeClr val="tx1"/>
                </a:solidFill>
                <a:latin typeface="+mn-lt"/>
                <a:ea typeface="+mn-ea"/>
                <a:cs typeface="+mn-cs"/>
              </a:rPr>
              <a:t>—depicts brain activity by showing each brain area’s consumption of its chemical fuel (sugar glucose)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Active neurons are glucose hogs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After a person receives temporarily radioactive glucose, the PET scan detects where the glucose goes by locating the radioactivity.  </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PET scans look for “hot spots” which show what brain areas are most active as the person performs mathematical calculations, looks at images of faces, or daydreams</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12</a:t>
            </a:fld>
            <a:endParaRPr lang="en-US"/>
          </a:p>
        </p:txBody>
      </p:sp>
    </p:spTree>
    <p:extLst>
      <p:ext uri="{BB962C8B-B14F-4D97-AF65-F5344CB8AC3E}">
        <p14:creationId xmlns:p14="http://schemas.microsoft.com/office/powerpoint/2010/main" val="1703821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1" i="0" u="none" strike="noStrike" kern="1200" dirty="0" smtClean="0">
                <a:solidFill>
                  <a:schemeClr val="tx1"/>
                </a:solidFill>
                <a:latin typeface="+mn-lt"/>
                <a:ea typeface="+mn-ea"/>
                <a:cs typeface="+mn-cs"/>
              </a:rPr>
              <a:t>fMRI (functional MRI)-</a:t>
            </a:r>
            <a:r>
              <a:rPr lang="en-US" sz="1200" b="0" i="0" u="none" strike="noStrike" kern="1200" dirty="0" smtClean="0">
                <a:solidFill>
                  <a:schemeClr val="tx1"/>
                </a:solidFill>
                <a:latin typeface="+mn-lt"/>
                <a:ea typeface="+mn-ea"/>
                <a:cs typeface="+mn-cs"/>
              </a:rPr>
              <a:t> can reveal the brain’s functioning as well as its structure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Where the brain is especially active, blood goes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By comparing MRI scans taken less than a second apart, researchers can watch the brain “light up” (with increased oxygen-laden </a:t>
            </a:r>
            <a:r>
              <a:rPr lang="en-US" sz="1200" b="0" i="0" u="none" strike="noStrike" kern="1200" dirty="0" err="1" smtClean="0">
                <a:solidFill>
                  <a:schemeClr val="tx1"/>
                </a:solidFill>
                <a:latin typeface="+mn-lt"/>
                <a:ea typeface="+mn-ea"/>
                <a:cs typeface="+mn-cs"/>
              </a:rPr>
              <a:t>bloodflow</a:t>
            </a:r>
            <a:r>
              <a:rPr lang="en-US" sz="1200" b="0" i="0" u="none" strike="noStrike" kern="1200" dirty="0" smtClean="0">
                <a:solidFill>
                  <a:schemeClr val="tx1"/>
                </a:solidFill>
                <a:latin typeface="+mn-lt"/>
                <a:ea typeface="+mn-ea"/>
                <a:cs typeface="+mn-cs"/>
              </a:rPr>
              <a:t>) as a person performs different mental functions.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As a person looks at a scene, the fMRI machine detects blood rushing to the back of the brain (which processes visual information)</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13</a:t>
            </a:fld>
            <a:endParaRPr lang="en-US"/>
          </a:p>
        </p:txBody>
      </p:sp>
    </p:spTree>
    <p:extLst>
      <p:ext uri="{BB962C8B-B14F-4D97-AF65-F5344CB8AC3E}">
        <p14:creationId xmlns:p14="http://schemas.microsoft.com/office/powerpoint/2010/main" val="3876420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CT (Modern name for the Cat scan---</a:t>
            </a:r>
            <a:r>
              <a:rPr lang="en-US" sz="1200" b="0" i="0" u="none" strike="noStrike" kern="1200" dirty="0" err="1" smtClean="0">
                <a:solidFill>
                  <a:schemeClr val="tx1"/>
                </a:solidFill>
                <a:latin typeface="+mn-lt"/>
                <a:ea typeface="+mn-ea"/>
                <a:cs typeface="+mn-cs"/>
              </a:rPr>
              <a:t>Xray</a:t>
            </a:r>
            <a:r>
              <a:rPr lang="en-US" sz="1200" b="0" i="0" u="none" strike="noStrike" kern="1200" dirty="0" smtClean="0">
                <a:solidFill>
                  <a:schemeClr val="tx1"/>
                </a:solidFill>
                <a:latin typeface="+mn-lt"/>
                <a:ea typeface="+mn-ea"/>
                <a:cs typeface="+mn-cs"/>
              </a:rPr>
              <a:t> photographs that can reveal brain damage</a:t>
            </a:r>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PET (Depicts brain activity by showing each brains area of consumption of its chemical fuel (sugar glucose)</a:t>
            </a:r>
            <a:endParaRPr lang="en-US" dirty="0" smtClean="0"/>
          </a:p>
          <a:p>
            <a:pPr rtl="0"/>
            <a:r>
              <a:rPr lang="en-US" sz="1200" b="0" i="0" u="none" strike="noStrike" kern="1200" dirty="0" smtClean="0">
                <a:solidFill>
                  <a:schemeClr val="tx1"/>
                </a:solidFill>
                <a:latin typeface="+mn-lt"/>
                <a:ea typeface="+mn-ea"/>
                <a:cs typeface="+mn-cs"/>
              </a:rPr>
              <a:t>Looks for hot spots during activities</a:t>
            </a:r>
            <a:r>
              <a:rPr lang="en-US" sz="1200" b="0" i="0" u="none" strike="noStrike" kern="1200" baseline="0" dirty="0" smtClean="0">
                <a:solidFill>
                  <a:schemeClr val="tx1"/>
                </a:solidFill>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MRI: Head is put in a strong magnetic field which aligns the spinning atoms of the brain molecules</a:t>
            </a:r>
            <a:endParaRPr lang="en-US" dirty="0" smtClean="0"/>
          </a:p>
          <a:p>
            <a:pPr rtl="0"/>
            <a:r>
              <a:rPr lang="en-US" sz="1200" b="0" i="0" u="none" strike="noStrike" kern="1200" dirty="0" smtClean="0">
                <a:solidFill>
                  <a:schemeClr val="tx1"/>
                </a:solidFill>
                <a:latin typeface="+mn-lt"/>
                <a:ea typeface="+mn-ea"/>
                <a:cs typeface="+mn-cs"/>
              </a:rPr>
              <a:t>-Radio wave pulse momentarily disrupts the atoms</a:t>
            </a:r>
            <a:endParaRPr lang="en-US" dirty="0" smtClean="0"/>
          </a:p>
          <a:p>
            <a:pPr rtl="0"/>
            <a:r>
              <a:rPr lang="en-US" sz="1200" b="0" i="0" u="none" strike="noStrike" kern="1200" dirty="0" smtClean="0">
                <a:solidFill>
                  <a:schemeClr val="tx1"/>
                </a:solidFill>
                <a:latin typeface="+mn-lt"/>
                <a:ea typeface="+mn-ea"/>
                <a:cs typeface="+mn-cs"/>
              </a:rPr>
              <a:t>-When the atoms return to their normal spins, they release signals that provide a detailed picture of the brain’s soft tissues</a:t>
            </a:r>
            <a:endParaRPr lang="en-US" dirty="0" smtClean="0"/>
          </a:p>
          <a:p>
            <a:pPr rtl="0"/>
            <a:r>
              <a:rPr lang="en-US" sz="1200" b="0" i="0" u="none" strike="noStrike" kern="1200" dirty="0" smtClean="0">
                <a:solidFill>
                  <a:schemeClr val="tx1"/>
                </a:solidFill>
                <a:latin typeface="+mn-lt"/>
                <a:ea typeface="+mn-ea"/>
                <a:cs typeface="+mn-cs"/>
              </a:rPr>
              <a:t>-Useful to scan other body parts</a:t>
            </a:r>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err="1" smtClean="0">
                <a:solidFill>
                  <a:schemeClr val="tx1"/>
                </a:solidFill>
                <a:latin typeface="+mn-lt"/>
                <a:ea typeface="+mn-ea"/>
                <a:cs typeface="+mn-cs"/>
              </a:rPr>
              <a:t>fMRI</a:t>
            </a:r>
            <a:r>
              <a:rPr lang="en-US" sz="1200" b="0" i="0" u="none" strike="noStrike" kern="1200" dirty="0" smtClean="0">
                <a:solidFill>
                  <a:schemeClr val="tx1"/>
                </a:solidFill>
                <a:latin typeface="+mn-lt"/>
                <a:ea typeface="+mn-ea"/>
                <a:cs typeface="+mn-cs"/>
              </a:rPr>
              <a:t> (can reveal the brains functions as well as its structure</a:t>
            </a:r>
            <a:endParaRPr lang="en-US" dirty="0" smtClean="0"/>
          </a:p>
          <a:p>
            <a:pPr rtl="0"/>
            <a:r>
              <a:rPr lang="en-US" sz="1200" b="0" i="0" u="none" strike="noStrike" kern="1200" dirty="0" smtClean="0">
                <a:solidFill>
                  <a:schemeClr val="tx1"/>
                </a:solidFill>
                <a:latin typeface="+mn-lt"/>
                <a:ea typeface="+mn-ea"/>
                <a:cs typeface="+mn-cs"/>
              </a:rPr>
              <a:t>--Where the brain is active---blood goes</a:t>
            </a:r>
            <a:endParaRPr lang="en-US" dirty="0" smtClean="0"/>
          </a:p>
          <a:p>
            <a:pPr rtl="0"/>
            <a:r>
              <a:rPr lang="en-US" sz="1200" b="0" i="0" u="none" strike="noStrike" kern="1200" dirty="0" smtClean="0">
                <a:solidFill>
                  <a:schemeClr val="tx1"/>
                </a:solidFill>
                <a:latin typeface="+mn-lt"/>
                <a:ea typeface="+mn-ea"/>
                <a:cs typeface="+mn-cs"/>
              </a:rPr>
              <a:t>Compare to MRI scans taken less than a second apart.</a:t>
            </a:r>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19</a:t>
            </a:fld>
            <a:endParaRPr lang="en-US"/>
          </a:p>
        </p:txBody>
      </p:sp>
    </p:spTree>
    <p:extLst>
      <p:ext uri="{BB962C8B-B14F-4D97-AF65-F5344CB8AC3E}">
        <p14:creationId xmlns:p14="http://schemas.microsoft.com/office/powerpoint/2010/main" val="301009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buFont typeface="Arial" pitchFamily="34" charset="0"/>
              <a:buChar char="•"/>
            </a:pPr>
            <a:r>
              <a:rPr lang="en-US" sz="1200" b="0" i="0" u="none" strike="noStrike" kern="1200" dirty="0" smtClean="0">
                <a:solidFill>
                  <a:schemeClr val="tx1"/>
                </a:solidFill>
                <a:latin typeface="+mn-lt"/>
                <a:ea typeface="+mn-ea"/>
                <a:cs typeface="+mn-cs"/>
              </a:rPr>
              <a:t>The brain enables the mind—seeing hearing, smelling, feeling, remembering, thinking, speaking &amp; dreaming.</a:t>
            </a:r>
          </a:p>
          <a:p>
            <a:pPr rtl="0">
              <a:buFont typeface="Arial" pitchFamily="34" charset="0"/>
              <a:buNone/>
            </a:pP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When we’re thinking </a:t>
            </a:r>
            <a:r>
              <a:rPr lang="en-US" sz="1200" b="0" i="1" u="none" strike="noStrike" kern="1200" dirty="0" smtClean="0">
                <a:solidFill>
                  <a:schemeClr val="tx1"/>
                </a:solidFill>
                <a:latin typeface="+mn-lt"/>
                <a:ea typeface="+mn-ea"/>
                <a:cs typeface="+mn-cs"/>
              </a:rPr>
              <a:t>about</a:t>
            </a:r>
            <a:r>
              <a:rPr lang="en-US" sz="1200" b="0" i="0" u="none" strike="noStrike" kern="1200" dirty="0" smtClean="0">
                <a:solidFill>
                  <a:schemeClr val="tx1"/>
                </a:solidFill>
                <a:latin typeface="+mn-lt"/>
                <a:ea typeface="+mn-ea"/>
                <a:cs typeface="+mn-cs"/>
              </a:rPr>
              <a:t> our brain, we’re thinking </a:t>
            </a:r>
            <a:r>
              <a:rPr lang="en-US" sz="1200" b="0" i="1" u="none" strike="noStrike" kern="1200" dirty="0" smtClean="0">
                <a:solidFill>
                  <a:schemeClr val="tx1"/>
                </a:solidFill>
                <a:latin typeface="+mn-lt"/>
                <a:ea typeface="+mn-ea"/>
                <a:cs typeface="+mn-cs"/>
              </a:rPr>
              <a:t>with</a:t>
            </a:r>
            <a:r>
              <a:rPr lang="en-US" sz="1200" b="0" i="0" u="none" strike="noStrike" kern="1200" dirty="0" smtClean="0">
                <a:solidFill>
                  <a:schemeClr val="tx1"/>
                </a:solidFill>
                <a:latin typeface="+mn-lt"/>
                <a:ea typeface="+mn-ea"/>
                <a:cs typeface="+mn-cs"/>
              </a:rPr>
              <a:t> our brain—by firing countless millions of synapses and releasing billions of neurotransmitter molecules</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Brain + body = mind (the brain enables the mind)</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a:buFont typeface="Arial" pitchFamily="34" charset="0"/>
              <a:buChar char="•"/>
            </a:pPr>
            <a:r>
              <a:rPr lang="en-US" sz="1200" b="0" i="0" u="none" strike="noStrike" kern="1200" dirty="0" smtClean="0">
                <a:solidFill>
                  <a:schemeClr val="tx1"/>
                </a:solidFill>
                <a:latin typeface="+mn-lt"/>
                <a:ea typeface="+mn-ea"/>
                <a:cs typeface="+mn-cs"/>
              </a:rPr>
              <a:t>**Many of the now-outdated ideas about the brain—brain size equaling intelligence, phrenology—were debunked thanks to </a:t>
            </a:r>
            <a:r>
              <a:rPr lang="en-US" sz="1200" b="0" i="0" u="none" strike="noStrike" kern="1200" dirty="0" err="1" smtClean="0">
                <a:solidFill>
                  <a:schemeClr val="tx1"/>
                </a:solidFill>
                <a:latin typeface="+mn-lt"/>
                <a:ea typeface="+mn-ea"/>
                <a:cs typeface="+mn-cs"/>
              </a:rPr>
              <a:t>neuroimaging</a:t>
            </a:r>
            <a:r>
              <a:rPr lang="en-US" sz="1200" b="0" i="0" u="none" strike="noStrike" kern="1200" dirty="0" smtClean="0">
                <a:solidFill>
                  <a:schemeClr val="tx1"/>
                </a:solidFill>
                <a:latin typeface="+mn-lt"/>
                <a:ea typeface="+mn-ea"/>
                <a:cs typeface="+mn-cs"/>
              </a:rPr>
              <a:t> techniques.  The ability to see the inner working of the brain in action has revolutionized the way we think about psychology.</a:t>
            </a: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Brains are 1/45</a:t>
            </a:r>
            <a:r>
              <a:rPr lang="en-US" sz="1200" b="0" i="0" u="none" strike="noStrike" kern="1200" baseline="30000" dirty="0" smtClean="0">
                <a:solidFill>
                  <a:schemeClr val="tx1"/>
                </a:solidFill>
                <a:latin typeface="+mn-lt"/>
                <a:ea typeface="+mn-ea"/>
                <a:cs typeface="+mn-cs"/>
              </a:rPr>
              <a:t>th</a:t>
            </a:r>
            <a:r>
              <a:rPr lang="en-US" sz="1200" b="0" i="0" u="none" strike="noStrike" kern="1200" dirty="0" smtClean="0">
                <a:solidFill>
                  <a:schemeClr val="tx1"/>
                </a:solidFill>
                <a:latin typeface="+mn-lt"/>
                <a:ea typeface="+mn-ea"/>
                <a:cs typeface="+mn-cs"/>
              </a:rPr>
              <a:t> of the body’s weight</a:t>
            </a:r>
          </a:p>
          <a:p>
            <a:pPr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Brain’s oldest and innermost region = </a:t>
            </a:r>
            <a:r>
              <a:rPr lang="en-US" sz="1200" b="1" i="0" u="none" strike="noStrike" kern="1200" dirty="0" smtClean="0">
                <a:solidFill>
                  <a:schemeClr val="tx1"/>
                </a:solidFill>
                <a:latin typeface="+mn-lt"/>
                <a:ea typeface="+mn-ea"/>
                <a:cs typeface="+mn-cs"/>
              </a:rPr>
              <a:t>brainstem</a:t>
            </a:r>
            <a:r>
              <a:rPr lang="en-US" sz="1200" b="0" i="0" u="none" strike="noStrike" kern="1200" dirty="0" smtClean="0">
                <a:solidFill>
                  <a:schemeClr val="tx1"/>
                </a:solidFill>
                <a:latin typeface="+mn-lt"/>
                <a:ea typeface="+mn-ea"/>
                <a:cs typeface="+mn-cs"/>
              </a:rPr>
              <a:t> (it begins where the spinal cord swells slightly after entering the skull)</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brainstem is the crossover point—where most nerves to and from each side of the brain connect with the body’s opposite side—(the right side of the brain controls the left side of the body and vice versa)</a:t>
            </a:r>
          </a:p>
          <a:p>
            <a:endParaRPr lang="en-US" dirty="0" smtClean="0"/>
          </a:p>
          <a:p>
            <a:pPr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rtl="0" fontAlgn="base">
              <a:buFont typeface="Arial" pitchFamily="34" charset="0"/>
              <a:buNone/>
            </a:pPr>
            <a:endParaRPr lang="en-US" sz="1200" b="0" i="0" u="none" strike="noStrike"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0C0202F-1D8F-4BCE-B9D1-86DEAECAF3F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This slight swelling is the </a:t>
            </a:r>
            <a:r>
              <a:rPr lang="en-US" sz="1200" b="1" i="0" u="none" strike="noStrike" kern="1200" dirty="0" smtClean="0">
                <a:solidFill>
                  <a:schemeClr val="tx1"/>
                </a:solidFill>
                <a:latin typeface="+mn-lt"/>
                <a:ea typeface="+mn-ea"/>
                <a:cs typeface="+mn-cs"/>
              </a:rPr>
              <a:t>medulla</a:t>
            </a:r>
            <a:r>
              <a:rPr lang="en-US" sz="1200" b="0" i="0" u="none" strike="noStrike" kern="1200" dirty="0" smtClean="0">
                <a:solidFill>
                  <a:schemeClr val="tx1"/>
                </a:solidFill>
                <a:latin typeface="+mn-lt"/>
                <a:ea typeface="+mn-ea"/>
                <a:cs typeface="+mn-cs"/>
              </a:rPr>
              <a:t> (the control for your heartbeat and breathing)</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21</a:t>
            </a:fld>
            <a:endParaRPr lang="en-US"/>
          </a:p>
        </p:txBody>
      </p:sp>
    </p:spTree>
    <p:extLst>
      <p:ext uri="{BB962C8B-B14F-4D97-AF65-F5344CB8AC3E}">
        <p14:creationId xmlns:p14="http://schemas.microsoft.com/office/powerpoint/2010/main" val="2536683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Just above the medulla sits the </a:t>
            </a:r>
            <a:r>
              <a:rPr lang="en-US" sz="1200" b="1" i="0" u="none" strike="noStrike" kern="1200" dirty="0" smtClean="0">
                <a:solidFill>
                  <a:schemeClr val="tx1"/>
                </a:solidFill>
                <a:latin typeface="+mn-lt"/>
                <a:ea typeface="+mn-ea"/>
                <a:cs typeface="+mn-cs"/>
              </a:rPr>
              <a:t>pons</a:t>
            </a:r>
            <a:r>
              <a:rPr lang="en-US" sz="1200" b="0" i="0" u="none" strike="noStrike" kern="1200" dirty="0" smtClean="0">
                <a:solidFill>
                  <a:schemeClr val="tx1"/>
                </a:solidFill>
                <a:latin typeface="+mn-lt"/>
                <a:ea typeface="+mn-ea"/>
                <a:cs typeface="+mn-cs"/>
              </a:rPr>
              <a:t> (helps to coordinate movements)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If a cat’s brainstem is severed from the rest of the brain above it, the animal will still breathe and live—and even run, climb and groom; but with the brainstem cut off from the brain’s higher regions, the cat won’t purposefully run or climb to get food</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22</a:t>
            </a:fld>
            <a:endParaRPr lang="en-US"/>
          </a:p>
        </p:txBody>
      </p:sp>
    </p:spTree>
    <p:extLst>
      <p:ext uri="{BB962C8B-B14F-4D97-AF65-F5344CB8AC3E}">
        <p14:creationId xmlns:p14="http://schemas.microsoft.com/office/powerpoint/2010/main" val="3075786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Inside the brainstem, between your ears, lies the </a:t>
            </a:r>
            <a:r>
              <a:rPr lang="en-US" sz="1200" b="1" i="0" u="none" strike="noStrike" kern="1200" dirty="0" smtClean="0">
                <a:solidFill>
                  <a:schemeClr val="tx1"/>
                </a:solidFill>
                <a:latin typeface="+mn-lt"/>
                <a:ea typeface="+mn-ea"/>
                <a:cs typeface="+mn-cs"/>
              </a:rPr>
              <a:t>reticular formation</a:t>
            </a:r>
            <a:r>
              <a:rPr lang="en-US" sz="1200" b="0" i="0" u="none" strike="noStrike" kern="1200" dirty="0" smtClean="0">
                <a:solidFill>
                  <a:schemeClr val="tx1"/>
                </a:solidFill>
                <a:latin typeface="+mn-lt"/>
                <a:ea typeface="+mn-ea"/>
                <a:cs typeface="+mn-cs"/>
              </a:rPr>
              <a:t> (netlike)—a finger-shaped network of neurons that extends from the spinal cord right up to the thalamus (involved in arousal with the sensory neurons)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May  be responsible for our ability to attend to new stimuli in the environment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May play a role in dreaming</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The activation synthesis theory of dreams proposes that dream signals originate in the brainstem, and perhaps more specifically the reticular formation.  The cortex then takes those signals and reorganizes them into the dream story as best it can.</a:t>
            </a:r>
          </a:p>
          <a:p>
            <a:pPr lvl="2"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As the spinal cord’s sensory input travels up to the thalamus, some of it travels through the reticular formations, which filters incoming stimuli and relays important information to other areas of the brain </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23</a:t>
            </a:fld>
            <a:endParaRPr lang="en-US"/>
          </a:p>
        </p:txBody>
      </p:sp>
    </p:spTree>
    <p:extLst>
      <p:ext uri="{BB962C8B-B14F-4D97-AF65-F5344CB8AC3E}">
        <p14:creationId xmlns:p14="http://schemas.microsoft.com/office/powerpoint/2010/main" val="2548009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Sensory switchboard</a:t>
            </a:r>
            <a:endParaRPr lang="en-US" dirty="0" smtClean="0"/>
          </a:p>
          <a:p>
            <a:pPr rtl="0"/>
            <a:r>
              <a:rPr lang="en-US" sz="1200" b="0" i="0" u="none" strike="noStrike" kern="1200" dirty="0" smtClean="0">
                <a:solidFill>
                  <a:schemeClr val="tx1"/>
                </a:solidFill>
                <a:latin typeface="+mn-lt"/>
                <a:ea typeface="+mn-ea"/>
                <a:cs typeface="+mn-cs"/>
              </a:rPr>
              <a:t>Routes to the higher brain regions that deal with seeing, hearing, taste, and touch</a:t>
            </a:r>
          </a:p>
          <a:p>
            <a:pPr rtl="0"/>
            <a:endParaRPr lang="en-US" sz="1200" b="0" i="0" u="none" strike="noStrike" kern="1200" dirty="0" smtClean="0">
              <a:solidFill>
                <a:schemeClr val="tx1"/>
              </a:solidFill>
              <a:latin typeface="+mn-lt"/>
              <a:ea typeface="+mn-ea"/>
              <a:cs typeface="+mn-cs"/>
            </a:endParaRPr>
          </a:p>
          <a:p>
            <a:pPr rtl="0"/>
            <a:r>
              <a:rPr lang="en-US" sz="1200" b="0" i="0" u="none" strike="noStrike" kern="1200" dirty="0" smtClean="0">
                <a:solidFill>
                  <a:schemeClr val="tx1"/>
                </a:solidFill>
                <a:latin typeface="+mn-lt"/>
                <a:ea typeface="+mn-ea"/>
                <a:cs typeface="+mn-cs"/>
              </a:rPr>
              <a:t>**Typically the thalamus, cerebellum &amp; limbic system are a part of the </a:t>
            </a:r>
            <a:r>
              <a:rPr lang="en-US" sz="1200" b="1" i="0" u="sng" kern="1200" dirty="0" smtClean="0">
                <a:solidFill>
                  <a:schemeClr val="tx1"/>
                </a:solidFill>
                <a:latin typeface="+mn-lt"/>
                <a:ea typeface="+mn-ea"/>
                <a:cs typeface="+mn-cs"/>
              </a:rPr>
              <a:t>midbrain</a:t>
            </a:r>
            <a:r>
              <a:rPr lang="en-US" sz="1200" b="0" i="0" u="none" strike="noStrike" kern="1200" dirty="0" smtClean="0">
                <a:solidFill>
                  <a:schemeClr val="tx1"/>
                </a:solidFill>
                <a:latin typeface="+mn-lt"/>
                <a:ea typeface="+mn-ea"/>
                <a:cs typeface="+mn-cs"/>
              </a:rPr>
              <a:t> rather than the brainstem.  They are mainly divided this way due to the functions they have.  Brainstem sections control basic functions like heartbeat and breathing.  Midbrain sections govern hormones, memory processing, and sensory input.  </a:t>
            </a:r>
            <a:endParaRPr lang="en-US" dirty="0" smtClean="0"/>
          </a:p>
          <a:p>
            <a:pPr rtl="0"/>
            <a:r>
              <a:rPr lang="en-US" dirty="0" smtClean="0"/>
              <a:t/>
            </a:r>
            <a:br>
              <a:rPr lang="en-US" dirty="0" smtClean="0"/>
            </a:br>
            <a:r>
              <a:rPr lang="en-US" sz="1200" b="1" i="0" u="sng" kern="1200" dirty="0" smtClean="0">
                <a:solidFill>
                  <a:schemeClr val="tx1"/>
                </a:solidFill>
                <a:latin typeface="+mn-lt"/>
                <a:ea typeface="+mn-ea"/>
                <a:cs typeface="+mn-cs"/>
              </a:rPr>
              <a:t>Thalamus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Top of the brainstem (joined pair of egg-shaped structures)</a:t>
            </a:r>
          </a:p>
          <a:p>
            <a:pPr rtl="0" fontAlgn="base">
              <a:buFont typeface="Arial" pitchFamily="34" charset="0"/>
              <a:buChar char="•"/>
            </a:pPr>
            <a:r>
              <a:rPr lang="en-US" sz="1200" b="0" i="0" u="none" strike="noStrike" kern="1200" dirty="0" smtClean="0">
                <a:solidFill>
                  <a:schemeClr val="tx1"/>
                </a:solidFill>
                <a:latin typeface="+mn-lt"/>
                <a:ea typeface="+mn-ea"/>
                <a:cs typeface="+mn-cs"/>
              </a:rPr>
              <a:t>Acts as the brain’s sensory switchboard</a:t>
            </a:r>
          </a:p>
          <a:p>
            <a:pPr rtl="0" fontAlgn="base">
              <a:buFont typeface="Arial" pitchFamily="34" charset="0"/>
              <a:buChar char="•"/>
            </a:pPr>
            <a:r>
              <a:rPr lang="en-US" sz="1200" b="0" i="0" u="none" strike="noStrike" kern="1200" dirty="0" smtClean="0">
                <a:solidFill>
                  <a:schemeClr val="tx1"/>
                </a:solidFill>
                <a:latin typeface="+mn-lt"/>
                <a:ea typeface="+mn-ea"/>
                <a:cs typeface="+mn-cs"/>
              </a:rPr>
              <a:t>Receives information from all the senses except smell and routes it to the higher brain regions that deal with seeing, hearing, tasting and touching</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Smell travels to the olfactory cortex and then to the thalamus for processing.  It seems that our brains adapted other senses after smell, causing them to be processed differently.</a:t>
            </a:r>
          </a:p>
          <a:p>
            <a:pPr rtl="0" fontAlgn="base">
              <a:buFont typeface="Arial" pitchFamily="34" charset="0"/>
              <a:buChar char="•"/>
            </a:pPr>
            <a:r>
              <a:rPr lang="en-US" sz="1200" b="0" i="0" u="none" strike="noStrike" kern="1200" dirty="0" smtClean="0">
                <a:solidFill>
                  <a:schemeClr val="tx1"/>
                </a:solidFill>
                <a:latin typeface="+mn-lt"/>
                <a:ea typeface="+mn-ea"/>
                <a:cs typeface="+mn-cs"/>
              </a:rPr>
              <a:t>Receives some of the higher brain’s replies—then directs to the medulla and to the cerebellum</a:t>
            </a:r>
          </a:p>
          <a:p>
            <a:pPr rtl="0"/>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Brain’s oldest and innermost region = </a:t>
            </a:r>
            <a:r>
              <a:rPr lang="en-US" sz="1200" b="1" i="0" u="none" strike="noStrike" kern="1200" dirty="0" smtClean="0">
                <a:solidFill>
                  <a:schemeClr val="tx1"/>
                </a:solidFill>
                <a:latin typeface="+mn-lt"/>
                <a:ea typeface="+mn-ea"/>
                <a:cs typeface="+mn-cs"/>
              </a:rPr>
              <a:t>brainstem</a:t>
            </a:r>
            <a:r>
              <a:rPr lang="en-US" sz="1200" b="0" i="0" u="none" strike="noStrike" kern="1200" dirty="0" smtClean="0">
                <a:solidFill>
                  <a:schemeClr val="tx1"/>
                </a:solidFill>
                <a:latin typeface="+mn-lt"/>
                <a:ea typeface="+mn-ea"/>
                <a:cs typeface="+mn-cs"/>
              </a:rPr>
              <a:t> (it begins where the spinal cord swells slightly after entering the skull)</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brainstem is the crossover point—where most nerves to and from each side of the brain connect with the body’s opposite side—(the right side of the brain controls the left side of the body and vice versa)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25</a:t>
            </a:fld>
            <a:endParaRPr lang="en-US"/>
          </a:p>
        </p:txBody>
      </p:sp>
    </p:spTree>
    <p:extLst>
      <p:ext uri="{BB962C8B-B14F-4D97-AF65-F5344CB8AC3E}">
        <p14:creationId xmlns:p14="http://schemas.microsoft.com/office/powerpoint/2010/main" val="2848165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Enables one type of nonverbal learning and memory (skill memory)</a:t>
            </a:r>
            <a:endParaRPr lang="en-US" dirty="0" smtClean="0"/>
          </a:p>
          <a:p>
            <a:pPr rtl="0"/>
            <a:r>
              <a:rPr lang="en-US" sz="1200" b="0" i="0" u="none" strike="noStrike" kern="1200" dirty="0" smtClean="0">
                <a:solidFill>
                  <a:schemeClr val="tx1"/>
                </a:solidFill>
                <a:latin typeface="+mn-lt"/>
                <a:ea typeface="+mn-ea"/>
                <a:cs typeface="+mn-cs"/>
              </a:rPr>
              <a:t>Judge time, control our emotions, and discriminate sounds and textures</a:t>
            </a:r>
            <a:endParaRPr lang="en-US" dirty="0" smtClean="0"/>
          </a:p>
          <a:p>
            <a:pPr rtl="0"/>
            <a:r>
              <a:rPr lang="en-US" sz="1200" b="0" i="0" u="none" strike="noStrike" kern="1200" dirty="0" smtClean="0">
                <a:solidFill>
                  <a:schemeClr val="tx1"/>
                </a:solidFill>
                <a:latin typeface="+mn-lt"/>
                <a:ea typeface="+mn-ea"/>
                <a:cs typeface="+mn-cs"/>
              </a:rPr>
              <a:t>Coordinates voluntary movement (assistance from </a:t>
            </a:r>
            <a:r>
              <a:rPr lang="en-US" sz="1200" b="0" i="0" u="none" strike="noStrike" kern="1200" dirty="0" err="1" smtClean="0">
                <a:solidFill>
                  <a:schemeClr val="tx1"/>
                </a:solidFill>
                <a:latin typeface="+mn-lt"/>
                <a:ea typeface="+mn-ea"/>
                <a:cs typeface="+mn-cs"/>
              </a:rPr>
              <a:t>pons</a:t>
            </a:r>
            <a:r>
              <a:rPr lang="en-US" sz="1200" b="0" i="0" u="none" strike="noStrike" kern="1200" dirty="0" smtClean="0">
                <a:solidFill>
                  <a:schemeClr val="tx1"/>
                </a:solidFill>
                <a:latin typeface="+mn-lt"/>
                <a:ea typeface="+mn-ea"/>
                <a:cs typeface="+mn-cs"/>
              </a:rPr>
              <a:t>)</a:t>
            </a:r>
            <a:endParaRPr lang="en-US" dirty="0" smtClean="0"/>
          </a:p>
          <a:p>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Extends from the rear of the brainstem (baseball sized)—“little brain”—two wrinkled halves</a:t>
            </a:r>
          </a:p>
          <a:p>
            <a:pPr rtl="0" fontAlgn="base">
              <a:buFont typeface="Arial" pitchFamily="34" charset="0"/>
              <a:buChar char="•"/>
            </a:pPr>
            <a:r>
              <a:rPr lang="en-US" sz="1200" b="0" i="0" u="none" strike="noStrike" kern="1200" dirty="0" smtClean="0">
                <a:solidFill>
                  <a:schemeClr val="tx1"/>
                </a:solidFill>
                <a:latin typeface="+mn-lt"/>
                <a:ea typeface="+mn-ea"/>
                <a:cs typeface="+mn-cs"/>
              </a:rPr>
              <a:t>Enables one type of nonverbal learning and memory</a:t>
            </a:r>
          </a:p>
          <a:p>
            <a:pPr rtl="0" fontAlgn="base">
              <a:buFont typeface="Arial" pitchFamily="34" charset="0"/>
              <a:buChar char="•"/>
            </a:pPr>
            <a:r>
              <a:rPr lang="en-US" sz="1200" b="0" i="0" u="none" strike="noStrike" kern="1200" dirty="0" smtClean="0">
                <a:solidFill>
                  <a:schemeClr val="tx1"/>
                </a:solidFill>
                <a:latin typeface="+mn-lt"/>
                <a:ea typeface="+mn-ea"/>
                <a:cs typeface="+mn-cs"/>
              </a:rPr>
              <a:t>Helps us judge time, control our emotions, and discriminate sounds and textures</a:t>
            </a:r>
          </a:p>
          <a:p>
            <a:pPr rtl="0" fontAlgn="base">
              <a:buFont typeface="Arial" pitchFamily="34" charset="0"/>
              <a:buChar char="•"/>
            </a:pPr>
            <a:r>
              <a:rPr lang="en-US" sz="1200" b="0" i="0" u="none" strike="noStrike" kern="1200" dirty="0" smtClean="0">
                <a:solidFill>
                  <a:schemeClr val="tx1"/>
                </a:solidFill>
                <a:latin typeface="+mn-lt"/>
                <a:ea typeface="+mn-ea"/>
                <a:cs typeface="+mn-cs"/>
              </a:rPr>
              <a:t>Also coordinates voluntary movement (with assistance from the </a:t>
            </a:r>
            <a:r>
              <a:rPr lang="en-US" sz="1200" b="0" i="0" u="none" strike="noStrike" kern="1200" dirty="0" err="1" smtClean="0">
                <a:solidFill>
                  <a:schemeClr val="tx1"/>
                </a:solidFill>
                <a:latin typeface="+mn-lt"/>
                <a:ea typeface="+mn-ea"/>
                <a:cs typeface="+mn-cs"/>
              </a:rPr>
              <a:t>pons</a:t>
            </a:r>
            <a:r>
              <a:rPr lang="en-US" sz="1200" b="0" i="0" u="none" strike="noStrike" kern="1200" dirty="0" smtClean="0">
                <a:solidFill>
                  <a:schemeClr val="tx1"/>
                </a:solidFill>
                <a:latin typeface="+mn-lt"/>
                <a:ea typeface="+mn-ea"/>
                <a:cs typeface="+mn-cs"/>
              </a:rPr>
              <a: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If you injured your cerebellum, you would have difficulty walking, keeping your balance, or shaking hands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Your movements would be jerky &amp; exaggerated</a:t>
            </a:r>
          </a:p>
          <a:p>
            <a:pPr rtl="0">
              <a:buFont typeface="Arial" pitchFamily="34" charset="0"/>
              <a:buNone/>
            </a:pPr>
            <a:r>
              <a:rPr lang="en-US" dirty="0" smtClean="0"/>
              <a:t/>
            </a:r>
            <a:br>
              <a:rPr lang="en-US" dirty="0" smtClean="0"/>
            </a:br>
            <a:r>
              <a:rPr lang="en-US" sz="1200" b="0" i="0" u="none" strike="noStrike" kern="1200" dirty="0" smtClean="0">
                <a:solidFill>
                  <a:schemeClr val="tx1"/>
                </a:solidFill>
                <a:latin typeface="+mn-lt"/>
                <a:ea typeface="+mn-ea"/>
                <a:cs typeface="+mn-cs"/>
              </a:rPr>
              <a:t>**The older brain functions above occur almost without any conscious effort</a:t>
            </a:r>
            <a:endParaRPr lang="en-US" dirty="0" smtClean="0"/>
          </a:p>
          <a:p>
            <a:pPr rtl="0" fontAlgn="base">
              <a:buFont typeface="Arial" pitchFamily="34" charset="0"/>
              <a:buChar char="•"/>
            </a:pPr>
            <a:r>
              <a:rPr lang="en-US" sz="1200" b="0" i="1" u="none" strike="noStrike" kern="1200" dirty="0" smtClean="0">
                <a:solidFill>
                  <a:schemeClr val="tx1"/>
                </a:solidFill>
                <a:latin typeface="+mn-lt"/>
                <a:ea typeface="+mn-ea"/>
                <a:cs typeface="+mn-cs"/>
              </a:rPr>
              <a:t>Our brain processes most information outside of our own awareness.</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We are aware of the </a:t>
            </a:r>
            <a:r>
              <a:rPr lang="en-US" sz="1200" b="0" i="1" u="none" strike="noStrike" kern="1200" dirty="0" smtClean="0">
                <a:solidFill>
                  <a:schemeClr val="tx1"/>
                </a:solidFill>
                <a:latin typeface="+mn-lt"/>
                <a:ea typeface="+mn-ea"/>
                <a:cs typeface="+mn-cs"/>
              </a:rPr>
              <a:t>results</a:t>
            </a:r>
            <a:r>
              <a:rPr lang="en-US" sz="1200" b="0" i="0" u="none" strike="noStrike" kern="1200" dirty="0" smtClean="0">
                <a:solidFill>
                  <a:schemeClr val="tx1"/>
                </a:solidFill>
                <a:latin typeface="+mn-lt"/>
                <a:ea typeface="+mn-ea"/>
                <a:cs typeface="+mn-cs"/>
              </a:rPr>
              <a:t> of our brain’s labor (current visual experience), but not of </a:t>
            </a:r>
            <a:r>
              <a:rPr lang="en-US" sz="1200" b="0" i="1" u="none" strike="noStrike" kern="1200" dirty="0" smtClean="0">
                <a:solidFill>
                  <a:schemeClr val="tx1"/>
                </a:solidFill>
                <a:latin typeface="+mn-lt"/>
                <a:ea typeface="+mn-ea"/>
                <a:cs typeface="+mn-cs"/>
              </a:rPr>
              <a:t>how</a:t>
            </a:r>
            <a:r>
              <a:rPr lang="en-US" sz="1200" b="0" i="0" u="none" strike="noStrike" kern="1200" dirty="0" smtClean="0">
                <a:solidFill>
                  <a:schemeClr val="tx1"/>
                </a:solidFill>
                <a:latin typeface="+mn-lt"/>
                <a:ea typeface="+mn-ea"/>
                <a:cs typeface="+mn-cs"/>
              </a:rPr>
              <a:t> we construct the visual image.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Whether we are asleep or awake, our brainstem manages its life-sustaining functions, freeing our newer brain regions to think, talk, dream and savor a memory</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27</a:t>
            </a:fld>
            <a:endParaRPr lang="en-US"/>
          </a:p>
        </p:txBody>
      </p:sp>
    </p:spTree>
    <p:extLst>
      <p:ext uri="{BB962C8B-B14F-4D97-AF65-F5344CB8AC3E}">
        <p14:creationId xmlns:p14="http://schemas.microsoft.com/office/powerpoint/2010/main" val="299929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At the border (</a:t>
            </a:r>
            <a:r>
              <a:rPr lang="en-US" sz="1200" b="0" i="0" u="none" strike="noStrike" kern="1200" dirty="0" err="1" smtClean="0">
                <a:solidFill>
                  <a:schemeClr val="tx1"/>
                </a:solidFill>
                <a:latin typeface="+mn-lt"/>
                <a:ea typeface="+mn-ea"/>
                <a:cs typeface="+mn-cs"/>
              </a:rPr>
              <a:t>limbus</a:t>
            </a:r>
            <a:r>
              <a:rPr lang="en-US" sz="1200" b="0" i="0" u="none" strike="noStrike" kern="1200" dirty="0" smtClean="0">
                <a:solidFill>
                  <a:schemeClr val="tx1"/>
                </a:solidFill>
                <a:latin typeface="+mn-lt"/>
                <a:ea typeface="+mn-ea"/>
                <a:cs typeface="+mn-cs"/>
              </a:rPr>
              <a:t>)</a:t>
            </a:r>
            <a:endParaRPr lang="en-US" dirty="0" smtClean="0"/>
          </a:p>
          <a:p>
            <a:pPr>
              <a:buFont typeface="Arial" pitchFamily="34" charset="0"/>
              <a:buChar char="•"/>
            </a:pP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At the border (limbus) between the brain’s older parts &amp; the </a:t>
            </a:r>
            <a:r>
              <a:rPr lang="en-US" sz="1200" b="0" i="1" u="none" strike="noStrike" kern="1200" dirty="0" smtClean="0">
                <a:solidFill>
                  <a:schemeClr val="tx1"/>
                </a:solidFill>
                <a:latin typeface="+mn-lt"/>
                <a:ea typeface="+mn-ea"/>
                <a:cs typeface="+mn-cs"/>
              </a:rPr>
              <a:t>cerebral hemispheres</a:t>
            </a:r>
            <a:r>
              <a:rPr lang="en-US" sz="1200" b="0" i="0" u="none" strike="noStrike" kern="1200" dirty="0" smtClean="0">
                <a:solidFill>
                  <a:schemeClr val="tx1"/>
                </a:solidFill>
                <a:latin typeface="+mn-lt"/>
                <a:ea typeface="+mn-ea"/>
                <a:cs typeface="+mn-cs"/>
              </a:rPr>
              <a:t> (two halves of the brain) is the </a:t>
            </a:r>
            <a:r>
              <a:rPr lang="en-US" sz="1200" b="1" i="0" u="none" strike="noStrike" kern="1200" dirty="0" smtClean="0">
                <a:solidFill>
                  <a:schemeClr val="tx1"/>
                </a:solidFill>
                <a:latin typeface="+mn-lt"/>
                <a:ea typeface="+mn-ea"/>
                <a:cs typeface="+mn-cs"/>
              </a:rPr>
              <a:t>limbic system</a:t>
            </a:r>
            <a:endParaRPr lang="en-US" sz="1200" b="0" i="0" u="none" strike="noStrike"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0C0202F-1D8F-4BCE-B9D1-86DEAECAF3FE}"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29</a:t>
            </a:fld>
            <a:endParaRPr lang="en-US"/>
          </a:p>
        </p:txBody>
      </p:sp>
    </p:spTree>
    <p:extLst>
      <p:ext uri="{BB962C8B-B14F-4D97-AF65-F5344CB8AC3E}">
        <p14:creationId xmlns:p14="http://schemas.microsoft.com/office/powerpoint/2010/main" val="1189854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Brain + Body=Mind</a:t>
            </a:r>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Amygdala and frontal lobes work together to regulate emotional responses---Amygdala supplies the emotional feeling while the frontal lobe makes the judgment regarding the appropriate expression of the emotion.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i="0" u="none" strike="noStrike" kern="1200" dirty="0" smtClean="0">
                <a:solidFill>
                  <a:schemeClr val="tx1"/>
                </a:solidFill>
                <a:latin typeface="+mn-lt"/>
                <a:ea typeface="+mn-ea"/>
                <a:cs typeface="+mn-cs"/>
              </a:rPr>
              <a:t>Amygdala (</a:t>
            </a:r>
            <a:r>
              <a:rPr lang="en-US" sz="1200" b="0" i="0" u="none" strike="noStrike" kern="1200" dirty="0" smtClean="0">
                <a:solidFill>
                  <a:schemeClr val="tx1"/>
                </a:solidFill>
                <a:latin typeface="+mn-lt"/>
                <a:ea typeface="+mn-ea"/>
                <a:cs typeface="+mn-cs"/>
              </a:rPr>
              <a:t>two lima bean sized clusters) influence aggression and fear, and the perception and processing of these emotions </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If you cut of the brain that included the amygdala, animals that are usually on edge will be more mellow</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amygdala and the frontal lobes work together to regulate emotional responses.  The amygdala supplies the emotional feelings while the frontal lobe makes the judgment regarding the appropriate expression of the emotion.  </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31</a:t>
            </a:fld>
            <a:endParaRPr lang="en-US"/>
          </a:p>
        </p:txBody>
      </p:sp>
    </p:spTree>
    <p:extLst>
      <p:ext uri="{BB962C8B-B14F-4D97-AF65-F5344CB8AC3E}">
        <p14:creationId xmlns:p14="http://schemas.microsoft.com/office/powerpoint/2010/main" val="3558845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a:r>
              <a:rPr lang="en-US" sz="1200" b="0" i="0" u="none" strike="noStrike" kern="1200" dirty="0" smtClean="0">
                <a:solidFill>
                  <a:schemeClr val="tx1"/>
                </a:solidFill>
                <a:latin typeface="+mn-lt"/>
                <a:ea typeface="+mn-ea"/>
                <a:cs typeface="+mn-cs"/>
              </a:rPr>
              <a:t>Type of scan? MRI</a:t>
            </a:r>
            <a:endParaRPr lang="en-US" dirty="0" smtClean="0"/>
          </a:p>
          <a:p>
            <a:pPr rtl="0"/>
            <a:r>
              <a:rPr lang="en-US" sz="1200" b="0" i="0" u="none" strike="noStrike" kern="1200" dirty="0" smtClean="0">
                <a:solidFill>
                  <a:schemeClr val="tx1"/>
                </a:solidFill>
                <a:latin typeface="+mn-lt"/>
                <a:ea typeface="+mn-ea"/>
                <a:cs typeface="+mn-cs"/>
              </a:rPr>
              <a:t>Reward center (Hunger, thirst, sex)</a:t>
            </a:r>
          </a:p>
          <a:p>
            <a:pPr rtl="0"/>
            <a:endParaRPr lang="en-US" sz="1200" b="0" i="0" u="none" strike="noStrike" kern="1200" dirty="0" smtClean="0">
              <a:solidFill>
                <a:schemeClr val="tx1"/>
              </a:solidFill>
              <a:latin typeface="+mn-lt"/>
              <a:ea typeface="+mn-ea"/>
              <a:cs typeface="+mn-cs"/>
            </a:endParaRPr>
          </a:p>
          <a:p>
            <a:endParaRPr lang="en-US" dirty="0" smtClean="0"/>
          </a:p>
          <a:p>
            <a:pPr lvl="0" rtl="0" fontAlgn="base">
              <a:buFont typeface="Arial" pitchFamily="34" charset="0"/>
              <a:buChar char="•"/>
            </a:pPr>
            <a:r>
              <a:rPr lang="en-US" sz="1200" b="1" i="0" u="none" strike="noStrike" kern="1200" dirty="0" smtClean="0">
                <a:solidFill>
                  <a:schemeClr val="tx1"/>
                </a:solidFill>
                <a:latin typeface="+mn-lt"/>
                <a:ea typeface="+mn-ea"/>
                <a:cs typeface="+mn-cs"/>
              </a:rPr>
              <a:t>Hypothalamus </a:t>
            </a:r>
            <a:r>
              <a:rPr lang="en-US" sz="1200" b="0" i="0" u="none" strike="noStrike" kern="1200" dirty="0" smtClean="0">
                <a:solidFill>
                  <a:schemeClr val="tx1"/>
                </a:solidFill>
                <a:latin typeface="+mn-lt"/>
                <a:ea typeface="+mn-ea"/>
                <a:cs typeface="+mn-cs"/>
              </a:rPr>
              <a:t>(just below the thalamus)—some neural clusters regulate thirst, body temperature, sexual behavior and influence hunger—all behaviors that are regulated by hormones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Monitors blood chemistry and takes orders from other parts of the brain</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Controls the function of the pituitary gland (“master gland”) which directs the hormonal system in its functioning</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Ex: When you are hungry you think about food (in your brain’s cerebral cortex) can stimulate your hypothalamus to secrete saliva from your salivary glands in your exocrine system, these then trigger the “master gland”—pituitary gland to influence secretions by other glands.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Animals and humans have a general reward system that triggers the release of neurotransmitter dopamine and has specific centers associated with the pleasures of eating, drinking, and sex.</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Our bodies come equipped with built-in systems that reward activities essential to survival.</a:t>
            </a:r>
          </a:p>
          <a:p>
            <a:pPr lvl="3" rtl="0" fontAlgn="base">
              <a:buFont typeface="Arial" pitchFamily="34" charset="0"/>
              <a:buChar char="•"/>
            </a:pPr>
            <a:r>
              <a:rPr lang="en-US" sz="1200" b="0" i="0" u="none" strike="noStrike" kern="1200" dirty="0" smtClean="0">
                <a:solidFill>
                  <a:schemeClr val="tx1"/>
                </a:solidFill>
                <a:latin typeface="+mn-lt"/>
                <a:ea typeface="+mn-ea"/>
                <a:cs typeface="+mn-cs"/>
              </a:rPr>
              <a:t>If behaviors such as eating, drinking, and sex are pleasurable, they are more likely to be repeated, thus leading to survival</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But in some addictive disorders (alcohol dependence, drug abuse and binge eating, may stem from a </a:t>
            </a:r>
            <a:r>
              <a:rPr lang="en-US" sz="1200" b="0" i="1" u="none" strike="noStrike" kern="1200" dirty="0" smtClean="0">
                <a:solidFill>
                  <a:schemeClr val="tx1"/>
                </a:solidFill>
                <a:latin typeface="+mn-lt"/>
                <a:ea typeface="+mn-ea"/>
                <a:cs typeface="+mn-cs"/>
              </a:rPr>
              <a:t>reward deficiency syndrome</a:t>
            </a:r>
            <a:r>
              <a:rPr lang="en-US" sz="1200" b="0" i="0" u="none" strike="noStrike" kern="1200" dirty="0" smtClean="0">
                <a:solidFill>
                  <a:schemeClr val="tx1"/>
                </a:solidFill>
                <a:latin typeface="+mn-lt"/>
                <a:ea typeface="+mn-ea"/>
                <a:cs typeface="+mn-cs"/>
              </a:rPr>
              <a:t>)—a genetically disposed deficiency in the natural brain systems for pleasure and well-being that leads people to crave whatever provides that missing pleasure or relieves negative feelings </a:t>
            </a:r>
          </a:p>
          <a:p>
            <a:pPr rtl="0">
              <a:buFont typeface="Arial" pitchFamily="34" charset="0"/>
              <a:buChar char="•"/>
            </a:pP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33</a:t>
            </a:fld>
            <a:endParaRPr lang="en-US"/>
          </a:p>
        </p:txBody>
      </p:sp>
    </p:spTree>
    <p:extLst>
      <p:ext uri="{BB962C8B-B14F-4D97-AF65-F5344CB8AC3E}">
        <p14:creationId xmlns:p14="http://schemas.microsoft.com/office/powerpoint/2010/main" val="983091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34</a:t>
            </a:fld>
            <a:endParaRPr lang="en-US"/>
          </a:p>
        </p:txBody>
      </p:sp>
    </p:spTree>
    <p:extLst>
      <p:ext uri="{BB962C8B-B14F-4D97-AF65-F5344CB8AC3E}">
        <p14:creationId xmlns:p14="http://schemas.microsoft.com/office/powerpoint/2010/main" val="2222875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What functions are served by the various cerebral cortex regions?</a:t>
            </a: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Cerebrum=2 large hemispheres(85% of brain weight)</a:t>
            </a:r>
            <a:endParaRPr lang="en-US" dirty="0" smtClean="0"/>
          </a:p>
          <a:p>
            <a:pPr rtl="0"/>
            <a:r>
              <a:rPr lang="en-US" sz="1200" b="0" i="0" u="none" strike="noStrike" kern="1200" dirty="0" smtClean="0">
                <a:solidFill>
                  <a:schemeClr val="tx1"/>
                </a:solidFill>
                <a:latin typeface="+mn-lt"/>
                <a:ea typeface="+mn-ea"/>
                <a:cs typeface="+mn-cs"/>
              </a:rPr>
              <a:t>Covering=cerebral cortex</a:t>
            </a:r>
            <a:endParaRPr lang="en-US" dirty="0" smtClean="0"/>
          </a:p>
          <a:p>
            <a:pPr rtl="0"/>
            <a:r>
              <a:rPr lang="en-US" sz="1200" b="0" i="0" u="none" strike="noStrike" kern="1200" dirty="0" smtClean="0">
                <a:solidFill>
                  <a:schemeClr val="tx1"/>
                </a:solidFill>
                <a:latin typeface="+mn-lt"/>
                <a:ea typeface="+mn-ea"/>
                <a:cs typeface="+mn-cs"/>
              </a:rPr>
              <a:t>20-23 billions nerve cells (neurons)</a:t>
            </a:r>
            <a:endParaRPr lang="en-US" dirty="0" smtClean="0"/>
          </a:p>
          <a:p>
            <a:pPr rtl="0"/>
            <a:r>
              <a:rPr lang="en-US" sz="1200" b="0" i="0" u="none" strike="noStrike" kern="1200" dirty="0" smtClean="0">
                <a:solidFill>
                  <a:schemeClr val="tx1"/>
                </a:solidFill>
                <a:latin typeface="+mn-lt"/>
                <a:ea typeface="+mn-ea"/>
                <a:cs typeface="+mn-cs"/>
              </a:rPr>
              <a:t>300 trillion synaptic connections</a:t>
            </a:r>
          </a:p>
          <a:p>
            <a:pPr rtl="0"/>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Newer neural networks within the </a:t>
            </a:r>
            <a:r>
              <a:rPr lang="en-US" sz="1200" b="1" i="1" u="none" strike="noStrike" kern="1200" dirty="0" smtClean="0">
                <a:solidFill>
                  <a:schemeClr val="tx1"/>
                </a:solidFill>
                <a:latin typeface="+mn-lt"/>
                <a:ea typeface="+mn-ea"/>
                <a:cs typeface="+mn-cs"/>
              </a:rPr>
              <a:t>cerebrum</a:t>
            </a:r>
            <a:r>
              <a:rPr lang="en-US" sz="1200" b="0" i="0" u="none" strike="noStrike" kern="1200" dirty="0" smtClean="0">
                <a:solidFill>
                  <a:schemeClr val="tx1"/>
                </a:solidFill>
                <a:latin typeface="+mn-lt"/>
                <a:ea typeface="+mn-ea"/>
                <a:cs typeface="+mn-cs"/>
              </a:rPr>
              <a:t> (the two large hemispheres that contribute to 85% of the brain’s weight) form specialized working teams that enable our perceiving, thinking and speaking</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Covering those hemispheres is the </a:t>
            </a:r>
            <a:r>
              <a:rPr lang="en-US" sz="1200" b="1" i="0" u="none" strike="noStrike" kern="1200" dirty="0" smtClean="0">
                <a:solidFill>
                  <a:schemeClr val="tx1"/>
                </a:solidFill>
                <a:latin typeface="+mn-lt"/>
                <a:ea typeface="+mn-ea"/>
                <a:cs typeface="+mn-cs"/>
              </a:rPr>
              <a:t>cerebral cortex</a:t>
            </a:r>
            <a:r>
              <a:rPr lang="en-US" sz="1200" b="0" i="0" u="none" strike="noStrike" kern="1200" dirty="0" smtClean="0">
                <a:solidFill>
                  <a:schemeClr val="tx1"/>
                </a:solidFill>
                <a:latin typeface="+mn-lt"/>
                <a:ea typeface="+mn-ea"/>
                <a:cs typeface="+mn-cs"/>
              </a:rPr>
              <a:t> (a thin surface layer of interconnected neural cells)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It is your brain’s thinking crown (your body’s ultimate control and information processing center)—complex functions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Contains 20-23 billion nerve cells (neurons) and 300 trillion synaptic connections (between neurons)</a:t>
            </a:r>
          </a:p>
          <a:p>
            <a:pPr lvl="2"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rtl="0">
              <a:buFont typeface="Arial" pitchFamily="34" charset="0"/>
              <a:buChar char="•"/>
            </a:pPr>
            <a:r>
              <a:rPr lang="en-US" sz="1200" b="1" i="0" u="sng" kern="1200" dirty="0" smtClean="0">
                <a:solidFill>
                  <a:schemeClr val="tx1"/>
                </a:solidFill>
                <a:latin typeface="+mn-lt"/>
                <a:ea typeface="+mn-ea"/>
                <a:cs typeface="+mn-cs"/>
              </a:rPr>
              <a:t>Structure of the Cortex</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Looks like a wrinkled organ—if it wasn’t wrinkled, it would be as big as a large pizza</a:t>
            </a:r>
            <a:r>
              <a:rPr lang="en-US" sz="1200" b="1" i="0" u="none" strike="noStrike" kern="1200" dirty="0" smtClean="0">
                <a:solidFill>
                  <a:schemeClr val="tx1"/>
                </a:solidFill>
                <a:latin typeface="+mn-lt"/>
                <a:ea typeface="+mn-ea"/>
                <a:cs typeface="+mn-cs"/>
              </a:rPr>
              <a:t>--**Demo using 2-11x17” pieces of paper taped together—show/tell the students “This sheet represents the approximate surface area of that thin sheet of neural tissue that we call the cerebral cortex.  How can we fit it inside a skull small enough, along with the rest of the fetus, to be delivered through the mother’s birth canal”—Then crumble it up—it now fits in the skull</a:t>
            </a:r>
          </a:p>
          <a:p>
            <a:pPr rtl="0"/>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Glial cells support, nourish and protect neurons, insulate myelin, guide neural connections, etc</a:t>
            </a:r>
            <a:endParaRPr lang="en-US" dirty="0" smtClean="0"/>
          </a:p>
          <a:p>
            <a:pPr rtl="0"/>
            <a:r>
              <a:rPr lang="en-US" sz="1200" b="0" i="0" u="none" strike="noStrike" kern="1200" dirty="0" smtClean="0">
                <a:solidFill>
                  <a:schemeClr val="tx1"/>
                </a:solidFill>
                <a:latin typeface="+mn-lt"/>
                <a:ea typeface="+mn-ea"/>
                <a:cs typeface="+mn-cs"/>
              </a:rPr>
              <a:t>Frontal: Involved in speaking and muscle movements, personality, emotions, making plans and judgments )motor cortex)</a:t>
            </a:r>
            <a:endParaRPr lang="en-US" dirty="0" smtClean="0"/>
          </a:p>
          <a:p>
            <a:pPr rtl="0"/>
            <a:r>
              <a:rPr lang="en-US" sz="1200" b="0" i="0" u="none" strike="noStrike" kern="1200" dirty="0" smtClean="0">
                <a:solidFill>
                  <a:schemeClr val="tx1"/>
                </a:solidFill>
                <a:latin typeface="+mn-lt"/>
                <a:ea typeface="+mn-ea"/>
                <a:cs typeface="+mn-cs"/>
              </a:rPr>
              <a:t>Parietal lobes (Sensory cortex and Gustatory Cortex)---sensation of taste</a:t>
            </a:r>
            <a:endParaRPr lang="en-US" dirty="0" smtClean="0"/>
          </a:p>
          <a:p>
            <a:pPr rtl="0"/>
            <a:r>
              <a:rPr lang="en-US" sz="1200" b="0" i="0" u="none" strike="noStrike" kern="1200" dirty="0" smtClean="0">
                <a:solidFill>
                  <a:schemeClr val="tx1"/>
                </a:solidFill>
                <a:latin typeface="+mn-lt"/>
                <a:ea typeface="+mn-ea"/>
                <a:cs typeface="+mn-cs"/>
              </a:rPr>
              <a:t>Occipital: Primary visual cortex</a:t>
            </a:r>
            <a:endParaRPr lang="en-US" dirty="0" smtClean="0"/>
          </a:p>
          <a:p>
            <a:pPr rtl="0"/>
            <a:r>
              <a:rPr lang="en-US" sz="1200" b="0" i="0" u="none" strike="noStrike" kern="1200" dirty="0" smtClean="0">
                <a:solidFill>
                  <a:schemeClr val="tx1"/>
                </a:solidFill>
                <a:latin typeface="+mn-lt"/>
                <a:ea typeface="+mn-ea"/>
                <a:cs typeface="+mn-cs"/>
              </a:rPr>
              <a:t>Temporal: Auditory cortex and Olfactory Cortex</a:t>
            </a:r>
          </a:p>
          <a:p>
            <a:pPr rtl="0"/>
            <a:endParaRPr lang="en-US" sz="1200" b="0" i="0" u="none" strike="noStrike" kern="1200" dirty="0" smtClean="0">
              <a:solidFill>
                <a:schemeClr val="tx1"/>
              </a:solidFill>
              <a:latin typeface="+mn-lt"/>
              <a:ea typeface="+mn-ea"/>
              <a:cs typeface="+mn-cs"/>
            </a:endParaRPr>
          </a:p>
          <a:p>
            <a:pPr rtl="0">
              <a:buFont typeface="Arial" pitchFamily="34" charset="0"/>
              <a:buChar char="•"/>
            </a:pPr>
            <a:r>
              <a:rPr lang="en-US" sz="1200" b="0" i="0" u="none" strike="noStrike" kern="1200" dirty="0" smtClean="0">
                <a:solidFill>
                  <a:schemeClr val="tx1"/>
                </a:solidFill>
                <a:latin typeface="+mn-lt"/>
                <a:ea typeface="+mn-ea"/>
                <a:cs typeface="+mn-cs"/>
              </a:rPr>
              <a:t>Supporting the neurons are </a:t>
            </a:r>
            <a:r>
              <a:rPr lang="en-US" sz="1200" b="1" i="0" u="none" strike="noStrike" kern="1200" dirty="0" err="1" smtClean="0">
                <a:solidFill>
                  <a:schemeClr val="tx1"/>
                </a:solidFill>
                <a:latin typeface="+mn-lt"/>
                <a:ea typeface="+mn-ea"/>
                <a:cs typeface="+mn-cs"/>
              </a:rPr>
              <a:t>glial</a:t>
            </a:r>
            <a:r>
              <a:rPr lang="en-US" sz="1200" b="1" i="0" u="none" strike="noStrike" kern="1200" dirty="0" smtClean="0">
                <a:solidFill>
                  <a:schemeClr val="tx1"/>
                </a:solidFill>
                <a:latin typeface="+mn-lt"/>
                <a:ea typeface="+mn-ea"/>
                <a:cs typeface="+mn-cs"/>
              </a:rPr>
              <a:t> cells</a:t>
            </a:r>
            <a:r>
              <a:rPr lang="en-US" sz="1200" b="0" i="0" u="none" strike="noStrike" kern="1200" dirty="0" smtClean="0">
                <a:solidFill>
                  <a:schemeClr val="tx1"/>
                </a:solidFill>
                <a:latin typeface="+mn-lt"/>
                <a:ea typeface="+mn-ea"/>
                <a:cs typeface="+mn-cs"/>
              </a:rPr>
              <a:t> that support, nourish and protect neurons, insulate myelin, guide neural connections and mop up ions and neurotransmitters</a:t>
            </a:r>
          </a:p>
          <a:p>
            <a:pPr rtl="0">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The left and right hemispheres are filled mainly with axons connecting the cortex to the brain’s other regions</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Each hemisphere is divided into four </a:t>
            </a:r>
            <a:r>
              <a:rPr lang="en-US" sz="1200" b="1" i="0" u="none" strike="noStrike" kern="1200" dirty="0" smtClean="0">
                <a:solidFill>
                  <a:schemeClr val="tx1"/>
                </a:solidFill>
                <a:latin typeface="+mn-lt"/>
                <a:ea typeface="+mn-ea"/>
                <a:cs typeface="+mn-cs"/>
              </a:rPr>
              <a:t>lobes</a:t>
            </a:r>
            <a:r>
              <a:rPr lang="en-US" sz="1200" b="0" i="0" u="none" strike="noStrike" kern="1200" dirty="0" smtClean="0">
                <a:solidFill>
                  <a:schemeClr val="tx1"/>
                </a:solidFill>
                <a:latin typeface="+mn-lt"/>
                <a:ea typeface="+mn-ea"/>
                <a:cs typeface="+mn-cs"/>
              </a:rPr>
              <a:t> (subdivisions separated by </a:t>
            </a:r>
            <a:r>
              <a:rPr lang="en-US" sz="1200" b="0" i="1" u="none" strike="noStrike" kern="1200" dirty="0" smtClean="0">
                <a:solidFill>
                  <a:schemeClr val="tx1"/>
                </a:solidFill>
                <a:latin typeface="+mn-lt"/>
                <a:ea typeface="+mn-ea"/>
                <a:cs typeface="+mn-cs"/>
              </a:rPr>
              <a:t>fissures</a:t>
            </a:r>
            <a:r>
              <a:rPr lang="en-US" sz="1200" b="0" i="0" u="none" strike="noStrike" kern="1200" dirty="0" smtClean="0">
                <a:solidFill>
                  <a:schemeClr val="tx1"/>
                </a:solidFill>
                <a:latin typeface="+mn-lt"/>
                <a:ea typeface="+mn-ea"/>
                <a:cs typeface="+mn-cs"/>
              </a:rPr>
              <a:t> (folds) called </a:t>
            </a:r>
            <a:r>
              <a:rPr lang="en-US" sz="1200" b="0" i="0" u="none" strike="noStrike" kern="1200" dirty="0" err="1" smtClean="0">
                <a:solidFill>
                  <a:schemeClr val="tx1"/>
                </a:solidFill>
                <a:latin typeface="+mn-lt"/>
                <a:ea typeface="+mn-ea"/>
                <a:cs typeface="+mn-cs"/>
              </a:rPr>
              <a:t>gyri</a:t>
            </a:r>
            <a:r>
              <a:rPr lang="en-US" sz="1200" b="0" i="0" u="none" strike="noStrike" kern="1200" dirty="0" smtClean="0">
                <a:solidFill>
                  <a:schemeClr val="tx1"/>
                </a:solidFill>
                <a:latin typeface="+mn-lt"/>
                <a:ea typeface="+mn-ea"/>
                <a:cs typeface="+mn-cs"/>
              </a:rPr>
              <a:t> (grooves in the brain) and </a:t>
            </a:r>
            <a:r>
              <a:rPr lang="en-US" sz="1200" b="0" i="0" u="none" strike="noStrike" kern="1200" dirty="0" err="1" smtClean="0">
                <a:solidFill>
                  <a:schemeClr val="tx1"/>
                </a:solidFill>
                <a:latin typeface="+mn-lt"/>
                <a:ea typeface="+mn-ea"/>
                <a:cs typeface="+mn-cs"/>
              </a:rPr>
              <a:t>sulci</a:t>
            </a:r>
            <a:r>
              <a:rPr lang="en-US" sz="1200" b="0" i="0" u="none" strike="noStrike" kern="1200" dirty="0" smtClean="0">
                <a:solidFill>
                  <a:schemeClr val="tx1"/>
                </a:solidFill>
                <a:latin typeface="+mn-lt"/>
                <a:ea typeface="+mn-ea"/>
                <a:cs typeface="+mn-cs"/>
              </a:rPr>
              <a:t> (humps in between the groves in the brain).  There are two lobes of each (one in each hemisphere)</a:t>
            </a:r>
          </a:p>
          <a:p>
            <a:endParaRPr lang="en-US" dirty="0" smtClean="0"/>
          </a:p>
          <a:p>
            <a:pPr marL="0" lvl="2">
              <a:buFont typeface="Arial" pitchFamily="34" charset="0"/>
              <a:buChar char="•"/>
            </a:pPr>
            <a:endParaRPr lang="en-US" dirty="0" smtClean="0"/>
          </a:p>
          <a:p>
            <a:endParaRPr lang="en-US" dirty="0" smtClean="0"/>
          </a:p>
          <a:p>
            <a:pPr marL="914400" lvl="2">
              <a:buFont typeface="Arial" pitchFamily="34" charset="0"/>
              <a:buChar char="•"/>
            </a:pPr>
            <a:endParaRPr lang="en-US" sz="1200" b="0" i="0" u="none" strike="noStrike"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0C0202F-1D8F-4BCE-B9D1-86DEAECAF3FE}"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The left and right hemispheres are filled mainly with axons connecting the cortex to the brain’s other regions</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Each hemisphere is divided into four </a:t>
            </a:r>
            <a:r>
              <a:rPr lang="en-US" sz="1200" b="1" i="0" u="none" strike="noStrike" kern="1200" dirty="0" smtClean="0">
                <a:solidFill>
                  <a:schemeClr val="tx1"/>
                </a:solidFill>
                <a:latin typeface="+mn-lt"/>
                <a:ea typeface="+mn-ea"/>
                <a:cs typeface="+mn-cs"/>
              </a:rPr>
              <a:t>lobes</a:t>
            </a:r>
            <a:r>
              <a:rPr lang="en-US" sz="1200" b="0" i="0" u="none" strike="noStrike" kern="1200" dirty="0" smtClean="0">
                <a:solidFill>
                  <a:schemeClr val="tx1"/>
                </a:solidFill>
                <a:latin typeface="+mn-lt"/>
                <a:ea typeface="+mn-ea"/>
                <a:cs typeface="+mn-cs"/>
              </a:rPr>
              <a:t> (subdivisions separated by </a:t>
            </a:r>
            <a:r>
              <a:rPr lang="en-US" sz="1200" b="0" i="1" u="none" strike="noStrike" kern="1200" dirty="0" smtClean="0">
                <a:solidFill>
                  <a:schemeClr val="tx1"/>
                </a:solidFill>
                <a:latin typeface="+mn-lt"/>
                <a:ea typeface="+mn-ea"/>
                <a:cs typeface="+mn-cs"/>
              </a:rPr>
              <a:t>fissures</a:t>
            </a:r>
            <a:r>
              <a:rPr lang="en-US" sz="1200" b="0" i="0" u="none" strike="noStrike" kern="1200" dirty="0" smtClean="0">
                <a:solidFill>
                  <a:schemeClr val="tx1"/>
                </a:solidFill>
                <a:latin typeface="+mn-lt"/>
                <a:ea typeface="+mn-ea"/>
                <a:cs typeface="+mn-cs"/>
              </a:rPr>
              <a:t> (folds) called gyri (grooves in the brain) and sulci (humps in between the groves in the brain).  There are two lobes of each (one in each hemisphere)</a:t>
            </a:r>
          </a:p>
          <a:p>
            <a:pPr lvl="1" rtl="0" fontAlgn="base">
              <a:buFont typeface="Arial" pitchFamily="34" charset="0"/>
              <a:buChar char="•"/>
            </a:pPr>
            <a:r>
              <a:rPr lang="en-US" sz="1200" b="1" i="0" u="sng" strike="noStrike" kern="1200" dirty="0" smtClean="0">
                <a:solidFill>
                  <a:schemeClr val="tx1"/>
                </a:solidFill>
                <a:latin typeface="+mn-lt"/>
                <a:ea typeface="+mn-ea"/>
                <a:cs typeface="+mn-cs"/>
              </a:rPr>
              <a:t>Frontal lobes</a:t>
            </a:r>
            <a:r>
              <a:rPr lang="en-US" sz="1200" b="0" i="0" u="sng" strike="noStrike" kern="1200" dirty="0" smtClean="0">
                <a:solidFill>
                  <a:schemeClr val="tx1"/>
                </a:solidFill>
                <a:latin typeface="+mn-lt"/>
                <a:ea typeface="+mn-ea"/>
                <a:cs typeface="+mn-cs"/>
              </a:rPr>
              <a:t> (behind your forehead)</a:t>
            </a:r>
            <a:endParaRPr lang="en-US" sz="1200" b="0" i="0" u="none" strike="noStrike" kern="1200" dirty="0" smtClean="0">
              <a:solidFill>
                <a:schemeClr val="tx1"/>
              </a:solidFill>
              <a:latin typeface="+mn-lt"/>
              <a:ea typeface="+mn-ea"/>
              <a:cs typeface="+mn-cs"/>
            </a:endParaRPr>
          </a:p>
          <a:p>
            <a:pPr lvl="2" rtl="0" fontAlgn="base">
              <a:buFont typeface="Arial" pitchFamily="34" charset="0"/>
              <a:buChar char="•"/>
            </a:pPr>
            <a:r>
              <a:rPr lang="en-US" sz="1200" b="0" i="0" u="none" strike="noStrike" kern="1200" dirty="0" smtClean="0">
                <a:solidFill>
                  <a:schemeClr val="tx1"/>
                </a:solidFill>
                <a:latin typeface="+mn-lt"/>
                <a:ea typeface="+mn-ea"/>
                <a:cs typeface="+mn-cs"/>
              </a:rPr>
              <a:t>Involved in speaking and muscle movements, personality, emotions, making plans &amp; judgments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Frontal lobe: Cortical regions:</a:t>
            </a:r>
          </a:p>
          <a:p>
            <a:pPr lvl="3" rtl="0" fontAlgn="base">
              <a:buFont typeface="Arial" pitchFamily="34" charset="0"/>
              <a:buChar char="•"/>
            </a:pPr>
            <a:r>
              <a:rPr lang="en-US" sz="1200" b="1" i="0" u="none" strike="noStrike" kern="1200" dirty="0" smtClean="0">
                <a:solidFill>
                  <a:schemeClr val="tx1"/>
                </a:solidFill>
                <a:latin typeface="+mn-lt"/>
                <a:ea typeface="+mn-ea"/>
                <a:cs typeface="+mn-cs"/>
              </a:rPr>
              <a:t>Primary Motor Cortex (Precentral Gyrus)</a:t>
            </a:r>
            <a:r>
              <a:rPr lang="en-US" sz="1200" b="0" i="0" u="none" strike="noStrike" kern="1200" dirty="0" smtClean="0">
                <a:solidFill>
                  <a:schemeClr val="tx1"/>
                </a:solidFill>
                <a:latin typeface="+mn-lt"/>
                <a:ea typeface="+mn-ea"/>
                <a:cs typeface="+mn-cs"/>
              </a:rPr>
              <a:t> – Cortical site involved with controlling movements of the body.</a:t>
            </a:r>
          </a:p>
          <a:p>
            <a:pPr lvl="3" rtl="0" fontAlgn="base">
              <a:buFont typeface="Arial" pitchFamily="34" charset="0"/>
              <a:buChar char="•"/>
            </a:pPr>
            <a:r>
              <a:rPr lang="en-US" sz="1200" b="1" i="0" u="none" strike="noStrike" kern="1200" dirty="0" err="1" smtClean="0">
                <a:solidFill>
                  <a:schemeClr val="tx1"/>
                </a:solidFill>
                <a:latin typeface="+mn-lt"/>
                <a:ea typeface="+mn-ea"/>
                <a:cs typeface="+mn-cs"/>
              </a:rPr>
              <a:t>Broca’s</a:t>
            </a:r>
            <a:r>
              <a:rPr lang="en-US" sz="1200" b="1" i="0" u="none" strike="noStrike" kern="1200" dirty="0" smtClean="0">
                <a:solidFill>
                  <a:schemeClr val="tx1"/>
                </a:solidFill>
                <a:latin typeface="+mn-lt"/>
                <a:ea typeface="+mn-ea"/>
                <a:cs typeface="+mn-cs"/>
              </a:rPr>
              <a:t> Area</a:t>
            </a:r>
            <a:r>
              <a:rPr lang="en-US" sz="1200" b="0" i="0" u="none" strike="noStrike" kern="1200" dirty="0" smtClean="0">
                <a:solidFill>
                  <a:schemeClr val="tx1"/>
                </a:solidFill>
                <a:latin typeface="+mn-lt"/>
                <a:ea typeface="+mn-ea"/>
                <a:cs typeface="+mn-cs"/>
              </a:rPr>
              <a:t> – Controls facial neurons, speech, and language comprehension.  Located on </a:t>
            </a:r>
            <a:r>
              <a:rPr lang="en-US" sz="1200" b="1" i="1" u="sng" strike="noStrike" kern="1200" dirty="0" smtClean="0">
                <a:solidFill>
                  <a:schemeClr val="tx1"/>
                </a:solidFill>
                <a:latin typeface="+mn-lt"/>
                <a:ea typeface="+mn-ea"/>
                <a:cs typeface="+mn-cs"/>
              </a:rPr>
              <a:t>Left</a:t>
            </a:r>
            <a:r>
              <a:rPr lang="en-US" sz="1200" b="0" i="0" u="none" strike="noStrike" kern="1200" dirty="0" smtClean="0">
                <a:solidFill>
                  <a:schemeClr val="tx1"/>
                </a:solidFill>
                <a:latin typeface="+mn-lt"/>
                <a:ea typeface="+mn-ea"/>
                <a:cs typeface="+mn-cs"/>
              </a:rPr>
              <a:t> Frontal Lobe.</a:t>
            </a:r>
          </a:p>
          <a:p>
            <a:pPr lvl="3">
              <a:buFont typeface="Arial" pitchFamily="34" charset="0"/>
              <a:buChar char="•"/>
            </a:pPr>
            <a:r>
              <a:rPr lang="en-US" sz="1200" b="1" i="0" u="none" strike="noStrike" kern="1200" dirty="0" err="1" smtClean="0">
                <a:solidFill>
                  <a:schemeClr val="tx1"/>
                </a:solidFill>
                <a:latin typeface="+mn-lt"/>
                <a:ea typeface="+mn-ea"/>
                <a:cs typeface="+mn-cs"/>
              </a:rPr>
              <a:t>Broca’s</a:t>
            </a:r>
            <a:r>
              <a:rPr lang="en-US" sz="1200" b="1" i="0" u="none" strike="noStrike" kern="1200" dirty="0" smtClean="0">
                <a:solidFill>
                  <a:schemeClr val="tx1"/>
                </a:solidFill>
                <a:latin typeface="+mn-lt"/>
                <a:ea typeface="+mn-ea"/>
                <a:cs typeface="+mn-cs"/>
              </a:rPr>
              <a:t> Aphasia (an impaired use of language)</a:t>
            </a:r>
            <a:r>
              <a:rPr lang="en-US" sz="1200" b="0" i="0" u="none" strike="noStrike" kern="1200" dirty="0" smtClean="0">
                <a:solidFill>
                  <a:schemeClr val="tx1"/>
                </a:solidFill>
                <a:latin typeface="+mn-lt"/>
                <a:ea typeface="+mn-ea"/>
                <a:cs typeface="+mn-cs"/>
              </a:rPr>
              <a:t> – Results in the ability to comprehend speech, but the decreased motor ability (or inability) to speak and form words.</a:t>
            </a:r>
          </a:p>
          <a:p>
            <a:pPr rtl="0"/>
            <a:r>
              <a:rPr lang="en-US" sz="1200" b="1" i="0" u="none" strike="noStrike" kern="1200" dirty="0" smtClean="0">
                <a:solidFill>
                  <a:schemeClr val="tx1"/>
                </a:solidFill>
                <a:latin typeface="+mn-lt"/>
                <a:ea typeface="+mn-ea"/>
                <a:cs typeface="+mn-cs"/>
              </a:rPr>
              <a:t>*  </a:t>
            </a:r>
            <a:r>
              <a:rPr lang="en-US" sz="1200" b="1" i="0" u="sng" kern="1200" dirty="0" smtClean="0">
                <a:solidFill>
                  <a:schemeClr val="tx1"/>
                </a:solidFill>
                <a:latin typeface="+mn-lt"/>
                <a:ea typeface="+mn-ea"/>
                <a:cs typeface="+mn-cs"/>
              </a:rPr>
              <a:t>Possible Side Effects:</a:t>
            </a:r>
            <a:endParaRPr lang="en-US" dirty="0" smtClean="0"/>
          </a:p>
          <a:p>
            <a:pPr rtl="0"/>
            <a:r>
              <a:rPr lang="en-US" sz="1200" b="0" i="0" u="none" strike="noStrike" kern="1200" dirty="0" smtClean="0">
                <a:solidFill>
                  <a:schemeClr val="tx1"/>
                </a:solidFill>
                <a:latin typeface="+mn-lt"/>
                <a:ea typeface="+mn-ea"/>
                <a:cs typeface="+mn-cs"/>
              </a:rPr>
              <a:t>- Epilepsy</a:t>
            </a:r>
            <a:endParaRPr lang="en-US" dirty="0" smtClean="0"/>
          </a:p>
          <a:p>
            <a:pPr rtl="0"/>
            <a:r>
              <a:rPr lang="en-US" sz="1200" b="0" i="0" u="none" strike="noStrike" kern="1200" dirty="0" smtClean="0">
                <a:solidFill>
                  <a:schemeClr val="tx1"/>
                </a:solidFill>
                <a:latin typeface="+mn-lt"/>
                <a:ea typeface="+mn-ea"/>
                <a:cs typeface="+mn-cs"/>
              </a:rPr>
              <a:t>- Poor Emotional Responses</a:t>
            </a:r>
            <a:endParaRPr lang="en-US" dirty="0" smtClean="0"/>
          </a:p>
          <a:p>
            <a:pPr>
              <a:buFontTx/>
              <a:buChar char="-"/>
            </a:pPr>
            <a:r>
              <a:rPr lang="en-US" sz="1200" b="0" i="0" u="none" strike="noStrike" kern="1200" dirty="0" smtClean="0">
                <a:solidFill>
                  <a:schemeClr val="tx1"/>
                </a:solidFill>
                <a:latin typeface="+mn-lt"/>
                <a:ea typeface="+mn-ea"/>
                <a:cs typeface="+mn-cs"/>
              </a:rPr>
              <a:t>Perseveration (Uncontrolled, repetitive actions, gestures, or words)</a:t>
            </a:r>
          </a:p>
          <a:p>
            <a:pPr>
              <a:buFontTx/>
              <a:buChar char="-"/>
            </a:pPr>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38</a:t>
            </a:fld>
            <a:endParaRPr lang="en-US"/>
          </a:p>
        </p:txBody>
      </p:sp>
    </p:spTree>
    <p:extLst>
      <p:ext uri="{BB962C8B-B14F-4D97-AF65-F5344CB8AC3E}">
        <p14:creationId xmlns:p14="http://schemas.microsoft.com/office/powerpoint/2010/main" val="3890276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39</a:t>
            </a:fld>
            <a:endParaRPr lang="en-US"/>
          </a:p>
        </p:txBody>
      </p:sp>
    </p:spTree>
    <p:extLst>
      <p:ext uri="{BB962C8B-B14F-4D97-AF65-F5344CB8AC3E}">
        <p14:creationId xmlns:p14="http://schemas.microsoft.com/office/powerpoint/2010/main" val="840584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4</a:t>
            </a:fld>
            <a:endParaRPr lang="en-US"/>
          </a:p>
        </p:txBody>
      </p:sp>
    </p:spTree>
    <p:extLst>
      <p:ext uri="{BB962C8B-B14F-4D97-AF65-F5344CB8AC3E}">
        <p14:creationId xmlns:p14="http://schemas.microsoft.com/office/powerpoint/2010/main" val="3329848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buFont typeface="Arial" pitchFamily="34" charset="0"/>
              <a:buChar char="•"/>
            </a:pPr>
            <a:r>
              <a:rPr lang="en-US" sz="1200" b="1" i="0" u="none" strike="noStrike" kern="1200" dirty="0" err="1" smtClean="0">
                <a:solidFill>
                  <a:schemeClr val="tx1"/>
                </a:solidFill>
                <a:latin typeface="+mn-lt"/>
                <a:ea typeface="+mn-ea"/>
                <a:cs typeface="+mn-cs"/>
              </a:rPr>
              <a:t>Broca’s</a:t>
            </a:r>
            <a:r>
              <a:rPr lang="en-US" sz="1200" b="1" i="0" u="none" strike="noStrike" kern="1200" dirty="0" smtClean="0">
                <a:solidFill>
                  <a:schemeClr val="tx1"/>
                </a:solidFill>
                <a:latin typeface="+mn-lt"/>
                <a:ea typeface="+mn-ea"/>
                <a:cs typeface="+mn-cs"/>
              </a:rPr>
              <a:t> Area</a:t>
            </a:r>
            <a:r>
              <a:rPr lang="en-US" sz="1200" b="0" i="0" u="none" strike="noStrike" kern="1200" dirty="0" smtClean="0">
                <a:solidFill>
                  <a:schemeClr val="tx1"/>
                </a:solidFill>
                <a:latin typeface="+mn-lt"/>
                <a:ea typeface="+mn-ea"/>
                <a:cs typeface="+mn-cs"/>
              </a:rPr>
              <a:t> – Controls facial neurons, speech, and language comprehension.  Located on </a:t>
            </a:r>
            <a:r>
              <a:rPr lang="en-US" sz="1200" b="1" i="1" u="sng" strike="noStrike" kern="1200" dirty="0" smtClean="0">
                <a:solidFill>
                  <a:schemeClr val="tx1"/>
                </a:solidFill>
                <a:latin typeface="+mn-lt"/>
                <a:ea typeface="+mn-ea"/>
                <a:cs typeface="+mn-cs"/>
              </a:rPr>
              <a:t>Left</a:t>
            </a:r>
            <a:r>
              <a:rPr lang="en-US" sz="1200" b="0" i="0" u="none" strike="noStrike" kern="1200" dirty="0" smtClean="0">
                <a:solidFill>
                  <a:schemeClr val="tx1"/>
                </a:solidFill>
                <a:latin typeface="+mn-lt"/>
                <a:ea typeface="+mn-ea"/>
                <a:cs typeface="+mn-cs"/>
              </a:rPr>
              <a:t> Frontal Lobe.</a:t>
            </a:r>
          </a:p>
          <a:p>
            <a:pPr lvl="0">
              <a:buFont typeface="Arial" pitchFamily="34" charset="0"/>
              <a:buChar char="•"/>
            </a:pPr>
            <a:r>
              <a:rPr lang="en-US" sz="1200" b="1" i="0" u="none" strike="noStrike" kern="1200" dirty="0" err="1" smtClean="0">
                <a:solidFill>
                  <a:schemeClr val="tx1"/>
                </a:solidFill>
                <a:latin typeface="+mn-lt"/>
                <a:ea typeface="+mn-ea"/>
                <a:cs typeface="+mn-cs"/>
              </a:rPr>
              <a:t>Broca’s</a:t>
            </a:r>
            <a:r>
              <a:rPr lang="en-US" sz="1200" b="1" i="0" u="none" strike="noStrike" kern="1200" dirty="0" smtClean="0">
                <a:solidFill>
                  <a:schemeClr val="tx1"/>
                </a:solidFill>
                <a:latin typeface="+mn-lt"/>
                <a:ea typeface="+mn-ea"/>
                <a:cs typeface="+mn-cs"/>
              </a:rPr>
              <a:t> Aphasia (an impaired use of language)</a:t>
            </a:r>
            <a:r>
              <a:rPr lang="en-US" sz="1200" b="0" i="0" u="none" strike="noStrike" kern="1200" dirty="0" smtClean="0">
                <a:solidFill>
                  <a:schemeClr val="tx1"/>
                </a:solidFill>
                <a:latin typeface="+mn-lt"/>
                <a:ea typeface="+mn-ea"/>
                <a:cs typeface="+mn-cs"/>
              </a:rPr>
              <a:t> – Results in the ability to comprehend speech, but the decreased motor ability (or inability) to speak and form words.</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40</a:t>
            </a:fld>
            <a:endParaRPr lang="en-US"/>
          </a:p>
        </p:txBody>
      </p:sp>
    </p:spTree>
    <p:extLst>
      <p:ext uri="{BB962C8B-B14F-4D97-AF65-F5344CB8AC3E}">
        <p14:creationId xmlns:p14="http://schemas.microsoft.com/office/powerpoint/2010/main" val="944232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41</a:t>
            </a:fld>
            <a:endParaRPr lang="en-US"/>
          </a:p>
        </p:txBody>
      </p:sp>
    </p:spTree>
    <p:extLst>
      <p:ext uri="{BB962C8B-B14F-4D97-AF65-F5344CB8AC3E}">
        <p14:creationId xmlns:p14="http://schemas.microsoft.com/office/powerpoint/2010/main" val="71947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42</a:t>
            </a:fld>
            <a:endParaRPr lang="en-US"/>
          </a:p>
        </p:txBody>
      </p:sp>
    </p:spTree>
    <p:extLst>
      <p:ext uri="{BB962C8B-B14F-4D97-AF65-F5344CB8AC3E}">
        <p14:creationId xmlns:p14="http://schemas.microsoft.com/office/powerpoint/2010/main" val="3620659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rtl="0" fontAlgn="base">
              <a:buFont typeface="Arial" pitchFamily="34" charset="0"/>
              <a:buChar char="•"/>
            </a:pPr>
            <a:r>
              <a:rPr lang="en-US" sz="1200" b="1" i="0" u="none" strike="noStrike" kern="1200" dirty="0" smtClean="0">
                <a:solidFill>
                  <a:schemeClr val="tx1"/>
                </a:solidFill>
                <a:latin typeface="+mn-lt"/>
                <a:ea typeface="+mn-ea"/>
                <a:cs typeface="+mn-cs"/>
              </a:rPr>
              <a:t>Parietal lobes</a:t>
            </a:r>
            <a:r>
              <a:rPr lang="en-US" sz="1200" b="0" i="0" u="none" strike="noStrike" kern="1200" dirty="0" smtClean="0">
                <a:solidFill>
                  <a:schemeClr val="tx1"/>
                </a:solidFill>
                <a:latin typeface="+mn-lt"/>
                <a:ea typeface="+mn-ea"/>
                <a:cs typeface="+mn-cs"/>
              </a:rPr>
              <a:t> (at the top and to the rear of your head)</a:t>
            </a:r>
          </a:p>
          <a:p>
            <a:pPr marL="457200" lvl="3" rtl="0" fontAlgn="base">
              <a:buFont typeface="Arial" pitchFamily="34" charset="0"/>
              <a:buChar char="•"/>
            </a:pPr>
            <a:r>
              <a:rPr lang="en-US" sz="1200" b="0" i="0" u="none" strike="noStrike" kern="1200" dirty="0" smtClean="0">
                <a:solidFill>
                  <a:schemeClr val="tx1"/>
                </a:solidFill>
                <a:latin typeface="+mn-lt"/>
                <a:ea typeface="+mn-ea"/>
                <a:cs typeface="+mn-cs"/>
              </a:rPr>
              <a:t>Receives sensory input for touch and body position</a:t>
            </a:r>
          </a:p>
          <a:p>
            <a:pPr marL="457200" lvl="3" rtl="0" fontAlgn="base">
              <a:buFont typeface="Arial" pitchFamily="34" charset="0"/>
              <a:buChar char="•"/>
            </a:pPr>
            <a:r>
              <a:rPr lang="en-US" sz="1200" b="0" i="0" u="none" strike="noStrike" kern="1200" dirty="0" smtClean="0">
                <a:solidFill>
                  <a:schemeClr val="tx1"/>
                </a:solidFill>
                <a:latin typeface="+mn-lt"/>
                <a:ea typeface="+mn-ea"/>
                <a:cs typeface="+mn-cs"/>
              </a:rPr>
              <a:t>Parietal lobe cortical sections:</a:t>
            </a:r>
          </a:p>
          <a:p>
            <a:pPr marL="914400" lvl="5" rtl="0" fontAlgn="base">
              <a:buFont typeface="Arial" pitchFamily="34" charset="0"/>
              <a:buChar char="•"/>
            </a:pPr>
            <a:r>
              <a:rPr lang="en-US" sz="1200" b="1" i="0" u="none" strike="noStrike" kern="1200" dirty="0" smtClean="0">
                <a:solidFill>
                  <a:schemeClr val="tx1"/>
                </a:solidFill>
                <a:latin typeface="+mn-lt"/>
                <a:ea typeface="+mn-ea"/>
                <a:cs typeface="+mn-cs"/>
              </a:rPr>
              <a:t>Primary Sensory Cortex</a:t>
            </a:r>
            <a:r>
              <a:rPr lang="en-US" sz="1200" b="0" i="0" u="none" strike="noStrike" kern="1200" dirty="0" smtClean="0">
                <a:solidFill>
                  <a:schemeClr val="tx1"/>
                </a:solidFill>
                <a:latin typeface="+mn-lt"/>
                <a:ea typeface="+mn-ea"/>
                <a:cs typeface="+mn-cs"/>
              </a:rPr>
              <a:t> – Site involved with processing of tactile information (Did someone touch you?) </a:t>
            </a:r>
          </a:p>
          <a:p>
            <a:pPr marL="914400" lvl="5" rtl="0" fontAlgn="base">
              <a:buFont typeface="Arial" pitchFamily="34" charset="0"/>
              <a:buChar char="•"/>
            </a:pPr>
            <a:r>
              <a:rPr lang="en-US" sz="1200" b="1" i="0" u="none" strike="noStrike" kern="1200" dirty="0" smtClean="0">
                <a:solidFill>
                  <a:schemeClr val="tx1"/>
                </a:solidFill>
                <a:latin typeface="+mn-lt"/>
                <a:ea typeface="+mn-ea"/>
                <a:cs typeface="+mn-cs"/>
              </a:rPr>
              <a:t>Somatosensory Association Cortex - </a:t>
            </a:r>
            <a:r>
              <a:rPr lang="en-US" sz="1200" b="0" i="0" u="none" strike="noStrike" kern="1200" dirty="0" smtClean="0">
                <a:solidFill>
                  <a:schemeClr val="tx1"/>
                </a:solidFill>
                <a:latin typeface="+mn-lt"/>
                <a:ea typeface="+mn-ea"/>
                <a:cs typeface="+mn-cs"/>
              </a:rPr>
              <a:t>Assists with the integration and interpretation of sensations relative to body position and orientation in space. May assist with </a:t>
            </a:r>
            <a:r>
              <a:rPr lang="en-US" sz="1200" b="0" i="0" u="none" strike="noStrike" kern="1200" dirty="0" err="1" smtClean="0">
                <a:solidFill>
                  <a:schemeClr val="tx1"/>
                </a:solidFill>
                <a:latin typeface="+mn-lt"/>
                <a:ea typeface="+mn-ea"/>
                <a:cs typeface="+mn-cs"/>
              </a:rPr>
              <a:t>visuo</a:t>
            </a:r>
            <a:r>
              <a:rPr lang="en-US" sz="1200" b="0" i="0" u="none" strike="noStrike" kern="1200" dirty="0" smtClean="0">
                <a:solidFill>
                  <a:schemeClr val="tx1"/>
                </a:solidFill>
                <a:latin typeface="+mn-lt"/>
                <a:ea typeface="+mn-ea"/>
                <a:cs typeface="+mn-cs"/>
              </a:rPr>
              <a:t>-motor coordination.</a:t>
            </a:r>
          </a:p>
          <a:p>
            <a:pPr marL="914400" lvl="2">
              <a:buFont typeface="Arial" pitchFamily="34" charset="0"/>
              <a:buChar char="•"/>
            </a:pPr>
            <a:r>
              <a:rPr lang="en-US" sz="1200" b="1" i="0" u="none" strike="noStrike" kern="1200" dirty="0" smtClean="0">
                <a:solidFill>
                  <a:schemeClr val="tx1"/>
                </a:solidFill>
                <a:latin typeface="+mn-lt"/>
                <a:ea typeface="+mn-ea"/>
                <a:cs typeface="+mn-cs"/>
              </a:rPr>
              <a:t>Primary Gustatory Cortex</a:t>
            </a:r>
            <a:r>
              <a:rPr lang="en-US" sz="1200" b="0" i="0" u="none" strike="noStrike" kern="1200" dirty="0" smtClean="0">
                <a:solidFill>
                  <a:schemeClr val="tx1"/>
                </a:solidFill>
                <a:latin typeface="+mn-lt"/>
                <a:ea typeface="+mn-ea"/>
                <a:cs typeface="+mn-cs"/>
              </a:rPr>
              <a:t> – Primary site involved with the interpretation of the sensation of taste.</a:t>
            </a:r>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43</a:t>
            </a:fld>
            <a:endParaRPr lang="en-US"/>
          </a:p>
        </p:txBody>
      </p:sp>
    </p:spTree>
    <p:extLst>
      <p:ext uri="{BB962C8B-B14F-4D97-AF65-F5344CB8AC3E}">
        <p14:creationId xmlns:p14="http://schemas.microsoft.com/office/powerpoint/2010/main" val="40701249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5"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latin typeface="+mn-lt"/>
                <a:ea typeface="+mn-ea"/>
                <a:cs typeface="+mn-cs"/>
              </a:rPr>
              <a:t>Primary Sensory Cortex</a:t>
            </a:r>
            <a:r>
              <a:rPr lang="en-US" sz="1200" b="0" i="0" u="none" strike="noStrike" kern="1200" dirty="0" smtClean="0">
                <a:solidFill>
                  <a:schemeClr val="tx1"/>
                </a:solidFill>
                <a:latin typeface="+mn-lt"/>
                <a:ea typeface="+mn-ea"/>
                <a:cs typeface="+mn-cs"/>
              </a:rPr>
              <a:t> – Site involved with processing of tactile information (Did someone touch you?) </a:t>
            </a:r>
          </a:p>
          <a:p>
            <a:pPr marL="0" marR="0" lvl="5"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latin typeface="+mn-lt"/>
              <a:ea typeface="+mn-ea"/>
              <a:cs typeface="+mn-cs"/>
            </a:endParaRPr>
          </a:p>
          <a:p>
            <a:pPr marL="0" marR="0" lvl="5"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This is how we would look if our body parts were proportionate to the amount of brain tissue devoted to them in the somatosensory cortex. </a:t>
            </a:r>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44</a:t>
            </a:fld>
            <a:endParaRPr lang="en-US"/>
          </a:p>
        </p:txBody>
      </p:sp>
    </p:spTree>
    <p:extLst>
      <p:ext uri="{BB962C8B-B14F-4D97-AF65-F5344CB8AC3E}">
        <p14:creationId xmlns:p14="http://schemas.microsoft.com/office/powerpoint/2010/main" val="2653944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5"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latin typeface="+mn-lt"/>
                <a:ea typeface="+mn-ea"/>
                <a:cs typeface="+mn-cs"/>
              </a:rPr>
              <a:t>Somatosensory Association Cortex - </a:t>
            </a:r>
            <a:r>
              <a:rPr lang="en-US" sz="1200" b="0" i="0" u="none" strike="noStrike" kern="1200" dirty="0" smtClean="0">
                <a:solidFill>
                  <a:schemeClr val="tx1"/>
                </a:solidFill>
                <a:latin typeface="+mn-lt"/>
                <a:ea typeface="+mn-ea"/>
                <a:cs typeface="+mn-cs"/>
              </a:rPr>
              <a:t>Assists with the integration and interpretation of sensations relative to body position and orientation in space. May assist with </a:t>
            </a:r>
            <a:r>
              <a:rPr lang="en-US" sz="1200" b="0" i="0" u="none" strike="noStrike" kern="1200" dirty="0" err="1" smtClean="0">
                <a:solidFill>
                  <a:schemeClr val="tx1"/>
                </a:solidFill>
                <a:latin typeface="+mn-lt"/>
                <a:ea typeface="+mn-ea"/>
                <a:cs typeface="+mn-cs"/>
              </a:rPr>
              <a:t>visuo</a:t>
            </a:r>
            <a:r>
              <a:rPr lang="en-US" sz="1200" b="0" i="0" u="none" strike="noStrike" kern="1200" dirty="0" smtClean="0">
                <a:solidFill>
                  <a:schemeClr val="tx1"/>
                </a:solidFill>
                <a:latin typeface="+mn-lt"/>
                <a:ea typeface="+mn-ea"/>
                <a:cs typeface="+mn-cs"/>
              </a:rPr>
              <a:t>-motor coordination.</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45</a:t>
            </a:fld>
            <a:endParaRPr lang="en-US"/>
          </a:p>
        </p:txBody>
      </p:sp>
    </p:spTree>
    <p:extLst>
      <p:ext uri="{BB962C8B-B14F-4D97-AF65-F5344CB8AC3E}">
        <p14:creationId xmlns:p14="http://schemas.microsoft.com/office/powerpoint/2010/main" val="197781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latin typeface="+mn-lt"/>
                <a:ea typeface="+mn-ea"/>
                <a:cs typeface="+mn-cs"/>
              </a:rPr>
              <a:t>Primary Gustatory Cortex</a:t>
            </a:r>
            <a:r>
              <a:rPr lang="en-US" sz="1200" b="0" i="0" u="none" strike="noStrike" kern="1200" dirty="0" smtClean="0">
                <a:solidFill>
                  <a:schemeClr val="tx1"/>
                </a:solidFill>
                <a:latin typeface="+mn-lt"/>
                <a:ea typeface="+mn-ea"/>
                <a:cs typeface="+mn-cs"/>
              </a:rPr>
              <a:t> – Primary site involved with the interpretation of the sensation of taste.</a:t>
            </a:r>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46</a:t>
            </a:fld>
            <a:endParaRPr lang="en-US"/>
          </a:p>
        </p:txBody>
      </p:sp>
    </p:spTree>
    <p:extLst>
      <p:ext uri="{BB962C8B-B14F-4D97-AF65-F5344CB8AC3E}">
        <p14:creationId xmlns:p14="http://schemas.microsoft.com/office/powerpoint/2010/main" val="3572182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rtl="0" fontAlgn="base">
              <a:buFont typeface="Arial" pitchFamily="34" charset="0"/>
              <a:buChar char="•"/>
            </a:pPr>
            <a:r>
              <a:rPr lang="en-US" sz="1200" b="1" i="0" u="none" strike="noStrike" kern="1200" dirty="0" smtClean="0">
                <a:solidFill>
                  <a:schemeClr val="tx1"/>
                </a:solidFill>
                <a:latin typeface="+mn-lt"/>
                <a:ea typeface="+mn-ea"/>
                <a:cs typeface="+mn-cs"/>
              </a:rPr>
              <a:t>Occipital lobes</a:t>
            </a:r>
            <a:r>
              <a:rPr lang="en-US" sz="1200" b="0" i="0" u="none" strike="noStrike" kern="1200" dirty="0" smtClean="0">
                <a:solidFill>
                  <a:schemeClr val="tx1"/>
                </a:solidFill>
                <a:latin typeface="+mn-lt"/>
                <a:ea typeface="+mn-ea"/>
                <a:cs typeface="+mn-cs"/>
              </a:rPr>
              <a:t> (at the back of your head)</a:t>
            </a:r>
          </a:p>
          <a:p>
            <a:pPr marL="457200" lvl="3" rtl="0" fontAlgn="base">
              <a:buFont typeface="Arial" pitchFamily="34" charset="0"/>
              <a:buChar char="•"/>
            </a:pPr>
            <a:r>
              <a:rPr lang="en-US" sz="1200" b="0" i="0" u="none" strike="noStrike" kern="1200" dirty="0" smtClean="0">
                <a:solidFill>
                  <a:schemeClr val="tx1"/>
                </a:solidFill>
                <a:latin typeface="+mn-lt"/>
                <a:ea typeface="+mn-ea"/>
                <a:cs typeface="+mn-cs"/>
              </a:rPr>
              <a:t>Includes areas that receive information from the visual fields</a:t>
            </a:r>
          </a:p>
          <a:p>
            <a:pPr marL="457200" lvl="3" rtl="0" fontAlgn="base">
              <a:buFont typeface="Arial" pitchFamily="34" charset="0"/>
              <a:buChar char="•"/>
            </a:pPr>
            <a:r>
              <a:rPr lang="en-US" sz="1200" b="0" i="0" u="none" strike="noStrike" kern="1200" dirty="0" smtClean="0">
                <a:solidFill>
                  <a:schemeClr val="tx1"/>
                </a:solidFill>
                <a:latin typeface="+mn-lt"/>
                <a:ea typeface="+mn-ea"/>
                <a:cs typeface="+mn-cs"/>
              </a:rPr>
              <a:t>Occipital lobe cortical sections:</a:t>
            </a:r>
          </a:p>
          <a:p>
            <a:pPr marL="914400" lvl="5" rtl="0" fontAlgn="base">
              <a:buFont typeface="Arial" pitchFamily="34" charset="0"/>
              <a:buChar char="•"/>
            </a:pPr>
            <a:r>
              <a:rPr lang="en-US" sz="1200" b="1" i="0" u="none" strike="noStrike" kern="1200" dirty="0" smtClean="0">
                <a:solidFill>
                  <a:schemeClr val="tx1"/>
                </a:solidFill>
                <a:latin typeface="+mn-lt"/>
                <a:ea typeface="+mn-ea"/>
                <a:cs typeface="+mn-cs"/>
              </a:rPr>
              <a:t>Primary Visual Cortex</a:t>
            </a:r>
            <a:r>
              <a:rPr lang="en-US" sz="1200" b="0" i="0" u="none" strike="noStrike" kern="1200" dirty="0" smtClean="0">
                <a:solidFill>
                  <a:schemeClr val="tx1"/>
                </a:solidFill>
                <a:latin typeface="+mn-lt"/>
                <a:ea typeface="+mn-ea"/>
                <a:cs typeface="+mn-cs"/>
              </a:rPr>
              <a:t> – This is the primary area of the brain responsible for sight -recognition of size, color, light, motion, dimensions, etc.</a:t>
            </a:r>
          </a:p>
          <a:p>
            <a:pPr marL="914400" lvl="2">
              <a:buFont typeface="Arial" pitchFamily="34" charset="0"/>
              <a:buChar char="•"/>
            </a:pPr>
            <a:r>
              <a:rPr lang="en-US" sz="1200" b="1" i="0" u="none" strike="noStrike" kern="1200" dirty="0" smtClean="0">
                <a:solidFill>
                  <a:schemeClr val="tx1"/>
                </a:solidFill>
                <a:latin typeface="+mn-lt"/>
                <a:ea typeface="+mn-ea"/>
                <a:cs typeface="+mn-cs"/>
              </a:rPr>
              <a:t> Visual Association Area</a:t>
            </a:r>
            <a:r>
              <a:rPr lang="en-US" sz="1200" b="0" i="0" u="none" strike="noStrike" kern="1200" dirty="0" smtClean="0">
                <a:solidFill>
                  <a:schemeClr val="tx1"/>
                </a:solidFill>
                <a:latin typeface="+mn-lt"/>
                <a:ea typeface="+mn-ea"/>
                <a:cs typeface="+mn-cs"/>
              </a:rPr>
              <a:t> – Interprets information acquired through the primary visual cortex.</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47</a:t>
            </a:fld>
            <a:endParaRPr lang="en-US"/>
          </a:p>
        </p:txBody>
      </p:sp>
    </p:spTree>
    <p:extLst>
      <p:ext uri="{BB962C8B-B14F-4D97-AF65-F5344CB8AC3E}">
        <p14:creationId xmlns:p14="http://schemas.microsoft.com/office/powerpoint/2010/main" val="2793139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48</a:t>
            </a:fld>
            <a:endParaRPr lang="en-US"/>
          </a:p>
        </p:txBody>
      </p:sp>
    </p:spTree>
    <p:extLst>
      <p:ext uri="{BB962C8B-B14F-4D97-AF65-F5344CB8AC3E}">
        <p14:creationId xmlns:p14="http://schemas.microsoft.com/office/powerpoint/2010/main" val="4028190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Surrounds the primary visual cortex</a:t>
            </a:r>
          </a:p>
          <a:p>
            <a:endParaRPr lang="en-US" dirty="0" smtClean="0"/>
          </a:p>
          <a:p>
            <a:r>
              <a:rPr lang="en-US" dirty="0" smtClean="0"/>
              <a:t>Basically</a:t>
            </a:r>
            <a:r>
              <a:rPr lang="en-US" baseline="0" dirty="0" smtClean="0"/>
              <a:t> vision is the sensation of bars of light on our retinal cells (rods and cones).  The primary visual cortex tells which cells are being stimulated and how </a:t>
            </a: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49</a:t>
            </a:fld>
            <a:endParaRPr lang="en-US"/>
          </a:p>
        </p:txBody>
      </p:sp>
    </p:spTree>
    <p:extLst>
      <p:ext uri="{BB962C8B-B14F-4D97-AF65-F5344CB8AC3E}">
        <p14:creationId xmlns:p14="http://schemas.microsoft.com/office/powerpoint/2010/main" val="1125229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How do neuroscientists study the brain’s connections to behavior and mind?</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Neural cartographers can selectively </a:t>
            </a:r>
            <a:r>
              <a:rPr lang="en-US" sz="1200" b="1" i="0" u="none" strike="noStrike" kern="1200" dirty="0" smtClean="0">
                <a:solidFill>
                  <a:schemeClr val="tx1"/>
                </a:solidFill>
                <a:latin typeface="+mn-lt"/>
                <a:ea typeface="+mn-ea"/>
                <a:cs typeface="+mn-cs"/>
              </a:rPr>
              <a:t>lesion</a:t>
            </a:r>
            <a:r>
              <a:rPr lang="en-US" sz="1200" b="0" i="0" u="none" strike="noStrike" kern="1200" dirty="0" smtClean="0">
                <a:solidFill>
                  <a:schemeClr val="tx1"/>
                </a:solidFill>
                <a:latin typeface="+mn-lt"/>
                <a:ea typeface="+mn-ea"/>
                <a:cs typeface="+mn-cs"/>
              </a:rPr>
              <a:t> (destroy) tiny clusters of normal or defective brain cells, leaving the surrounding tissue unharmed</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Scientists can also electrically, chemically or magnetically stimulate various parts of the brain and note the effects, observe the communication between neurons and see color representations of the brain’s energy-consuming activity</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lvl="1" rtl="0" fontAlgn="base">
              <a:buFont typeface="Arial" pitchFamily="34" charset="0"/>
              <a:buChar char="•"/>
            </a:pPr>
            <a:r>
              <a:rPr lang="en-US" sz="1200" b="1" i="0" u="none" strike="noStrike" kern="1200" dirty="0" smtClean="0">
                <a:solidFill>
                  <a:schemeClr val="tx1"/>
                </a:solidFill>
                <a:latin typeface="+mn-lt"/>
                <a:ea typeface="+mn-ea"/>
                <a:cs typeface="+mn-cs"/>
              </a:rPr>
              <a:t>Temporal lobes</a:t>
            </a:r>
            <a:r>
              <a:rPr lang="en-US" sz="1200" b="0" i="0" u="none" strike="noStrike" kern="1200" dirty="0" smtClean="0">
                <a:solidFill>
                  <a:schemeClr val="tx1"/>
                </a:solidFill>
                <a:latin typeface="+mn-lt"/>
                <a:ea typeface="+mn-ea"/>
                <a:cs typeface="+mn-cs"/>
              </a:rPr>
              <a:t> (just above your ear)</a:t>
            </a:r>
          </a:p>
          <a:p>
            <a:pPr marL="457200" lvl="3" rtl="0" fontAlgn="base">
              <a:buFont typeface="Arial" pitchFamily="34" charset="0"/>
              <a:buChar char="•"/>
            </a:pPr>
            <a:r>
              <a:rPr lang="en-US" sz="1200" b="0" i="0" u="none" strike="noStrike" kern="1200" dirty="0" smtClean="0">
                <a:solidFill>
                  <a:schemeClr val="tx1"/>
                </a:solidFill>
                <a:latin typeface="+mn-lt"/>
                <a:ea typeface="+mn-ea"/>
                <a:cs typeface="+mn-cs"/>
              </a:rPr>
              <a:t>Includes auditory areas, each receiving information primarily from the opposite ear</a:t>
            </a:r>
          </a:p>
          <a:p>
            <a:pPr marL="457200" lvl="3" rtl="0" fontAlgn="base">
              <a:buFont typeface="Arial" pitchFamily="34" charset="0"/>
              <a:buChar char="•"/>
            </a:pPr>
            <a:r>
              <a:rPr lang="en-US" sz="1200" b="0" i="0" u="none" strike="noStrike" kern="1200" dirty="0" smtClean="0">
                <a:solidFill>
                  <a:schemeClr val="tx1"/>
                </a:solidFill>
                <a:latin typeface="+mn-lt"/>
                <a:ea typeface="+mn-ea"/>
                <a:cs typeface="+mn-cs"/>
              </a:rPr>
              <a:t>Temporal lobe cortical sections:</a:t>
            </a:r>
          </a:p>
          <a:p>
            <a:pPr marL="0" marR="0" lvl="0" indent="0" algn="l" rtl="0">
              <a:spcBef>
                <a:spcPts val="0"/>
              </a:spcBef>
              <a:buSzPct val="25000"/>
              <a:buNone/>
            </a:pPr>
            <a:endParaRPr lang="en" b="0" i="0" u="none" strike="noStrike" cap="none" baseline="0" dirty="0" smtClean="0">
              <a:solidFill>
                <a:schemeClr val="dk1"/>
              </a:solidFill>
              <a:latin typeface="Arial"/>
              <a:ea typeface="Arial"/>
              <a:cs typeface="Arial"/>
              <a:sym typeface="Arial"/>
            </a:endParaRPr>
          </a:p>
          <a:p>
            <a:pPr marL="0" marR="0" lvl="0" indent="0" algn="l" rtl="0">
              <a:spcBef>
                <a:spcPts val="0"/>
              </a:spcBef>
              <a:buSzPct val="25000"/>
              <a:buNone/>
            </a:pPr>
            <a:endParaRPr lang="en" b="0" i="0" u="none" strike="noStrike" cap="none" baseline="0" dirty="0" smtClean="0">
              <a:solidFill>
                <a:schemeClr val="dk1"/>
              </a:solidFill>
              <a:latin typeface="Arial"/>
              <a:ea typeface="Arial"/>
              <a:cs typeface="Arial"/>
              <a:sym typeface="Arial"/>
            </a:endParaRPr>
          </a:p>
          <a:p>
            <a:pPr marL="0" marR="0" lvl="0" indent="0" algn="l" rtl="0">
              <a:spcBef>
                <a:spcPts val="0"/>
              </a:spcBef>
              <a:buSzPct val="25000"/>
              <a:buNone/>
            </a:pPr>
            <a:r>
              <a:rPr lang="en" b="0" i="0" u="none" strike="noStrike" cap="none" baseline="0" dirty="0" smtClean="0">
                <a:solidFill>
                  <a:schemeClr val="dk1"/>
                </a:solidFill>
                <a:latin typeface="Arial"/>
                <a:ea typeface="Arial"/>
                <a:cs typeface="Arial"/>
                <a:sym typeface="Arial"/>
              </a:rPr>
              <a:t>Structure located in the Cerebral Cortex, in front of the occipital lobe and behind the temples that is responsible for auditory processing and understanding language. It also plays a strong role in allowing humans to recognize faces.</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50</a:t>
            </a:fld>
            <a:endParaRPr lang="en-US"/>
          </a:p>
        </p:txBody>
      </p:sp>
    </p:spTree>
    <p:extLst>
      <p:ext uri="{BB962C8B-B14F-4D97-AF65-F5344CB8AC3E}">
        <p14:creationId xmlns:p14="http://schemas.microsoft.com/office/powerpoint/2010/main" val="2137856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5"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latin typeface="+mn-lt"/>
                <a:ea typeface="+mn-ea"/>
                <a:cs typeface="+mn-cs"/>
              </a:rPr>
              <a:t>Primary Auditory Cortex</a:t>
            </a:r>
            <a:r>
              <a:rPr lang="en-US" sz="1200" b="0" i="0" u="none" strike="noStrike" kern="1200" dirty="0" smtClean="0">
                <a:solidFill>
                  <a:schemeClr val="tx1"/>
                </a:solidFill>
                <a:latin typeface="+mn-lt"/>
                <a:ea typeface="+mn-ea"/>
                <a:cs typeface="+mn-cs"/>
              </a:rPr>
              <a:t> –  Responsible for hearing</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51</a:t>
            </a:fld>
            <a:endParaRPr lang="en-US"/>
          </a:p>
        </p:txBody>
      </p:sp>
    </p:spTree>
    <p:extLst>
      <p:ext uri="{BB962C8B-B14F-4D97-AF65-F5344CB8AC3E}">
        <p14:creationId xmlns:p14="http://schemas.microsoft.com/office/powerpoint/2010/main" val="2548958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5"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latin typeface="+mn-lt"/>
                <a:ea typeface="+mn-ea"/>
                <a:cs typeface="+mn-cs"/>
              </a:rPr>
              <a:t>Primary Olfactory Cortex</a:t>
            </a:r>
            <a:r>
              <a:rPr lang="en-US" sz="1200" b="0" i="0" u="none" strike="noStrike" kern="1200" dirty="0" smtClean="0">
                <a:solidFill>
                  <a:schemeClr val="tx1"/>
                </a:solidFill>
                <a:latin typeface="+mn-lt"/>
                <a:ea typeface="+mn-ea"/>
                <a:cs typeface="+mn-cs"/>
              </a:rPr>
              <a:t> – Interprets the sense of smell  once it reaches the cortex via the olfactory bulbs. (Not visible on the superficial cortex)</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52</a:t>
            </a:fld>
            <a:endParaRPr lang="en-US"/>
          </a:p>
        </p:txBody>
      </p:sp>
    </p:spTree>
    <p:extLst>
      <p:ext uri="{BB962C8B-B14F-4D97-AF65-F5344CB8AC3E}">
        <p14:creationId xmlns:p14="http://schemas.microsoft.com/office/powerpoint/2010/main" val="2885163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3" rtl="0" fontAlgn="base">
              <a:buFont typeface="Arial" pitchFamily="34" charset="0"/>
              <a:buChar char="•"/>
            </a:pPr>
            <a:r>
              <a:rPr lang="en-US" sz="1200" b="1" i="0" u="none" strike="noStrike" kern="1200" dirty="0" smtClean="0">
                <a:solidFill>
                  <a:schemeClr val="tx1"/>
                </a:solidFill>
                <a:latin typeface="+mn-lt"/>
                <a:ea typeface="+mn-ea"/>
                <a:cs typeface="+mn-cs"/>
              </a:rPr>
              <a:t>Wernicke’s Area</a:t>
            </a:r>
            <a:r>
              <a:rPr lang="en-US" sz="1200" b="0" i="0" u="none" strike="noStrike" kern="1200" dirty="0" smtClean="0">
                <a:solidFill>
                  <a:schemeClr val="tx1"/>
                </a:solidFill>
                <a:latin typeface="+mn-lt"/>
                <a:ea typeface="+mn-ea"/>
                <a:cs typeface="+mn-cs"/>
              </a:rPr>
              <a:t> – Language comprehension. Located on the </a:t>
            </a:r>
            <a:r>
              <a:rPr lang="en-US" sz="1200" b="1" i="1" u="sng" strike="noStrike" kern="1200" dirty="0" smtClean="0">
                <a:solidFill>
                  <a:schemeClr val="tx1"/>
                </a:solidFill>
                <a:latin typeface="+mn-lt"/>
                <a:ea typeface="+mn-ea"/>
                <a:cs typeface="+mn-cs"/>
              </a:rPr>
              <a:t>Left</a:t>
            </a:r>
            <a:r>
              <a:rPr lang="en-US" sz="1200" b="0" i="0" u="none" strike="noStrike" kern="1200" dirty="0" smtClean="0">
                <a:solidFill>
                  <a:schemeClr val="tx1"/>
                </a:solidFill>
                <a:latin typeface="+mn-lt"/>
                <a:ea typeface="+mn-ea"/>
                <a:cs typeface="+mn-cs"/>
              </a:rPr>
              <a:t> Temporal Lobe.</a:t>
            </a:r>
          </a:p>
          <a:p>
            <a:pPr marL="0" lvl="3"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marL="0" lvl="1" rtl="0" fontAlgn="base">
              <a:buFont typeface="Arial" pitchFamily="34" charset="0"/>
              <a:buChar char="•"/>
            </a:pPr>
            <a:r>
              <a:rPr lang="en-US" sz="1200" b="0" i="0" u="none" strike="noStrike" kern="1200" dirty="0" smtClean="0">
                <a:solidFill>
                  <a:schemeClr val="tx1"/>
                </a:solidFill>
                <a:latin typeface="+mn-lt"/>
                <a:ea typeface="+mn-ea"/>
                <a:cs typeface="+mn-cs"/>
              </a:rPr>
              <a:t>1874: German investigator Carl Wernicke discovered that after damage to a specific area of the left temporal lobe (</a:t>
            </a:r>
            <a:r>
              <a:rPr lang="en-US" sz="1200" b="1" i="0" u="none" strike="noStrike" kern="1200" dirty="0" smtClean="0">
                <a:solidFill>
                  <a:schemeClr val="tx1"/>
                </a:solidFill>
                <a:latin typeface="+mn-lt"/>
                <a:ea typeface="+mn-ea"/>
                <a:cs typeface="+mn-cs"/>
              </a:rPr>
              <a:t>Wernicke’s area</a:t>
            </a:r>
            <a:r>
              <a:rPr lang="en-US" sz="1200" b="0" i="0" u="none" strike="noStrike" kern="1200" dirty="0" smtClean="0">
                <a:solidFill>
                  <a:schemeClr val="tx1"/>
                </a:solidFill>
                <a:latin typeface="+mn-lt"/>
                <a:ea typeface="+mn-ea"/>
                <a:cs typeface="+mn-cs"/>
              </a:rPr>
              <a:t>) people could speak only meaningless words</a:t>
            </a:r>
          </a:p>
          <a:p>
            <a:pPr marL="457200" lvl="3" rtl="0" fontAlgn="base">
              <a:buFont typeface="Arial" pitchFamily="34" charset="0"/>
              <a:buChar char="•"/>
            </a:pPr>
            <a:r>
              <a:rPr lang="en-US" sz="1200" b="1" i="0" u="none" strike="noStrike" kern="1200" dirty="0" smtClean="0">
                <a:solidFill>
                  <a:schemeClr val="tx1"/>
                </a:solidFill>
                <a:latin typeface="+mn-lt"/>
                <a:ea typeface="+mn-ea"/>
                <a:cs typeface="+mn-cs"/>
              </a:rPr>
              <a:t>Wernicke’s area:</a:t>
            </a:r>
            <a:r>
              <a:rPr lang="en-US" sz="1200" b="0" i="0" u="none" strike="noStrike" kern="1200" dirty="0" smtClean="0">
                <a:solidFill>
                  <a:schemeClr val="tx1"/>
                </a:solidFill>
                <a:latin typeface="+mn-lt"/>
                <a:ea typeface="+mn-ea"/>
                <a:cs typeface="+mn-cs"/>
              </a:rPr>
              <a:t> interprets auditory code/controls language reception/expression</a:t>
            </a:r>
          </a:p>
          <a:p>
            <a:pPr marL="914400" lvl="2">
              <a:buFont typeface="Arial" pitchFamily="34" charset="0"/>
              <a:buChar char="•"/>
            </a:pPr>
            <a:r>
              <a:rPr lang="en-US" sz="1200" b="1" i="0" u="none" strike="noStrike" kern="1200" dirty="0" smtClean="0">
                <a:solidFill>
                  <a:schemeClr val="tx1"/>
                </a:solidFill>
                <a:latin typeface="+mn-lt"/>
                <a:ea typeface="+mn-ea"/>
                <a:cs typeface="+mn-cs"/>
              </a:rPr>
              <a:t>- Wernicke’s Aphasia</a:t>
            </a:r>
            <a:r>
              <a:rPr lang="en-US" sz="1200" b="0" i="0" u="none" strike="noStrike" kern="1200" dirty="0" smtClean="0">
                <a:solidFill>
                  <a:schemeClr val="tx1"/>
                </a:solidFill>
                <a:latin typeface="+mn-lt"/>
                <a:ea typeface="+mn-ea"/>
                <a:cs typeface="+mn-cs"/>
              </a:rPr>
              <a:t> – Language comprehension is inhibited.  Words and sentences are not clearly understood, and sentence formation may be inhibited or non-</a:t>
            </a:r>
            <a:r>
              <a:rPr lang="en-US" sz="1200" b="0" i="0" u="none" strike="noStrike" kern="1200" dirty="0" err="1" smtClean="0">
                <a:solidFill>
                  <a:schemeClr val="tx1"/>
                </a:solidFill>
                <a:latin typeface="+mn-lt"/>
                <a:ea typeface="+mn-ea"/>
                <a:cs typeface="+mn-cs"/>
              </a:rPr>
              <a:t>sensical</a:t>
            </a:r>
            <a:r>
              <a:rPr lang="en-US" sz="1200" b="0" i="0" u="none" strike="noStrike"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53</a:t>
            </a:fld>
            <a:endParaRPr lang="en-US"/>
          </a:p>
        </p:txBody>
      </p:sp>
    </p:spTree>
    <p:extLst>
      <p:ext uri="{BB962C8B-B14F-4D97-AF65-F5344CB8AC3E}">
        <p14:creationId xmlns:p14="http://schemas.microsoft.com/office/powerpoint/2010/main" val="4115361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Brain has no sensory receptors</a:t>
            </a:r>
            <a:endParaRPr lang="en-US" dirty="0" smtClean="0"/>
          </a:p>
          <a:p>
            <a:pPr rtl="0"/>
            <a:r>
              <a:rPr lang="en-US" sz="1200" b="0" i="0" u="none" strike="noStrike" kern="1200" dirty="0" smtClean="0">
                <a:solidFill>
                  <a:schemeClr val="tx1"/>
                </a:solidFill>
                <a:latin typeface="+mn-lt"/>
                <a:ea typeface="+mn-ea"/>
                <a:cs typeface="+mn-cs"/>
              </a:rPr>
              <a:t>Body parts needing precise control (more cortical space)---fingers and mouth</a:t>
            </a:r>
            <a:endParaRPr lang="en-US" dirty="0" smtClean="0"/>
          </a:p>
          <a:p>
            <a:pPr rtl="0"/>
            <a:r>
              <a:rPr lang="en-US" sz="1200" b="0" i="0" u="none" strike="noStrike" kern="1200" dirty="0" smtClean="0">
                <a:solidFill>
                  <a:schemeClr val="tx1"/>
                </a:solidFill>
                <a:latin typeface="+mn-lt"/>
                <a:ea typeface="+mn-ea"/>
                <a:cs typeface="+mn-cs"/>
              </a:rPr>
              <a:t>---Artificial body part replacements</a:t>
            </a:r>
          </a:p>
          <a:p>
            <a:pPr rtl="0"/>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1" i="0" u="none" strike="noStrike" kern="1200" dirty="0" smtClean="0">
                <a:solidFill>
                  <a:schemeClr val="tx1"/>
                </a:solidFill>
                <a:latin typeface="+mn-lt"/>
                <a:ea typeface="+mn-ea"/>
                <a:cs typeface="+mn-cs"/>
              </a:rPr>
              <a:t>Motor Functions</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1" i="0" u="none" strike="noStrike" kern="1200" dirty="0" smtClean="0">
                <a:solidFill>
                  <a:schemeClr val="tx1"/>
                </a:solidFill>
                <a:latin typeface="+mn-lt"/>
                <a:ea typeface="+mn-ea"/>
                <a:cs typeface="+mn-cs"/>
              </a:rPr>
              <a:t>Primary Motor cortex</a:t>
            </a:r>
            <a:r>
              <a:rPr lang="en-US" sz="1200" b="0" i="0" u="none" strike="noStrike" kern="1200" dirty="0" smtClean="0">
                <a:solidFill>
                  <a:schemeClr val="tx1"/>
                </a:solidFill>
                <a:latin typeface="+mn-lt"/>
                <a:ea typeface="+mn-ea"/>
                <a:cs typeface="+mn-cs"/>
              </a:rPr>
              <a:t>: stimulating parts of </a:t>
            </a:r>
            <a:r>
              <a:rPr lang="en-US" sz="1200" b="1" i="0" u="none" strike="noStrike" kern="1200" dirty="0" smtClean="0">
                <a:solidFill>
                  <a:schemeClr val="tx1"/>
                </a:solidFill>
                <a:latin typeface="+mn-lt"/>
                <a:ea typeface="+mn-ea"/>
                <a:cs typeface="+mn-cs"/>
              </a:rPr>
              <a:t>frontal lobe</a:t>
            </a:r>
            <a:r>
              <a:rPr lang="en-US" sz="1200" b="0" i="0" u="none" strike="noStrike" kern="1200" dirty="0" smtClean="0">
                <a:solidFill>
                  <a:schemeClr val="tx1"/>
                </a:solidFill>
                <a:latin typeface="+mn-lt"/>
                <a:ea typeface="+mn-ea"/>
                <a:cs typeface="+mn-cs"/>
              </a:rPr>
              <a:t> in the left or right hemisphere caused movements of specific body parts on the </a:t>
            </a:r>
            <a:r>
              <a:rPr lang="en-US" sz="1200" b="1" i="0" u="none" strike="noStrike" kern="1200" dirty="0" smtClean="0">
                <a:solidFill>
                  <a:schemeClr val="tx1"/>
                </a:solidFill>
                <a:latin typeface="+mn-lt"/>
                <a:ea typeface="+mn-ea"/>
                <a:cs typeface="+mn-cs"/>
              </a:rPr>
              <a:t>OPPOSITE</a:t>
            </a:r>
            <a:r>
              <a:rPr lang="en-US" sz="1200" b="0" i="0" u="none" strike="noStrike" kern="1200" dirty="0" smtClean="0">
                <a:solidFill>
                  <a:schemeClr val="tx1"/>
                </a:solidFill>
                <a:latin typeface="+mn-lt"/>
                <a:ea typeface="+mn-ea"/>
                <a:cs typeface="+mn-cs"/>
              </a:rPr>
              <a:t> side of the body</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 frontal lobe’s decision making function works with the motor cortex to create purposeful movement (</a:t>
            </a:r>
            <a:r>
              <a:rPr lang="en-US" sz="1200" b="1" i="0" u="none" strike="noStrike" kern="1200" dirty="0" smtClean="0">
                <a:solidFill>
                  <a:schemeClr val="tx1"/>
                </a:solidFill>
                <a:latin typeface="+mn-lt"/>
                <a:ea typeface="+mn-ea"/>
                <a:cs typeface="+mn-cs"/>
              </a:rPr>
              <a:t>OUTPUT)</a:t>
            </a:r>
            <a:endParaRPr lang="en-US" sz="1200" b="0" i="0" u="none" strike="noStrike" kern="1200" dirty="0" smtClean="0">
              <a:solidFill>
                <a:schemeClr val="tx1"/>
              </a:solidFill>
              <a:latin typeface="+mn-lt"/>
              <a:ea typeface="+mn-ea"/>
              <a:cs typeface="+mn-cs"/>
            </a:endParaRPr>
          </a:p>
          <a:p>
            <a:pPr lvl="1" rtl="0" fontAlgn="base">
              <a:buFont typeface="Arial" pitchFamily="34" charset="0"/>
              <a:buChar char="•"/>
            </a:pPr>
            <a:r>
              <a:rPr lang="en-US" sz="1200" b="0" i="0" u="none" strike="noStrike" kern="1200" dirty="0" smtClean="0">
                <a:solidFill>
                  <a:schemeClr val="tx1"/>
                </a:solidFill>
                <a:latin typeface="+mn-lt"/>
                <a:ea typeface="+mn-ea"/>
                <a:cs typeface="+mn-cs"/>
              </a:rPr>
              <a:t>Physicians have discovered the body areas requiring precise control (fingers &amp; mouth) occupied the greatest amount of cortical space</a:t>
            </a:r>
          </a:p>
          <a:p>
            <a:pPr lvl="1" rtl="0" fontAlgn="base">
              <a:buFont typeface="Arial" pitchFamily="34" charset="0"/>
              <a:buNone/>
            </a:pPr>
            <a:endParaRPr lang="en-US" sz="1200" b="0" i="0" u="none" strike="noStrike" kern="1200" dirty="0" smtClean="0">
              <a:solidFill>
                <a:schemeClr val="tx1"/>
              </a:solidFill>
              <a:latin typeface="+mn-lt"/>
              <a:ea typeface="+mn-ea"/>
              <a:cs typeface="+mn-cs"/>
            </a:endParaRPr>
          </a:p>
          <a:p>
            <a:pPr>
              <a:buFont typeface="Arial" pitchFamily="34" charset="0"/>
              <a:buChar char="•"/>
            </a:pPr>
            <a:r>
              <a:rPr lang="en-US" sz="1200" b="0" i="0" u="none" strike="noStrike" kern="1200" dirty="0" smtClean="0">
                <a:solidFill>
                  <a:schemeClr val="tx1"/>
                </a:solidFill>
                <a:latin typeface="+mn-lt"/>
                <a:ea typeface="+mn-ea"/>
                <a:cs typeface="+mn-cs"/>
              </a:rPr>
              <a:t>This has paved the way for </a:t>
            </a:r>
            <a:r>
              <a:rPr lang="en-US" sz="1200" b="0" i="1" u="none" strike="noStrike" kern="1200" dirty="0" smtClean="0">
                <a:solidFill>
                  <a:schemeClr val="tx1"/>
                </a:solidFill>
                <a:latin typeface="+mn-lt"/>
                <a:ea typeface="+mn-ea"/>
                <a:cs typeface="+mn-cs"/>
              </a:rPr>
              <a:t>prosthetics</a:t>
            </a:r>
            <a:r>
              <a:rPr lang="en-US" sz="1200" b="0" i="0" u="none" strike="noStrike" kern="1200" dirty="0" smtClean="0">
                <a:solidFill>
                  <a:schemeClr val="tx1"/>
                </a:solidFill>
                <a:latin typeface="+mn-lt"/>
                <a:ea typeface="+mn-ea"/>
                <a:cs typeface="+mn-cs"/>
              </a:rPr>
              <a:t> (artificial body replacements) and </a:t>
            </a:r>
            <a:r>
              <a:rPr lang="en-US" sz="1200" b="0" i="1" u="none" strike="noStrike" kern="1200" dirty="0" smtClean="0">
                <a:solidFill>
                  <a:schemeClr val="tx1"/>
                </a:solidFill>
                <a:latin typeface="+mn-lt"/>
                <a:ea typeface="+mn-ea"/>
                <a:cs typeface="+mn-cs"/>
              </a:rPr>
              <a:t>neural prosthetics</a:t>
            </a:r>
            <a:r>
              <a:rPr lang="en-US" sz="1200" b="0" i="0" u="none" strike="noStrike" kern="1200" dirty="0" smtClean="0">
                <a:solidFill>
                  <a:schemeClr val="tx1"/>
                </a:solidFill>
                <a:latin typeface="+mn-lt"/>
                <a:ea typeface="+mn-ea"/>
                <a:cs typeface="+mn-cs"/>
              </a:rPr>
              <a:t> (researchers implant electrodes in speech areas of paralyzed humans and observe how the cells fire in different ways.  Then take this information and connect it to a speech synthesizer---this is similar to what humans do for motor control)</a:t>
            </a: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Front of the parietal lobe</a:t>
            </a:r>
            <a:endParaRPr lang="en-US" dirty="0" smtClean="0"/>
          </a:p>
          <a:p>
            <a:pPr rtl="0"/>
            <a:r>
              <a:rPr lang="en-US" sz="1200" b="0" i="0" u="none" strike="noStrike" kern="1200" dirty="0" smtClean="0">
                <a:solidFill>
                  <a:schemeClr val="tx1"/>
                </a:solidFill>
                <a:latin typeface="+mn-lt"/>
                <a:ea typeface="+mn-ea"/>
                <a:cs typeface="+mn-cs"/>
              </a:rPr>
              <a:t>-The more sensitive an area, the larger the sensory cortex are devoted to it. (Lips are more sensitive than our nose)</a:t>
            </a:r>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Info from the eyes: visual cortex in the occipital lobe</a:t>
            </a:r>
            <a:endParaRPr lang="en-US" dirty="0" smtClean="0"/>
          </a:p>
          <a:p>
            <a:pPr rtl="0"/>
            <a:r>
              <a:rPr lang="en-US" sz="1200" b="0" i="0" u="none" strike="noStrike" kern="1200" dirty="0" smtClean="0">
                <a:solidFill>
                  <a:schemeClr val="tx1"/>
                </a:solidFill>
                <a:latin typeface="+mn-lt"/>
                <a:ea typeface="+mn-ea"/>
                <a:cs typeface="+mn-cs"/>
              </a:rPr>
              <a:t>Info from the ears: Auditory cortex in the temporal lobe</a:t>
            </a:r>
          </a:p>
          <a:p>
            <a:pPr rtl="0"/>
            <a:endParaRPr lang="en-US" sz="1200" b="0" i="0" u="none" strike="noStrike" kern="1200" dirty="0" smtClean="0">
              <a:solidFill>
                <a:schemeClr val="tx1"/>
              </a:solidFill>
              <a:latin typeface="+mn-lt"/>
              <a:ea typeface="+mn-ea"/>
              <a:cs typeface="+mn-cs"/>
            </a:endParaRPr>
          </a:p>
          <a:p>
            <a:endParaRPr lang="en-US" dirty="0" smtClean="0"/>
          </a:p>
          <a:p>
            <a:pPr marL="0" lvl="1" rtl="0" fontAlgn="base">
              <a:buFont typeface="Arial" pitchFamily="34" charset="0"/>
              <a:buChar char="•"/>
            </a:pPr>
            <a:r>
              <a:rPr lang="en-US" sz="1200" b="1" i="0" u="none" strike="noStrike" kern="1200" dirty="0" err="1" smtClean="0">
                <a:solidFill>
                  <a:schemeClr val="tx1"/>
                </a:solidFill>
                <a:latin typeface="+mn-lt"/>
                <a:ea typeface="+mn-ea"/>
                <a:cs typeface="+mn-cs"/>
              </a:rPr>
              <a:t>Somatosensory</a:t>
            </a:r>
            <a:r>
              <a:rPr lang="en-US" sz="1200" b="1" i="0" u="none" strike="noStrike" kern="1200" dirty="0" smtClean="0">
                <a:solidFill>
                  <a:schemeClr val="tx1"/>
                </a:solidFill>
                <a:latin typeface="+mn-lt"/>
                <a:ea typeface="+mn-ea"/>
                <a:cs typeface="+mn-cs"/>
              </a:rPr>
              <a:t> cortex</a:t>
            </a:r>
            <a:r>
              <a:rPr lang="en-US" sz="1200" b="0" i="0" u="none" strike="noStrike" kern="1200" dirty="0" smtClean="0">
                <a:solidFill>
                  <a:schemeClr val="tx1"/>
                </a:solidFill>
                <a:latin typeface="+mn-lt"/>
                <a:ea typeface="+mn-ea"/>
                <a:cs typeface="+mn-cs"/>
              </a:rPr>
              <a:t>: area at the front of the </a:t>
            </a:r>
            <a:r>
              <a:rPr lang="en-US" sz="1200" b="1" i="0" u="none" strike="noStrike" kern="1200" dirty="0" smtClean="0">
                <a:solidFill>
                  <a:schemeClr val="tx1"/>
                </a:solidFill>
                <a:latin typeface="+mn-lt"/>
                <a:ea typeface="+mn-ea"/>
                <a:cs typeface="+mn-cs"/>
              </a:rPr>
              <a:t>parietal lobes</a:t>
            </a:r>
            <a:r>
              <a:rPr lang="en-US" sz="1200" b="0" i="0" u="none" strike="noStrike" kern="1200" dirty="0" smtClean="0">
                <a:solidFill>
                  <a:schemeClr val="tx1"/>
                </a:solidFill>
                <a:latin typeface="+mn-lt"/>
                <a:ea typeface="+mn-ea"/>
                <a:cs typeface="+mn-cs"/>
              </a:rPr>
              <a:t>, parallel to and just behind the motor cortex.</a:t>
            </a:r>
          </a:p>
          <a:p>
            <a:pPr marL="457200" lvl="2" rtl="0" fontAlgn="base">
              <a:buFont typeface="Arial" pitchFamily="34" charset="0"/>
              <a:buChar char="•"/>
            </a:pPr>
            <a:r>
              <a:rPr lang="en-US" sz="1200" b="0" i="0" u="none" strike="noStrike" kern="1200" dirty="0" smtClean="0">
                <a:solidFill>
                  <a:schemeClr val="tx1"/>
                </a:solidFill>
                <a:latin typeface="+mn-lt"/>
                <a:ea typeface="+mn-ea"/>
                <a:cs typeface="+mn-cs"/>
              </a:rPr>
              <a:t>Touch: This area specializes in receiving information </a:t>
            </a:r>
            <a:r>
              <a:rPr lang="en-US" sz="1200" b="1" i="0" u="none" strike="noStrike" kern="1200" dirty="0" smtClean="0">
                <a:solidFill>
                  <a:schemeClr val="tx1"/>
                </a:solidFill>
                <a:latin typeface="+mn-lt"/>
                <a:ea typeface="+mn-ea"/>
                <a:cs typeface="+mn-cs"/>
              </a:rPr>
              <a:t>(INPUT</a:t>
            </a:r>
            <a:r>
              <a:rPr lang="en-US" sz="1200" b="0" i="0" u="none" strike="noStrike" kern="1200" dirty="0" smtClean="0">
                <a:solidFill>
                  <a:schemeClr val="tx1"/>
                </a:solidFill>
                <a:latin typeface="+mn-lt"/>
                <a:ea typeface="+mn-ea"/>
                <a:cs typeface="+mn-cs"/>
              </a:rPr>
              <a:t>) from the skin senses and sensory signals and from the movement of body parts for accurate perception</a:t>
            </a:r>
          </a:p>
          <a:p>
            <a:pPr marL="457200" lvl="2" rtl="0" fontAlgn="base">
              <a:buFont typeface="Arial" pitchFamily="34" charset="0"/>
              <a:buChar char="•"/>
            </a:pPr>
            <a:r>
              <a:rPr lang="en-US" sz="1200" b="0" i="0" u="none" strike="noStrike" kern="1200" dirty="0" smtClean="0">
                <a:solidFill>
                  <a:schemeClr val="tx1"/>
                </a:solidFill>
                <a:latin typeface="+mn-lt"/>
                <a:ea typeface="+mn-ea"/>
                <a:cs typeface="+mn-cs"/>
              </a:rPr>
              <a:t>The more sensitive the body region, the larger the sensory cortex area devoted to it</a:t>
            </a:r>
          </a:p>
          <a:p>
            <a:pPr marL="914400" lvl="4" rtl="0" fontAlgn="base">
              <a:buFont typeface="Arial" pitchFamily="34" charset="0"/>
              <a:buChar char="•"/>
            </a:pPr>
            <a:r>
              <a:rPr lang="en-US" sz="1200" b="0" i="0" u="none" strike="noStrike" kern="1200" dirty="0" smtClean="0">
                <a:solidFill>
                  <a:schemeClr val="tx1"/>
                </a:solidFill>
                <a:latin typeface="+mn-lt"/>
                <a:ea typeface="+mn-ea"/>
                <a:cs typeface="+mn-cs"/>
              </a:rPr>
              <a:t>Ex: Our lips are more sensitive than our toes—which is why we kiss with our lips rather than our toes</a:t>
            </a:r>
          </a:p>
          <a:p>
            <a:pPr marL="457200" lvl="2" rtl="0" fontAlgn="base">
              <a:buFont typeface="Arial" pitchFamily="34" charset="0"/>
              <a:buChar char="•"/>
            </a:pPr>
            <a:r>
              <a:rPr lang="en-US" sz="1200" b="0" i="0" u="none" strike="noStrike" kern="1200" dirty="0" smtClean="0">
                <a:solidFill>
                  <a:schemeClr val="tx1"/>
                </a:solidFill>
                <a:latin typeface="+mn-lt"/>
                <a:ea typeface="+mn-ea"/>
                <a:cs typeface="+mn-cs"/>
              </a:rPr>
              <a:t>You receive information from your eyes in the visual cortex in your occipital lobes</a:t>
            </a:r>
          </a:p>
          <a:p>
            <a:pPr marL="457200" lvl="2" rtl="0" fontAlgn="base">
              <a:buFont typeface="Arial" pitchFamily="34" charset="0"/>
              <a:buChar char="•"/>
            </a:pPr>
            <a:r>
              <a:rPr lang="en-US" sz="1200" b="0" i="0" u="none" strike="noStrike" kern="1200" dirty="0" smtClean="0">
                <a:solidFill>
                  <a:schemeClr val="tx1"/>
                </a:solidFill>
                <a:latin typeface="+mn-lt"/>
                <a:ea typeface="+mn-ea"/>
                <a:cs typeface="+mn-cs"/>
              </a:rPr>
              <a:t>You receive information from your ears in the auditory cortex in your temporal lobe</a:t>
            </a:r>
          </a:p>
          <a:p>
            <a:pPr marL="914400" lvl="4" rtl="0" fontAlgn="base">
              <a:buFont typeface="Arial" pitchFamily="34" charset="0"/>
              <a:buChar char="•"/>
            </a:pPr>
            <a:r>
              <a:rPr lang="en-US" sz="1200" b="0" i="0" u="none" strike="noStrike" kern="1200" dirty="0" smtClean="0">
                <a:solidFill>
                  <a:schemeClr val="tx1"/>
                </a:solidFill>
                <a:latin typeface="+mn-lt"/>
                <a:ea typeface="+mn-ea"/>
                <a:cs typeface="+mn-cs"/>
              </a:rPr>
              <a:t>Most of the auditory information travels in a twisting route from one ear to the auditory receiving area of your opposite ear</a:t>
            </a:r>
          </a:p>
          <a:p>
            <a:pPr rtl="0"/>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Association areas: link sensory inputs with stored memories (3/4 of human brain)—not sensory or muscular activity</a:t>
            </a:r>
            <a:endParaRPr lang="en-US" dirty="0" smtClean="0"/>
          </a:p>
          <a:p>
            <a:pPr rtl="0"/>
            <a:r>
              <a:rPr lang="en-US" sz="1200" b="0" i="0" u="none" strike="noStrike" kern="1200" dirty="0" smtClean="0">
                <a:solidFill>
                  <a:schemeClr val="tx1"/>
                </a:solidFill>
                <a:latin typeface="+mn-lt"/>
                <a:ea typeface="+mn-ea"/>
                <a:cs typeface="+mn-cs"/>
              </a:rPr>
              <a:t>---Found in all 4 lobes: Frontal-judgment, planning, and processing new memories</a:t>
            </a:r>
            <a:endParaRPr lang="en-US" dirty="0" smtClean="0"/>
          </a:p>
          <a:p>
            <a:pPr rtl="0"/>
            <a:r>
              <a:rPr lang="en-US" sz="1200" b="0" i="0" u="none" strike="noStrike" kern="1200" dirty="0" smtClean="0">
                <a:solidFill>
                  <a:schemeClr val="tx1"/>
                </a:solidFill>
                <a:latin typeface="+mn-lt"/>
                <a:ea typeface="+mn-ea"/>
                <a:cs typeface="+mn-cs"/>
              </a:rPr>
              <a:t>---Damage===not able to plan ahead////Alter personality=remove a persons inhibitions</a:t>
            </a:r>
            <a:endParaRPr lang="en-US" dirty="0" smtClean="0"/>
          </a:p>
          <a:p>
            <a:pPr rtl="0"/>
            <a:r>
              <a:rPr lang="en-US" sz="1200" b="0" i="0" u="none" strike="noStrike" kern="1200" dirty="0" smtClean="0">
                <a:solidFill>
                  <a:schemeClr val="tx1"/>
                </a:solidFill>
                <a:latin typeface="+mn-lt"/>
                <a:ea typeface="+mn-ea"/>
                <a:cs typeface="+mn-cs"/>
              </a:rPr>
              <a:t>Parietal: Mathematical and spatial reasoning</a:t>
            </a:r>
            <a:endParaRPr lang="en-US" dirty="0" smtClean="0"/>
          </a:p>
          <a:p>
            <a:pPr rtl="0"/>
            <a:r>
              <a:rPr lang="en-US" sz="1200" b="0" i="0" u="none" strike="noStrike" kern="1200" dirty="0" smtClean="0">
                <a:solidFill>
                  <a:schemeClr val="tx1"/>
                </a:solidFill>
                <a:latin typeface="+mn-lt"/>
                <a:ea typeface="+mn-ea"/>
                <a:cs typeface="+mn-cs"/>
              </a:rPr>
              <a:t>Temporal: faces</a:t>
            </a:r>
            <a:endParaRPr lang="en-US" dirty="0" smtClean="0"/>
          </a:p>
          <a:p>
            <a:endParaRPr lang="en-US" dirty="0" smtClean="0"/>
          </a:p>
          <a:p>
            <a:endParaRPr lang="en-US" dirty="0" smtClean="0"/>
          </a:p>
          <a:p>
            <a:pPr marL="0" lvl="1" rtl="0" fontAlgn="base">
              <a:buFont typeface="Arial" pitchFamily="34" charset="0"/>
              <a:buChar char="•"/>
            </a:pPr>
            <a:r>
              <a:rPr lang="en-US" sz="1200" b="0" i="0" u="none" strike="noStrike" kern="1200" dirty="0" smtClean="0">
                <a:solidFill>
                  <a:schemeClr val="tx1"/>
                </a:solidFill>
                <a:latin typeface="+mn-lt"/>
                <a:ea typeface="+mn-ea"/>
                <a:cs typeface="+mn-cs"/>
              </a:rPr>
              <a:t>¾ of the human brain is uncommitted to sensory or muscular activity (</a:t>
            </a:r>
            <a:r>
              <a:rPr lang="en-US" sz="1200" b="1" i="0" u="none" strike="noStrike" kern="1200" dirty="0" smtClean="0">
                <a:solidFill>
                  <a:schemeClr val="tx1"/>
                </a:solidFill>
                <a:latin typeface="+mn-lt"/>
                <a:ea typeface="+mn-ea"/>
                <a:cs typeface="+mn-cs"/>
              </a:rPr>
              <a:t>association areas)</a:t>
            </a:r>
            <a:endParaRPr lang="en-US" sz="1200" b="0" i="0" u="none" strike="noStrike" kern="1200" dirty="0" smtClean="0">
              <a:solidFill>
                <a:schemeClr val="tx1"/>
              </a:solidFill>
              <a:latin typeface="+mn-lt"/>
              <a:ea typeface="+mn-ea"/>
              <a:cs typeface="+mn-cs"/>
            </a:endParaRPr>
          </a:p>
          <a:p>
            <a:pPr marL="457200" lvl="3" rtl="0" fontAlgn="base">
              <a:buFont typeface="Arial" pitchFamily="34" charset="0"/>
              <a:buChar char="•"/>
            </a:pPr>
            <a:r>
              <a:rPr lang="en-US" sz="1200" b="0" i="0" u="none" strike="noStrike" kern="1200" dirty="0" smtClean="0">
                <a:solidFill>
                  <a:schemeClr val="tx1"/>
                </a:solidFill>
                <a:latin typeface="+mn-lt"/>
                <a:ea typeface="+mn-ea"/>
                <a:cs typeface="+mn-cs"/>
              </a:rPr>
              <a:t>Neurons in these areas interpret, integrate and act or link information from sensory inputs with stored memories</a:t>
            </a:r>
          </a:p>
          <a:p>
            <a:pPr marL="457200" lvl="3" rtl="0" fontAlgn="base">
              <a:buFont typeface="Arial" pitchFamily="34" charset="0"/>
              <a:buChar char="•"/>
            </a:pPr>
            <a:r>
              <a:rPr lang="en-US" sz="1200" b="0" i="0" u="none" strike="noStrike" kern="1200" dirty="0" smtClean="0">
                <a:solidFill>
                  <a:schemeClr val="tx1"/>
                </a:solidFill>
                <a:latin typeface="+mn-lt"/>
                <a:ea typeface="+mn-ea"/>
                <a:cs typeface="+mn-cs"/>
              </a:rPr>
              <a:t>Association areas are found in all four lobes</a:t>
            </a:r>
          </a:p>
          <a:p>
            <a:pPr marL="457200" lvl="3" rtl="0" fontAlgn="base">
              <a:buFont typeface="Arial" pitchFamily="34" charset="0"/>
              <a:buChar char="•"/>
            </a:pPr>
            <a:r>
              <a:rPr lang="en-US" sz="1200" b="0" i="0" u="none" strike="noStrike" kern="1200" dirty="0" smtClean="0">
                <a:solidFill>
                  <a:schemeClr val="tx1"/>
                </a:solidFill>
                <a:latin typeface="+mn-lt"/>
                <a:ea typeface="+mn-ea"/>
                <a:cs typeface="+mn-cs"/>
              </a:rPr>
              <a:t>Frontal lobe damage can prevent a person from planning a meeting or a party and can alter personality</a:t>
            </a:r>
          </a:p>
          <a:p>
            <a:pPr marL="457200" lvl="3" rtl="0" fontAlgn="base">
              <a:buFont typeface="Arial" pitchFamily="34" charset="0"/>
              <a:buChar char="•"/>
            </a:pPr>
            <a:r>
              <a:rPr lang="en-US" sz="1200" b="0" i="0" u="none" strike="noStrike" kern="1200" dirty="0" smtClean="0">
                <a:solidFill>
                  <a:schemeClr val="tx1"/>
                </a:solidFill>
                <a:latin typeface="+mn-lt"/>
                <a:ea typeface="+mn-ea"/>
                <a:cs typeface="+mn-cs"/>
              </a:rPr>
              <a:t>In the parietal lobes, they enable math &amp; spatial reasoning.  An area on the underside of the right temporal lobe enables us to recognize faces.</a:t>
            </a:r>
          </a:p>
          <a:p>
            <a:pPr marL="914400" lvl="5" rtl="0" fontAlgn="base">
              <a:buFont typeface="Arial" pitchFamily="34" charset="0"/>
              <a:buChar char="•"/>
            </a:pPr>
            <a:r>
              <a:rPr lang="en-US" sz="1200" b="0" i="0" u="none" strike="noStrike" kern="1200" dirty="0" smtClean="0">
                <a:solidFill>
                  <a:schemeClr val="tx1"/>
                </a:solidFill>
                <a:latin typeface="+mn-lt"/>
                <a:ea typeface="+mn-ea"/>
                <a:cs typeface="+mn-cs"/>
              </a:rPr>
              <a:t>If a stroke or head injury destroyed this area of the brain, you would still be able to describe facial features and to recognize someone’s gender and approximate age, yet be unable to identify the person as your grandmother for example</a:t>
            </a:r>
          </a:p>
          <a:p>
            <a:pPr marL="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3" rtl="0" fontAlgn="base">
              <a:buFont typeface="Arial" pitchFamily="34" charset="0"/>
              <a:buChar char="•"/>
            </a:pPr>
            <a:r>
              <a:rPr lang="en-US" sz="1200" b="0" i="0" u="none" strike="noStrike" kern="1200" dirty="0" smtClean="0">
                <a:solidFill>
                  <a:schemeClr val="tx1"/>
                </a:solidFill>
                <a:latin typeface="+mn-lt"/>
                <a:ea typeface="+mn-ea"/>
                <a:cs typeface="+mn-cs"/>
              </a:rPr>
              <a:t>EX: Phineas Gage</a:t>
            </a:r>
          </a:p>
          <a:p>
            <a:pPr marL="457200" lvl="5" rtl="0" fontAlgn="base">
              <a:buFont typeface="Arial" pitchFamily="34" charset="0"/>
              <a:buChar char="•"/>
            </a:pPr>
            <a:r>
              <a:rPr lang="en-US" sz="1200" b="0" i="0" u="none" strike="noStrike" kern="1200" dirty="0" smtClean="0">
                <a:solidFill>
                  <a:schemeClr val="tx1"/>
                </a:solidFill>
                <a:latin typeface="+mn-lt"/>
                <a:ea typeface="+mn-ea"/>
                <a:cs typeface="+mn-cs"/>
              </a:rPr>
              <a:t>1848 Railroad worker, 25 years old, was packing gun powder into a rock with a tamping iron.  A spark ignited the gunpowder, shooting the rod up through his left cheek and out the top of his skull, leaving his frontal lobes massively damaged</a:t>
            </a:r>
          </a:p>
          <a:p>
            <a:pPr marL="457200" lvl="5" rtl="0" fontAlgn="base">
              <a:buFont typeface="Arial" pitchFamily="34" charset="0"/>
              <a:buChar char="•"/>
            </a:pPr>
            <a:r>
              <a:rPr lang="en-US" sz="1200" b="0" i="0" u="none" strike="noStrike" kern="1200" dirty="0" smtClean="0">
                <a:solidFill>
                  <a:schemeClr val="tx1"/>
                </a:solidFill>
                <a:latin typeface="+mn-lt"/>
                <a:ea typeface="+mn-ea"/>
                <a:cs typeface="+mn-cs"/>
              </a:rPr>
              <a:t>After this he immediately was able to sit up and speak</a:t>
            </a:r>
          </a:p>
          <a:p>
            <a:pPr marL="457200" lvl="5" rtl="0" fontAlgn="base">
              <a:buFont typeface="Arial" pitchFamily="34" charset="0"/>
              <a:buChar char="•"/>
            </a:pPr>
            <a:r>
              <a:rPr lang="en-US" sz="1200" b="0" i="0" u="none" strike="noStrike" kern="1200" dirty="0" smtClean="0">
                <a:solidFill>
                  <a:schemeClr val="tx1"/>
                </a:solidFill>
                <a:latin typeface="+mn-lt"/>
                <a:ea typeface="+mn-ea"/>
                <a:cs typeface="+mn-cs"/>
              </a:rPr>
              <a:t>After the wound healed, he was able to return to work</a:t>
            </a:r>
          </a:p>
          <a:p>
            <a:pPr marL="457200" lvl="5" rtl="0" fontAlgn="base">
              <a:buFont typeface="Arial" pitchFamily="34" charset="0"/>
              <a:buChar char="•"/>
            </a:pPr>
            <a:r>
              <a:rPr lang="en-US" sz="1200" b="0" i="0" u="none" strike="noStrike" kern="1200" dirty="0" smtClean="0">
                <a:solidFill>
                  <a:schemeClr val="tx1"/>
                </a:solidFill>
                <a:latin typeface="+mn-lt"/>
                <a:ea typeface="+mn-ea"/>
                <a:cs typeface="+mn-cs"/>
              </a:rPr>
              <a:t>Although his mental abilities and memories were intact, his personality changed—he was irritable, profane and dishonest—he eventually lost his job</a:t>
            </a:r>
          </a:p>
          <a:p>
            <a:pPr marL="457200" lvl="6" rtl="0" fontAlgn="base">
              <a:buFont typeface="Arial" pitchFamily="34" charset="0"/>
              <a:buChar char="•"/>
            </a:pPr>
            <a:r>
              <a:rPr lang="en-US" sz="1200" b="0" i="0" u="none" strike="noStrike" kern="1200" dirty="0" smtClean="0">
                <a:solidFill>
                  <a:schemeClr val="tx1"/>
                </a:solidFill>
                <a:latin typeface="+mn-lt"/>
                <a:ea typeface="+mn-ea"/>
                <a:cs typeface="+mn-cs"/>
              </a:rPr>
              <a:t>**His moral compass had disconnected from his behavior</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58</a:t>
            </a:fld>
            <a:endParaRPr lang="en-US"/>
          </a:p>
        </p:txBody>
      </p:sp>
    </p:spTree>
    <p:extLst>
      <p:ext uri="{BB962C8B-B14F-4D97-AF65-F5344CB8AC3E}">
        <p14:creationId xmlns:p14="http://schemas.microsoft.com/office/powerpoint/2010/main" val="3848290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fontAlgn="base">
              <a:buFont typeface="Arial" pitchFamily="34" charset="0"/>
              <a:buChar char="•"/>
            </a:pPr>
            <a:r>
              <a:rPr lang="en-US" sz="1200" b="0" i="0" u="none" strike="noStrike" kern="1200" dirty="0" smtClean="0">
                <a:solidFill>
                  <a:schemeClr val="tx1"/>
                </a:solidFill>
                <a:latin typeface="+mn-lt"/>
                <a:ea typeface="+mn-ea"/>
                <a:cs typeface="+mn-cs"/>
              </a:rPr>
              <a:t>Q:  </a:t>
            </a:r>
            <a:r>
              <a:rPr lang="en-US" sz="1200" b="1" i="0" u="none" strike="noStrike" kern="1200" dirty="0" smtClean="0">
                <a:solidFill>
                  <a:schemeClr val="tx1"/>
                </a:solidFill>
                <a:latin typeface="+mn-lt"/>
                <a:ea typeface="+mn-ea"/>
                <a:cs typeface="+mn-cs"/>
              </a:rPr>
              <a:t>It is suggested that Gage’s injury inspired the development of what at one time was a widely used medical procedure.  What might this procedure be, and how does it relate to Gage’s injury?</a:t>
            </a:r>
          </a:p>
          <a:p>
            <a:pPr marL="0" rtl="0" fontAlgn="base">
              <a:buFont typeface="Arial" pitchFamily="34" charset="0"/>
              <a:buNone/>
            </a:pPr>
            <a:endParaRPr lang="en-US" sz="1200" b="0" i="0" u="none" strike="noStrike" kern="1200" dirty="0" smtClean="0">
              <a:solidFill>
                <a:schemeClr val="tx1"/>
              </a:solidFill>
              <a:latin typeface="+mn-lt"/>
              <a:ea typeface="+mn-ea"/>
              <a:cs typeface="+mn-cs"/>
            </a:endParaRPr>
          </a:p>
          <a:p>
            <a:pPr marL="0" rtl="0" fontAlgn="base">
              <a:buFont typeface="Arial" pitchFamily="34" charset="0"/>
              <a:buChar char="•"/>
            </a:pPr>
            <a:r>
              <a:rPr lang="en-US" sz="1200" b="0" i="0" u="none" strike="noStrike" kern="1200" dirty="0" smtClean="0">
                <a:solidFill>
                  <a:schemeClr val="tx1"/>
                </a:solidFill>
                <a:latin typeface="+mn-lt"/>
                <a:ea typeface="+mn-ea"/>
                <a:cs typeface="+mn-cs"/>
              </a:rPr>
              <a:t>A:  </a:t>
            </a:r>
            <a:r>
              <a:rPr lang="en-US" sz="1200" b="1" i="0" u="none" strike="noStrike" kern="1200" dirty="0" smtClean="0">
                <a:solidFill>
                  <a:schemeClr val="tx1"/>
                </a:solidFill>
                <a:latin typeface="+mn-lt"/>
                <a:ea typeface="+mn-ea"/>
                <a:cs typeface="+mn-cs"/>
              </a:rPr>
              <a:t>The frontal lobotomy.  This has been used with the intention to diminish aggression and rage in mental patients, but generally results in drastic personality changes, and an inability to relate socially.  This procedure is largely frowned upon today, with the development of neurological drugs as treatments.</a:t>
            </a:r>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59</a:t>
            </a:fld>
            <a:endParaRPr lang="en-US"/>
          </a:p>
        </p:txBody>
      </p:sp>
    </p:spTree>
    <p:extLst>
      <p:ext uri="{BB962C8B-B14F-4D97-AF65-F5344CB8AC3E}">
        <p14:creationId xmlns:p14="http://schemas.microsoft.com/office/powerpoint/2010/main" val="1580827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Electrical activity in the brain’s billions of neurons sweeps in regular waves across its surface</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lvl="0" rtl="0" fontAlgn="base">
              <a:buFont typeface="Arial" pitchFamily="34" charset="0"/>
              <a:buChar char="•"/>
            </a:pPr>
            <a:r>
              <a:rPr lang="en-US" sz="1200" b="0" i="0" u="none" strike="noStrike" kern="1200" dirty="0" smtClean="0">
                <a:solidFill>
                  <a:schemeClr val="tx1"/>
                </a:solidFill>
                <a:latin typeface="+mn-lt"/>
                <a:ea typeface="+mn-ea"/>
                <a:cs typeface="+mn-cs"/>
              </a:rPr>
              <a:t>An </a:t>
            </a:r>
            <a:r>
              <a:rPr lang="en-US" sz="1200" b="1" i="0" u="none" strike="noStrike" kern="1200" dirty="0" smtClean="0">
                <a:solidFill>
                  <a:schemeClr val="tx1"/>
                </a:solidFill>
                <a:latin typeface="+mn-lt"/>
                <a:ea typeface="+mn-ea"/>
                <a:cs typeface="+mn-cs"/>
              </a:rPr>
              <a:t>electroencephalogram (EEG)</a:t>
            </a:r>
            <a:r>
              <a:rPr lang="en-US" sz="1200" b="0" i="0" u="none" strike="noStrike" kern="1200" dirty="0" smtClean="0">
                <a:solidFill>
                  <a:schemeClr val="tx1"/>
                </a:solidFill>
                <a:latin typeface="+mn-lt"/>
                <a:ea typeface="+mn-ea"/>
                <a:cs typeface="+mn-cs"/>
              </a:rPr>
              <a:t> is an amplified readout of such waves (like studying a car engine by listening to its hum)</a:t>
            </a:r>
          </a:p>
          <a:p>
            <a:pPr lvl="0" rtl="0" fontAlgn="base">
              <a:buFont typeface="Arial" pitchFamily="34" charset="0"/>
              <a:buNone/>
            </a:pPr>
            <a:endParaRPr lang="en-US" sz="1200" b="0" i="0" u="none" strike="noStrike" kern="1200" dirty="0" smtClean="0">
              <a:solidFill>
                <a:schemeClr val="tx1"/>
              </a:solidFill>
              <a:latin typeface="+mn-lt"/>
              <a:ea typeface="+mn-ea"/>
              <a:cs typeface="+mn-cs"/>
            </a:endParaRPr>
          </a:p>
          <a:p>
            <a:pPr lvl="0" rtl="0" fontAlgn="base">
              <a:buFont typeface="Arial" pitchFamily="34" charset="0"/>
              <a:buChar char="•"/>
            </a:pPr>
            <a:r>
              <a:rPr lang="en-US" sz="1200" b="0" i="0" u="none" strike="noStrike" kern="1200" dirty="0" smtClean="0">
                <a:solidFill>
                  <a:schemeClr val="tx1"/>
                </a:solidFill>
                <a:latin typeface="+mn-lt"/>
                <a:ea typeface="+mn-ea"/>
                <a:cs typeface="+mn-cs"/>
              </a:rPr>
              <a:t>A computer filters out brain activity unrelated to the stimulus and the scientist can identify the electrical wave evoked by the stimulus</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Aphasia: an impaired use of language (usually to left hemisphere)</a:t>
            </a:r>
            <a:endParaRPr lang="en-US" dirty="0" smtClean="0"/>
          </a:p>
          <a:p>
            <a:pPr rtl="0"/>
            <a:r>
              <a:rPr lang="en-US" sz="1200" b="0" i="0" u="none" strike="noStrike" kern="1200" dirty="0" err="1" smtClean="0">
                <a:solidFill>
                  <a:schemeClr val="tx1"/>
                </a:solidFill>
                <a:latin typeface="+mn-lt"/>
                <a:ea typeface="+mn-ea"/>
                <a:cs typeface="+mn-cs"/>
              </a:rPr>
              <a:t>Broca’s</a:t>
            </a:r>
            <a:r>
              <a:rPr lang="en-US" sz="1200" b="0" i="0" u="none" strike="noStrike" kern="1200" dirty="0" smtClean="0">
                <a:solidFill>
                  <a:schemeClr val="tx1"/>
                </a:solidFill>
                <a:latin typeface="+mn-lt"/>
                <a:ea typeface="+mn-ea"/>
                <a:cs typeface="+mn-cs"/>
              </a:rPr>
              <a:t> area: (impairing speaking)</a:t>
            </a:r>
            <a:endParaRPr lang="en-US" dirty="0" smtClean="0"/>
          </a:p>
          <a:p>
            <a:pPr rtl="0"/>
            <a:r>
              <a:rPr lang="en-US" sz="1200" b="0" i="0" u="none" strike="noStrike" kern="1200" dirty="0" err="1" smtClean="0">
                <a:solidFill>
                  <a:schemeClr val="tx1"/>
                </a:solidFill>
                <a:latin typeface="+mn-lt"/>
                <a:ea typeface="+mn-ea"/>
                <a:cs typeface="+mn-cs"/>
              </a:rPr>
              <a:t>Wernickes</a:t>
            </a:r>
            <a:r>
              <a:rPr lang="en-US" sz="1200" b="0" i="0" u="none" strike="noStrike" kern="1200" dirty="0" smtClean="0">
                <a:solidFill>
                  <a:schemeClr val="tx1"/>
                </a:solidFill>
                <a:latin typeface="+mn-lt"/>
                <a:ea typeface="+mn-ea"/>
                <a:cs typeface="+mn-cs"/>
              </a:rPr>
              <a:t> area: (impairing understanding)</a:t>
            </a:r>
          </a:p>
          <a:p>
            <a:pPr rtl="0"/>
            <a:endParaRPr lang="en-US" sz="1200" b="0" i="0" u="none" strike="noStrike" kern="1200" dirty="0" smtClean="0">
              <a:solidFill>
                <a:schemeClr val="tx1"/>
              </a:solidFill>
              <a:latin typeface="+mn-lt"/>
              <a:ea typeface="+mn-ea"/>
              <a:cs typeface="+mn-cs"/>
            </a:endParaRPr>
          </a:p>
          <a:p>
            <a:pPr rtl="0" fontAlgn="base"/>
            <a:r>
              <a:rPr lang="en-US" sz="1200" b="1" i="0" u="sng" strike="noStrike" kern="1200" dirty="0" smtClean="0">
                <a:solidFill>
                  <a:schemeClr val="tx1"/>
                </a:solidFill>
                <a:latin typeface="+mn-lt"/>
                <a:ea typeface="+mn-ea"/>
                <a:cs typeface="+mn-cs"/>
              </a:rPr>
              <a:t>Language</a:t>
            </a: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What brain areas are involved in language processing?</a:t>
            </a:r>
          </a:p>
          <a:p>
            <a:pPr rtl="0" fontAlgn="base">
              <a:buFont typeface="Arial" pitchFamily="34" charset="0"/>
              <a:buChar char="•"/>
            </a:pPr>
            <a:r>
              <a:rPr lang="en-US" sz="1200" b="1" i="0" u="none" strike="noStrike" kern="1200" dirty="0" smtClean="0">
                <a:solidFill>
                  <a:schemeClr val="tx1"/>
                </a:solidFill>
                <a:latin typeface="+mn-lt"/>
                <a:ea typeface="+mn-ea"/>
                <a:cs typeface="+mn-cs"/>
              </a:rPr>
              <a:t>Aphasia</a:t>
            </a:r>
            <a:r>
              <a:rPr lang="en-US" sz="1200" b="0" i="0" u="none" strike="noStrike" kern="1200" dirty="0" smtClean="0">
                <a:solidFill>
                  <a:schemeClr val="tx1"/>
                </a:solidFill>
                <a:latin typeface="+mn-lt"/>
                <a:ea typeface="+mn-ea"/>
                <a:cs typeface="+mn-cs"/>
              </a:rPr>
              <a:t>: an impaired use of language—can result from damage to any one of several cortical areas.  Usually caused by left hemisphere damage either to </a:t>
            </a:r>
            <a:r>
              <a:rPr lang="en-US" sz="1200" b="0" i="0" u="none" strike="noStrike" kern="1200" dirty="0" err="1" smtClean="0">
                <a:solidFill>
                  <a:schemeClr val="tx1"/>
                </a:solidFill>
                <a:latin typeface="+mn-lt"/>
                <a:ea typeface="+mn-ea"/>
                <a:cs typeface="+mn-cs"/>
              </a:rPr>
              <a:t>Broca’s</a:t>
            </a:r>
            <a:r>
              <a:rPr lang="en-US" sz="1200" b="0" i="0" u="none" strike="noStrike" kern="1200" dirty="0" smtClean="0">
                <a:solidFill>
                  <a:schemeClr val="tx1"/>
                </a:solidFill>
                <a:latin typeface="+mn-lt"/>
                <a:ea typeface="+mn-ea"/>
                <a:cs typeface="+mn-cs"/>
              </a:rPr>
              <a:t> area (impairing speaking) or to </a:t>
            </a:r>
            <a:r>
              <a:rPr lang="en-US" sz="1200" b="0" i="0" u="none" strike="noStrike" kern="1200" dirty="0" err="1" smtClean="0">
                <a:solidFill>
                  <a:schemeClr val="tx1"/>
                </a:solidFill>
                <a:latin typeface="+mn-lt"/>
                <a:ea typeface="+mn-ea"/>
                <a:cs typeface="+mn-cs"/>
              </a:rPr>
              <a:t>Wernicke’s</a:t>
            </a:r>
            <a:r>
              <a:rPr lang="en-US" sz="1200" b="0" i="0" u="none" strike="noStrike" kern="1200" dirty="0" smtClean="0">
                <a:solidFill>
                  <a:schemeClr val="tx1"/>
                </a:solidFill>
                <a:latin typeface="+mn-lt"/>
                <a:ea typeface="+mn-ea"/>
                <a:cs typeface="+mn-cs"/>
              </a:rPr>
              <a:t> area (impairing understanding)</a:t>
            </a:r>
          </a:p>
          <a:p>
            <a:r>
              <a:rPr lang="en-US" sz="1200" b="1" i="0" u="none" strike="noStrike" kern="1200" dirty="0" smtClean="0">
                <a:solidFill>
                  <a:schemeClr val="tx1"/>
                </a:solidFill>
                <a:latin typeface="+mn-lt"/>
                <a:ea typeface="+mn-ea"/>
                <a:cs typeface="+mn-cs"/>
              </a:rPr>
              <a:t>Ex</a:t>
            </a:r>
            <a:r>
              <a:rPr lang="en-US" sz="1200" b="0" i="0" u="none" strike="noStrike" kern="1200" dirty="0" smtClean="0">
                <a:solidFill>
                  <a:schemeClr val="tx1"/>
                </a:solidFill>
                <a:latin typeface="+mn-lt"/>
                <a:ea typeface="+mn-ea"/>
                <a:cs typeface="+mn-cs"/>
              </a:rPr>
              <a:t>:</a:t>
            </a:r>
            <a:r>
              <a:rPr lang="en-US" sz="1200" b="1" i="0" u="none" strike="noStrike"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Some with aphasia can speak but can’t read; some can understand what they are reading, but can’t speak</a:t>
            </a:r>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Step by Step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0" i="0" u="none" strike="noStrike" kern="1200" dirty="0" smtClean="0">
                <a:solidFill>
                  <a:schemeClr val="tx1"/>
                </a:solidFill>
                <a:latin typeface="+mn-lt"/>
                <a:ea typeface="+mn-ea"/>
                <a:cs typeface="+mn-cs"/>
              </a:rPr>
              <a:t>How do we use language? Clues…</a:t>
            </a: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1. Register in the visual area (Visual cortex)---Seeing words</a:t>
            </a:r>
            <a:endParaRPr lang="en-US" dirty="0" smtClean="0"/>
          </a:p>
          <a:p>
            <a:endParaRPr lang="en-US" dirty="0" smtClean="0"/>
          </a:p>
          <a:p>
            <a:pPr rtl="0"/>
            <a:r>
              <a:rPr lang="en-US" sz="1200" b="0" i="0" u="none" strike="noStrike" kern="1200" dirty="0" smtClean="0">
                <a:solidFill>
                  <a:schemeClr val="tx1"/>
                </a:solidFill>
                <a:latin typeface="+mn-lt"/>
                <a:ea typeface="+mn-ea"/>
                <a:cs typeface="+mn-cs"/>
              </a:rPr>
              <a:t>In other words, when you read aloud, the words…</a:t>
            </a:r>
            <a:endParaRPr lang="en-US" dirty="0" smtClean="0"/>
          </a:p>
          <a:p>
            <a:pPr rtl="0" fontAlgn="base"/>
            <a:r>
              <a:rPr lang="en-US" sz="1200" b="1" i="0" u="none" strike="noStrike" kern="1200" dirty="0" smtClean="0">
                <a:solidFill>
                  <a:schemeClr val="tx1"/>
                </a:solidFill>
                <a:latin typeface="+mn-lt"/>
                <a:ea typeface="+mn-ea"/>
                <a:cs typeface="+mn-cs"/>
              </a:rPr>
              <a:t>Register in the visual area (seeing words)…</a:t>
            </a:r>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Involved with reading aloud---recodes visual info into auditory form---</a:t>
            </a:r>
            <a:r>
              <a:rPr lang="en-US" sz="1200" b="0" i="0" u="none" strike="noStrike" kern="1200" dirty="0" err="1" smtClean="0">
                <a:solidFill>
                  <a:schemeClr val="tx1"/>
                </a:solidFill>
                <a:latin typeface="+mn-lt"/>
                <a:ea typeface="+mn-ea"/>
                <a:cs typeface="+mn-cs"/>
              </a:rPr>
              <a:t>Wernickes</a:t>
            </a:r>
            <a:r>
              <a:rPr lang="en-US" sz="1200" b="0" i="0" u="none" strike="noStrike" kern="1200" dirty="0" smtClean="0">
                <a:solidFill>
                  <a:schemeClr val="tx1"/>
                </a:solidFill>
                <a:latin typeface="+mn-lt"/>
                <a:ea typeface="+mn-ea"/>
                <a:cs typeface="+mn-cs"/>
              </a:rPr>
              <a:t> area uses to derive its meaning</a:t>
            </a:r>
            <a:endParaRPr lang="en-US" dirty="0" smtClean="0"/>
          </a:p>
          <a:p>
            <a:pPr rtl="0"/>
            <a:r>
              <a:rPr lang="en-US" sz="1200" b="0" i="0" u="none" strike="noStrike" kern="1200" dirty="0" smtClean="0">
                <a:solidFill>
                  <a:schemeClr val="tx1"/>
                </a:solidFill>
                <a:latin typeface="+mn-lt"/>
                <a:ea typeface="+mn-ea"/>
                <a:cs typeface="+mn-cs"/>
              </a:rPr>
              <a:t>Damage to this area: Leaves a person able to speak and understand, but unable to read aloud.</a:t>
            </a:r>
            <a:endParaRPr lang="en-US" dirty="0" smtClean="0"/>
          </a:p>
          <a:p>
            <a:endParaRPr lang="en-US" dirty="0" smtClean="0"/>
          </a:p>
          <a:p>
            <a:pPr marL="228600" indent="-228600" rtl="0" fontAlgn="base">
              <a:buFont typeface="+mj-lt"/>
              <a:buAutoNum type="arabicPeriod"/>
            </a:pPr>
            <a:r>
              <a:rPr lang="en-US" sz="1200" b="1" i="0" u="none" strike="noStrike" kern="1200" dirty="0" smtClean="0">
                <a:solidFill>
                  <a:schemeClr val="tx1"/>
                </a:solidFill>
                <a:latin typeface="+mn-lt"/>
                <a:ea typeface="+mn-ea"/>
                <a:cs typeface="+mn-cs"/>
              </a:rPr>
              <a:t>Are relayed to a second brain area (angular </a:t>
            </a:r>
            <a:r>
              <a:rPr lang="en-US" sz="1200" b="1" i="0" u="none" strike="noStrike" kern="1200" dirty="0" err="1" smtClean="0">
                <a:solidFill>
                  <a:schemeClr val="tx1"/>
                </a:solidFill>
                <a:latin typeface="+mn-lt"/>
                <a:ea typeface="+mn-ea"/>
                <a:cs typeface="+mn-cs"/>
              </a:rPr>
              <a:t>gyrus</a:t>
            </a:r>
            <a:r>
              <a:rPr lang="en-US" sz="1200" b="1" i="0" u="none" strike="noStrike" kern="1200" dirty="0" smtClean="0">
                <a:solidFill>
                  <a:schemeClr val="tx1"/>
                </a:solidFill>
                <a:latin typeface="+mn-lt"/>
                <a:ea typeface="+mn-ea"/>
                <a:cs typeface="+mn-cs"/>
              </a:rPr>
              <a:t>) which transforms the word into an auditory code…</a:t>
            </a:r>
            <a:endParaRPr lang="en-US" sz="1200" b="0" i="0" u="none" strike="noStrike" kern="1200" dirty="0" smtClean="0">
              <a:solidFill>
                <a:schemeClr val="tx1"/>
              </a:solidFill>
              <a:latin typeface="+mn-lt"/>
              <a:ea typeface="+mn-ea"/>
              <a:cs typeface="+mn-cs"/>
            </a:endParaRPr>
          </a:p>
          <a:p>
            <a:pPr marL="685800" lvl="1" indent="-228600" rtl="0" fontAlgn="base">
              <a:buFont typeface="+mj-lt"/>
              <a:buAutoNum type="alphaUcPeriod"/>
            </a:pPr>
            <a:r>
              <a:rPr lang="en-US" sz="1200" b="0" i="0" u="none" strike="noStrike" kern="1200" dirty="0" smtClean="0">
                <a:solidFill>
                  <a:schemeClr val="tx1"/>
                </a:solidFill>
                <a:latin typeface="+mn-lt"/>
                <a:ea typeface="+mn-ea"/>
                <a:cs typeface="+mn-cs"/>
              </a:rPr>
              <a:t> The </a:t>
            </a:r>
            <a:r>
              <a:rPr lang="en-US" sz="1200" b="1" i="0" u="none" strike="noStrike" kern="1200" dirty="0" smtClean="0">
                <a:solidFill>
                  <a:schemeClr val="tx1"/>
                </a:solidFill>
                <a:latin typeface="+mn-lt"/>
                <a:ea typeface="+mn-ea"/>
                <a:cs typeface="+mn-cs"/>
              </a:rPr>
              <a:t>angular </a:t>
            </a:r>
            <a:r>
              <a:rPr lang="en-US" sz="1200" b="1" i="0" u="none" strike="noStrike" kern="1200" dirty="0" err="1" smtClean="0">
                <a:solidFill>
                  <a:schemeClr val="tx1"/>
                </a:solidFill>
                <a:latin typeface="+mn-lt"/>
                <a:ea typeface="+mn-ea"/>
                <a:cs typeface="+mn-cs"/>
              </a:rPr>
              <a:t>gyrus</a:t>
            </a:r>
            <a:r>
              <a:rPr lang="en-US" sz="1200" b="0" i="0" u="none" strike="noStrike" kern="1200" dirty="0" smtClean="0">
                <a:solidFill>
                  <a:schemeClr val="tx1"/>
                </a:solidFill>
                <a:latin typeface="+mn-lt"/>
                <a:ea typeface="+mn-ea"/>
                <a:cs typeface="+mn-cs"/>
              </a:rPr>
              <a:t> is involved with reading aloud.  It receives visual information from the visual area and recodes it into an auditory form—which </a:t>
            </a:r>
            <a:r>
              <a:rPr lang="en-US" sz="1200" b="0" i="0" u="none" strike="noStrike" kern="1200" dirty="0" err="1" smtClean="0">
                <a:solidFill>
                  <a:schemeClr val="tx1"/>
                </a:solidFill>
                <a:latin typeface="+mn-lt"/>
                <a:ea typeface="+mn-ea"/>
                <a:cs typeface="+mn-cs"/>
              </a:rPr>
              <a:t>Wernicke’s</a:t>
            </a:r>
            <a:r>
              <a:rPr lang="en-US" sz="1200" b="0" i="0" u="none" strike="noStrike" kern="1200" dirty="0" smtClean="0">
                <a:solidFill>
                  <a:schemeClr val="tx1"/>
                </a:solidFill>
                <a:latin typeface="+mn-lt"/>
                <a:ea typeface="+mn-ea"/>
                <a:cs typeface="+mn-cs"/>
              </a:rPr>
              <a:t> areas uses to derive its meaning.</a:t>
            </a:r>
          </a:p>
          <a:p>
            <a:pPr marL="1200150" lvl="2" indent="-285750" rtl="0" fontAlgn="base">
              <a:buFont typeface="+mj-lt"/>
              <a:buAutoNum type="romanLcPeriod"/>
            </a:pPr>
            <a:r>
              <a:rPr lang="en-US" sz="1200" b="1" i="0" u="none" strike="noStrike" kern="1200" dirty="0" smtClean="0">
                <a:solidFill>
                  <a:schemeClr val="tx1"/>
                </a:solidFill>
                <a:latin typeface="+mn-lt"/>
                <a:ea typeface="+mn-ea"/>
                <a:cs typeface="+mn-cs"/>
              </a:rPr>
              <a:t>Angular </a:t>
            </a:r>
            <a:r>
              <a:rPr lang="en-US" sz="1200" b="1" i="0" u="none" strike="noStrike" kern="1200" dirty="0" err="1" smtClean="0">
                <a:solidFill>
                  <a:schemeClr val="tx1"/>
                </a:solidFill>
                <a:latin typeface="+mn-lt"/>
                <a:ea typeface="+mn-ea"/>
                <a:cs typeface="+mn-cs"/>
              </a:rPr>
              <a:t>gyrus</a:t>
            </a:r>
            <a:r>
              <a:rPr lang="en-US" sz="1200" b="0" i="0" u="none" strike="noStrike" kern="1200" dirty="0" smtClean="0">
                <a:solidFill>
                  <a:schemeClr val="tx1"/>
                </a:solidFill>
                <a:latin typeface="+mn-lt"/>
                <a:ea typeface="+mn-ea"/>
                <a:cs typeface="+mn-cs"/>
              </a:rPr>
              <a:t>: Transforms visual representations into an auditory code</a:t>
            </a:r>
          </a:p>
          <a:p>
            <a:pPr marL="1200150" lvl="2" indent="-285750" rtl="0" fontAlgn="base">
              <a:buFont typeface="+mj-lt"/>
              <a:buAutoNum type="romanLcPeriod"/>
            </a:pPr>
            <a:r>
              <a:rPr lang="en-US" sz="1200" b="1" i="0" u="none" strike="noStrike" kern="1200" dirty="0" smtClean="0">
                <a:solidFill>
                  <a:schemeClr val="tx1"/>
                </a:solidFill>
                <a:latin typeface="+mn-lt"/>
                <a:ea typeface="+mn-ea"/>
                <a:cs typeface="+mn-cs"/>
              </a:rPr>
              <a:t>Damage to the angular </a:t>
            </a:r>
            <a:r>
              <a:rPr lang="en-US" sz="1200" b="1" i="0" u="none" strike="noStrike" kern="1200" dirty="0" err="1" smtClean="0">
                <a:solidFill>
                  <a:schemeClr val="tx1"/>
                </a:solidFill>
                <a:latin typeface="+mn-lt"/>
                <a:ea typeface="+mn-ea"/>
                <a:cs typeface="+mn-cs"/>
              </a:rPr>
              <a:t>gyrus</a:t>
            </a:r>
            <a:r>
              <a:rPr lang="en-US" sz="1200" b="1" i="0" u="none" strike="noStrike" kern="1200" dirty="0" smtClean="0">
                <a:solidFill>
                  <a:schemeClr val="tx1"/>
                </a:solidFill>
                <a:latin typeface="+mn-lt"/>
                <a:ea typeface="+mn-ea"/>
                <a:cs typeface="+mn-cs"/>
              </a:rPr>
              <a:t> leaves a person able to speak and understand, but unable to read aloud.</a:t>
            </a:r>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Controls language reception/comprehension/expression</a:t>
            </a:r>
            <a:endParaRPr lang="en-US" dirty="0" smtClean="0"/>
          </a:p>
          <a:p>
            <a:pPr rtl="0"/>
            <a:r>
              <a:rPr lang="en-US" sz="1200" b="0" i="0" u="none" strike="noStrike" kern="1200" dirty="0" smtClean="0">
                <a:solidFill>
                  <a:schemeClr val="tx1"/>
                </a:solidFill>
                <a:latin typeface="+mn-lt"/>
                <a:ea typeface="+mn-ea"/>
                <a:cs typeface="+mn-cs"/>
              </a:rPr>
              <a:t>Damage to this area disrupts understanding</a:t>
            </a:r>
            <a:endParaRPr lang="en-US" dirty="0" smtClean="0"/>
          </a:p>
          <a:p>
            <a:endParaRPr lang="en-US" dirty="0" smtClean="0"/>
          </a:p>
          <a:p>
            <a:pPr marL="228600" indent="-228600" rtl="0" fontAlgn="base">
              <a:buFont typeface="+mj-lt"/>
              <a:buAutoNum type="arabicPeriod"/>
            </a:pPr>
            <a:r>
              <a:rPr lang="en-US" sz="1200" b="1" i="0" u="none" strike="noStrike" kern="1200" dirty="0" smtClean="0">
                <a:solidFill>
                  <a:schemeClr val="tx1"/>
                </a:solidFill>
                <a:latin typeface="+mn-lt"/>
                <a:ea typeface="+mn-ea"/>
                <a:cs typeface="+mn-cs"/>
              </a:rPr>
              <a:t>This is received and understood in the nearby </a:t>
            </a:r>
            <a:r>
              <a:rPr lang="en-US" sz="1200" b="1" i="0" u="none" strike="noStrike" kern="1200" dirty="0" err="1" smtClean="0">
                <a:solidFill>
                  <a:schemeClr val="tx1"/>
                </a:solidFill>
                <a:latin typeface="+mn-lt"/>
                <a:ea typeface="+mn-ea"/>
                <a:cs typeface="+mn-cs"/>
              </a:rPr>
              <a:t>Wernicke’s</a:t>
            </a:r>
            <a:r>
              <a:rPr lang="en-US" sz="1200" b="1" i="0" u="none" strike="noStrike" kern="1200" dirty="0" smtClean="0">
                <a:solidFill>
                  <a:schemeClr val="tx1"/>
                </a:solidFill>
                <a:latin typeface="+mn-lt"/>
                <a:ea typeface="+mn-ea"/>
                <a:cs typeface="+mn-cs"/>
              </a:rPr>
              <a:t> area (hearing words) and…</a:t>
            </a:r>
            <a:endParaRPr lang="en-US" sz="1200" b="0" i="0" u="none" strike="noStrike" kern="1200" dirty="0" smtClean="0">
              <a:solidFill>
                <a:schemeClr val="tx1"/>
              </a:solidFill>
              <a:latin typeface="+mn-lt"/>
              <a:ea typeface="+mn-ea"/>
              <a:cs typeface="+mn-cs"/>
            </a:endParaRPr>
          </a:p>
          <a:p>
            <a:pPr marL="1143000" lvl="2" indent="-228600" rtl="0" fontAlgn="base">
              <a:buFont typeface="+mj-lt"/>
              <a:buAutoNum type="alphaUcPeriod"/>
            </a:pPr>
            <a:r>
              <a:rPr lang="en-US" sz="1200" b="1" i="0" u="none" strike="noStrike" kern="1200" dirty="0" err="1" smtClean="0">
                <a:solidFill>
                  <a:schemeClr val="tx1"/>
                </a:solidFill>
                <a:latin typeface="+mn-lt"/>
                <a:ea typeface="+mn-ea"/>
                <a:cs typeface="+mn-cs"/>
              </a:rPr>
              <a:t>Wernicke’s</a:t>
            </a:r>
            <a:r>
              <a:rPr lang="en-US" sz="1200" b="1" i="0" u="none" strike="noStrike" kern="1200" dirty="0" smtClean="0">
                <a:solidFill>
                  <a:schemeClr val="tx1"/>
                </a:solidFill>
                <a:latin typeface="+mn-lt"/>
                <a:ea typeface="+mn-ea"/>
                <a:cs typeface="+mn-cs"/>
              </a:rPr>
              <a:t> area:</a:t>
            </a:r>
            <a:r>
              <a:rPr lang="en-US" sz="1200" b="0" i="0" u="none" strike="noStrike" kern="1200" dirty="0" smtClean="0">
                <a:solidFill>
                  <a:schemeClr val="tx1"/>
                </a:solidFill>
                <a:latin typeface="+mn-lt"/>
                <a:ea typeface="+mn-ea"/>
                <a:cs typeface="+mn-cs"/>
              </a:rPr>
              <a:t> interprets auditory code/controls language reception/comprehension/expression</a:t>
            </a:r>
          </a:p>
          <a:p>
            <a:pPr marL="1143000" lvl="2" indent="-228600" rtl="0" fontAlgn="base">
              <a:buFont typeface="+mj-lt"/>
              <a:buAutoNum type="alphaUcPeriod"/>
            </a:pPr>
            <a:r>
              <a:rPr lang="en-US" sz="1200" b="1" i="0" u="none" strike="noStrike" kern="1200" dirty="0" smtClean="0">
                <a:solidFill>
                  <a:schemeClr val="tx1"/>
                </a:solidFill>
                <a:latin typeface="+mn-lt"/>
                <a:ea typeface="+mn-ea"/>
                <a:cs typeface="+mn-cs"/>
              </a:rPr>
              <a:t>Damage to </a:t>
            </a:r>
            <a:r>
              <a:rPr lang="en-US" sz="1200" b="1" i="0" u="none" strike="noStrike" kern="1200" dirty="0" err="1" smtClean="0">
                <a:solidFill>
                  <a:schemeClr val="tx1"/>
                </a:solidFill>
                <a:latin typeface="+mn-lt"/>
                <a:ea typeface="+mn-ea"/>
                <a:cs typeface="+mn-cs"/>
              </a:rPr>
              <a:t>Wernicke’s</a:t>
            </a:r>
            <a:r>
              <a:rPr lang="en-US" sz="1200" b="1" i="0" u="none" strike="noStrike" kern="1200" dirty="0" smtClean="0">
                <a:solidFill>
                  <a:schemeClr val="tx1"/>
                </a:solidFill>
                <a:latin typeface="+mn-lt"/>
                <a:ea typeface="+mn-ea"/>
                <a:cs typeface="+mn-cs"/>
              </a:rPr>
              <a:t> areas disrupts understanding</a:t>
            </a:r>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0" i="0" u="none" strike="noStrike" kern="1200" dirty="0" smtClean="0">
                <a:solidFill>
                  <a:schemeClr val="tx1"/>
                </a:solidFill>
                <a:latin typeface="+mn-lt"/>
                <a:ea typeface="+mn-ea"/>
                <a:cs typeface="+mn-cs"/>
              </a:rPr>
              <a:t>Controls speech muscles via motor cortex/language expression via motor cortex in the left frontal lobe (where the word is pronounced)</a:t>
            </a:r>
            <a:endParaRPr lang="en-US" dirty="0" smtClean="0"/>
          </a:p>
          <a:p>
            <a:pPr rtl="0"/>
            <a:r>
              <a:rPr lang="en-US" sz="1200" b="0" i="0" u="none" strike="noStrike" kern="1200" dirty="0" smtClean="0">
                <a:solidFill>
                  <a:schemeClr val="tx1"/>
                </a:solidFill>
                <a:latin typeface="+mn-lt"/>
                <a:ea typeface="+mn-ea"/>
                <a:cs typeface="+mn-cs"/>
              </a:rPr>
              <a:t>Damage to this area: Disrupts speaking</a:t>
            </a:r>
            <a:endParaRPr lang="en-US" dirty="0" smtClean="0"/>
          </a:p>
          <a:p>
            <a:endParaRPr lang="en-US" dirty="0" smtClean="0"/>
          </a:p>
          <a:p>
            <a:pPr marL="228600" indent="-228600" rtl="0" fontAlgn="base">
              <a:buFont typeface="+mj-lt"/>
              <a:buAutoNum type="arabicPeriod"/>
            </a:pPr>
            <a:r>
              <a:rPr lang="en-US" sz="1200" b="1" i="0" u="none" strike="noStrike" kern="1200" dirty="0" smtClean="0">
                <a:solidFill>
                  <a:schemeClr val="tx1"/>
                </a:solidFill>
                <a:latin typeface="+mn-lt"/>
                <a:ea typeface="+mn-ea"/>
                <a:cs typeface="+mn-cs"/>
              </a:rPr>
              <a:t>Is sent to </a:t>
            </a:r>
            <a:r>
              <a:rPr lang="en-US" sz="1200" b="1" i="0" u="none" strike="noStrike" kern="1200" dirty="0" err="1" smtClean="0">
                <a:solidFill>
                  <a:schemeClr val="tx1"/>
                </a:solidFill>
                <a:latin typeface="+mn-lt"/>
                <a:ea typeface="+mn-ea"/>
                <a:cs typeface="+mn-cs"/>
              </a:rPr>
              <a:t>Broca’s</a:t>
            </a:r>
            <a:r>
              <a:rPr lang="en-US" sz="1200" b="1" i="0" u="none" strike="noStrike" kern="1200" dirty="0" smtClean="0">
                <a:solidFill>
                  <a:schemeClr val="tx1"/>
                </a:solidFill>
                <a:latin typeface="+mn-lt"/>
                <a:ea typeface="+mn-ea"/>
                <a:cs typeface="+mn-cs"/>
              </a:rPr>
              <a:t> area (speaking words) which…</a:t>
            </a:r>
            <a:endParaRPr lang="en-US" sz="1200" b="0" i="0" u="none" strike="noStrike" kern="1200" dirty="0" smtClean="0">
              <a:solidFill>
                <a:schemeClr val="tx1"/>
              </a:solidFill>
              <a:latin typeface="+mn-lt"/>
              <a:ea typeface="+mn-ea"/>
              <a:cs typeface="+mn-cs"/>
            </a:endParaRPr>
          </a:p>
          <a:p>
            <a:pPr marL="1143000" lvl="2" indent="-228600" rtl="0" fontAlgn="base">
              <a:buFont typeface="+mj-lt"/>
              <a:buAutoNum type="alphaUcPeriod"/>
            </a:pPr>
            <a:r>
              <a:rPr lang="en-US" sz="1200" b="1" i="0" u="none" strike="noStrike" kern="1200" dirty="0" err="1" smtClean="0">
                <a:solidFill>
                  <a:schemeClr val="tx1"/>
                </a:solidFill>
                <a:latin typeface="+mn-lt"/>
                <a:ea typeface="+mn-ea"/>
                <a:cs typeface="+mn-cs"/>
              </a:rPr>
              <a:t>Broca’s</a:t>
            </a:r>
            <a:r>
              <a:rPr lang="en-US" sz="1200" b="1" i="0" u="none" strike="noStrike" kern="1200" dirty="0" smtClean="0">
                <a:solidFill>
                  <a:schemeClr val="tx1"/>
                </a:solidFill>
                <a:latin typeface="+mn-lt"/>
                <a:ea typeface="+mn-ea"/>
                <a:cs typeface="+mn-cs"/>
              </a:rPr>
              <a:t> area</a:t>
            </a:r>
            <a:r>
              <a:rPr lang="en-US" sz="1200" b="0" i="0" u="none" strike="noStrike" kern="1200" dirty="0" smtClean="0">
                <a:solidFill>
                  <a:schemeClr val="tx1"/>
                </a:solidFill>
                <a:latin typeface="+mn-lt"/>
                <a:ea typeface="+mn-ea"/>
                <a:cs typeface="+mn-cs"/>
              </a:rPr>
              <a:t>: controls speech muscles/language expression via the motor cortex in the left frontal lobe (where the word is pronounced)</a:t>
            </a:r>
          </a:p>
          <a:p>
            <a:pPr marL="1143000" lvl="2" indent="-228600" rtl="0" fontAlgn="base">
              <a:buFont typeface="+mj-lt"/>
              <a:buAutoNum type="alphaUcPeriod"/>
            </a:pPr>
            <a:r>
              <a:rPr lang="en-US" sz="1200" b="1" i="0" u="none" strike="noStrike" kern="1200" dirty="0" smtClean="0">
                <a:solidFill>
                  <a:schemeClr val="tx1"/>
                </a:solidFill>
                <a:latin typeface="+mn-lt"/>
                <a:ea typeface="+mn-ea"/>
                <a:cs typeface="+mn-cs"/>
              </a:rPr>
              <a:t>Damage to </a:t>
            </a:r>
            <a:r>
              <a:rPr lang="en-US" sz="1200" b="1" i="0" u="none" strike="noStrike" kern="1200" dirty="0" err="1" smtClean="0">
                <a:solidFill>
                  <a:schemeClr val="tx1"/>
                </a:solidFill>
                <a:latin typeface="+mn-lt"/>
                <a:ea typeface="+mn-ea"/>
                <a:cs typeface="+mn-cs"/>
              </a:rPr>
              <a:t>Broca’s</a:t>
            </a:r>
            <a:r>
              <a:rPr lang="en-US" sz="1200" b="1" i="0" u="none" strike="noStrike" kern="1200" dirty="0" smtClean="0">
                <a:solidFill>
                  <a:schemeClr val="tx1"/>
                </a:solidFill>
                <a:latin typeface="+mn-lt"/>
                <a:ea typeface="+mn-ea"/>
                <a:cs typeface="+mn-cs"/>
              </a:rPr>
              <a:t> area disrupts speaking</a:t>
            </a:r>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smtClean="0">
                <a:solidFill>
                  <a:schemeClr val="tx1"/>
                </a:solidFill>
                <a:latin typeface="+mn-lt"/>
                <a:ea typeface="+mn-ea"/>
                <a:cs typeface="+mn-cs"/>
              </a:rPr>
              <a:t>Apahasia</a:t>
            </a:r>
            <a:r>
              <a:rPr lang="en-US" sz="1200" b="0" i="0" u="none" strike="noStrike" kern="1200" dirty="0" smtClean="0">
                <a:solidFill>
                  <a:schemeClr val="tx1"/>
                </a:solidFill>
                <a:latin typeface="+mn-lt"/>
                <a:ea typeface="+mn-ea"/>
                <a:cs typeface="+mn-cs"/>
              </a:rPr>
              <a:t> occurs when one link in the chain is damaged</a:t>
            </a:r>
            <a:endParaRPr lang="en-US" dirty="0" smtClean="0"/>
          </a:p>
          <a:p>
            <a:endParaRPr lang="en-US" dirty="0" smtClean="0"/>
          </a:p>
          <a:p>
            <a:pPr marL="228600" indent="-228600" rtl="0" fontAlgn="base">
              <a:buAutoNum type="arabicPeriod" startAt="5"/>
            </a:pPr>
            <a:r>
              <a:rPr lang="en-US" sz="1200" b="1" i="0" u="none" strike="noStrike" kern="1200" dirty="0" smtClean="0">
                <a:solidFill>
                  <a:schemeClr val="tx1"/>
                </a:solidFill>
                <a:latin typeface="+mn-lt"/>
                <a:ea typeface="+mn-ea"/>
                <a:cs typeface="+mn-cs"/>
              </a:rPr>
              <a:t>Controls the motor cortex as it creates the pronounced word.</a:t>
            </a:r>
          </a:p>
          <a:p>
            <a:pPr marL="228600" indent="-228600" rtl="0" fontAlgn="base">
              <a:buNone/>
            </a:pPr>
            <a:endParaRPr lang="en-US" sz="1200" b="0" i="0" u="none" strike="noStrike" kern="1200" dirty="0" smtClean="0">
              <a:solidFill>
                <a:schemeClr val="tx1"/>
              </a:solidFill>
              <a:latin typeface="+mn-lt"/>
              <a:ea typeface="+mn-ea"/>
              <a:cs typeface="+mn-cs"/>
            </a:endParaRPr>
          </a:p>
          <a:p>
            <a:pPr rtl="0"/>
            <a:r>
              <a:rPr lang="en-US" sz="1200" b="0" i="0" u="none" strike="noStrike" kern="1200" dirty="0" smtClean="0">
                <a:solidFill>
                  <a:schemeClr val="tx1"/>
                </a:solidFill>
                <a:latin typeface="+mn-lt"/>
                <a:ea typeface="+mn-ea"/>
                <a:cs typeface="+mn-cs"/>
              </a:rPr>
              <a:t>**Nerve fibers interconnect these three brain areas</a:t>
            </a:r>
          </a:p>
          <a:p>
            <a:pPr rtl="0"/>
            <a:endParaRPr lang="en-US" dirty="0" smtClean="0"/>
          </a:p>
          <a:p>
            <a:pPr rtl="0"/>
            <a:r>
              <a:rPr lang="en-US" sz="1200" b="0" i="0" u="none" strike="noStrike" kern="1200" dirty="0" smtClean="0">
                <a:solidFill>
                  <a:schemeClr val="tx1"/>
                </a:solidFill>
                <a:latin typeface="+mn-lt"/>
                <a:ea typeface="+mn-ea"/>
                <a:cs typeface="+mn-cs"/>
              </a:rPr>
              <a:t>**In processing language, the brain operates by dividing its mental functions—speaking, perceiving, thinking, remembering—into </a:t>
            </a:r>
            <a:r>
              <a:rPr lang="en-US" sz="1200" b="0" i="0" u="none" strike="noStrike" kern="1200" dirty="0" err="1" smtClean="0">
                <a:solidFill>
                  <a:schemeClr val="tx1"/>
                </a:solidFill>
                <a:latin typeface="+mn-lt"/>
                <a:ea typeface="+mn-ea"/>
                <a:cs typeface="+mn-cs"/>
              </a:rPr>
              <a:t>subfunctions</a:t>
            </a:r>
            <a:r>
              <a:rPr lang="en-US" sz="1200" b="0" i="0" u="none" strike="noStrike" kern="1200" dirty="0" smtClean="0">
                <a:solidFill>
                  <a:schemeClr val="tx1"/>
                </a:solidFill>
                <a:latin typeface="+mn-lt"/>
                <a:ea typeface="+mn-ea"/>
                <a:cs typeface="+mn-cs"/>
              </a:rPr>
              <a:t> and subtasks—separating color, depth, movement and form</a:t>
            </a:r>
            <a:endParaRPr lang="en-US" dirty="0" smtClean="0"/>
          </a:p>
          <a:p>
            <a:pPr rtl="0" fontAlgn="base"/>
            <a:endParaRPr lang="en-US" sz="1200" b="0" i="0" u="none" strike="noStrike" kern="1200" dirty="0" smtClean="0">
              <a:solidFill>
                <a:schemeClr val="tx1"/>
              </a:solidFill>
              <a:latin typeface="+mn-lt"/>
              <a:ea typeface="+mn-ea"/>
              <a:cs typeface="+mn-cs"/>
            </a:endParaRPr>
          </a:p>
          <a:p>
            <a:pPr rtl="0" fontAlgn="base"/>
            <a:r>
              <a:rPr lang="en-US" sz="1200" b="0" i="0" u="none" strike="noStrike" kern="1200" dirty="0" smtClean="0">
                <a:solidFill>
                  <a:schemeClr val="tx1"/>
                </a:solidFill>
                <a:latin typeface="+mn-lt"/>
                <a:ea typeface="+mn-ea"/>
                <a:cs typeface="+mn-cs"/>
              </a:rPr>
              <a:t>Each specialized neural network then feeds its information to higher-level networks that combine the atoms of experience and relay them to progressively higher level association areas</a:t>
            </a:r>
          </a:p>
          <a:p>
            <a:endParaRPr lang="en-US" sz="1200" b="1" i="0" u="none" strike="noStrike" kern="1200" dirty="0" smtClean="0">
              <a:solidFill>
                <a:schemeClr val="tx1"/>
              </a:solidFill>
              <a:latin typeface="+mn-lt"/>
              <a:ea typeface="+mn-ea"/>
              <a:cs typeface="+mn-cs"/>
            </a:endParaRPr>
          </a:p>
          <a:p>
            <a:r>
              <a:rPr lang="en-US" sz="1200" b="1" i="0" u="none" strike="noStrike" kern="1200" dirty="0" smtClean="0">
                <a:solidFill>
                  <a:schemeClr val="tx1"/>
                </a:solidFill>
                <a:latin typeface="+mn-lt"/>
                <a:ea typeface="+mn-ea"/>
                <a:cs typeface="+mn-cs"/>
              </a:rPr>
              <a:t>Using </a:t>
            </a:r>
            <a:r>
              <a:rPr lang="en-US" sz="1200" b="1" i="1" u="none" strike="noStrike" kern="1200" dirty="0" smtClean="0">
                <a:solidFill>
                  <a:schemeClr val="tx1"/>
                </a:solidFill>
                <a:latin typeface="+mn-lt"/>
                <a:ea typeface="+mn-ea"/>
                <a:cs typeface="+mn-cs"/>
              </a:rPr>
              <a:t>specialization and integration</a:t>
            </a:r>
            <a:r>
              <a:rPr lang="en-US" sz="1200" b="1" i="0" u="none" strike="noStrike" kern="1200" dirty="0" smtClean="0">
                <a:solidFill>
                  <a:schemeClr val="tx1"/>
                </a:solidFill>
                <a:latin typeface="+mn-lt"/>
                <a:ea typeface="+mn-ea"/>
                <a:cs typeface="+mn-cs"/>
              </a:rPr>
              <a:t>—involves the coordination of many brain areas to act as a whole to function</a:t>
            </a: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a:r>
              <a:rPr lang="en-US" sz="1200" b="0" i="0" u="none" strike="noStrike" kern="1200" dirty="0" smtClean="0">
                <a:solidFill>
                  <a:schemeClr val="tx1"/>
                </a:solidFill>
                <a:latin typeface="+mn-lt"/>
                <a:ea typeface="+mn-ea"/>
                <a:cs typeface="+mn-cs"/>
              </a:rPr>
              <a:t>Plasticity: Ability to modify itself after some type of damage</a:t>
            </a:r>
            <a:endParaRPr lang="en-US" dirty="0" smtClean="0"/>
          </a:p>
          <a:p>
            <a:pPr rtl="0"/>
            <a:r>
              <a:rPr lang="en-US" sz="1200" b="0" i="0" u="none" strike="noStrike" kern="1200" dirty="0" smtClean="0">
                <a:solidFill>
                  <a:schemeClr val="tx1"/>
                </a:solidFill>
                <a:latin typeface="+mn-lt"/>
                <a:ea typeface="+mn-ea"/>
                <a:cs typeface="+mn-cs"/>
              </a:rPr>
              <a:t>Blindness or Deafness</a:t>
            </a:r>
            <a:endParaRPr lang="en-US" dirty="0" smtClean="0"/>
          </a:p>
          <a:p>
            <a:pPr rtl="0"/>
            <a:r>
              <a:rPr lang="en-US" sz="1200" b="0" i="0" u="none" strike="noStrike" kern="1200" dirty="0" err="1" smtClean="0">
                <a:solidFill>
                  <a:schemeClr val="tx1"/>
                </a:solidFill>
                <a:latin typeface="+mn-lt"/>
                <a:ea typeface="+mn-ea"/>
                <a:cs typeface="+mn-cs"/>
              </a:rPr>
              <a:t>Neurogenesis</a:t>
            </a:r>
            <a:r>
              <a:rPr lang="en-US" sz="1200" b="0" i="0" u="none" strike="noStrike" kern="1200" dirty="0" smtClean="0">
                <a:solidFill>
                  <a:schemeClr val="tx1"/>
                </a:solidFill>
                <a:latin typeface="+mn-lt"/>
                <a:ea typeface="+mn-ea"/>
                <a:cs typeface="+mn-cs"/>
              </a:rPr>
              <a:t>: formation of new neurons</a:t>
            </a:r>
          </a:p>
          <a:p>
            <a:pPr rtl="0"/>
            <a:endParaRPr lang="en-US" sz="1200" b="0" i="0" u="none" strike="noStrike" kern="1200" dirty="0" smtClean="0">
              <a:solidFill>
                <a:schemeClr val="tx1"/>
              </a:solidFill>
              <a:latin typeface="+mn-lt"/>
              <a:ea typeface="+mn-ea"/>
              <a:cs typeface="+mn-cs"/>
            </a:endParaRPr>
          </a:p>
          <a:p>
            <a:pPr rtl="0"/>
            <a:r>
              <a:rPr lang="en-US" sz="1200" b="1" i="0" u="sng" kern="1200" dirty="0" smtClean="0">
                <a:solidFill>
                  <a:schemeClr val="tx1"/>
                </a:solidFill>
                <a:latin typeface="+mn-lt"/>
                <a:ea typeface="+mn-ea"/>
                <a:cs typeface="+mn-cs"/>
              </a:rPr>
              <a:t>Brain Plasticity</a:t>
            </a:r>
            <a:endParaRPr lang="en-US" dirty="0" smtClean="0"/>
          </a:p>
          <a:p>
            <a:pPr rtl="0"/>
            <a:r>
              <a:rPr lang="en-US" sz="1200" b="0" i="0" u="none" strike="noStrike" kern="1200" dirty="0" smtClean="0">
                <a:solidFill>
                  <a:schemeClr val="tx1"/>
                </a:solidFill>
                <a:latin typeface="+mn-lt"/>
                <a:ea typeface="+mn-ea"/>
                <a:cs typeface="+mn-cs"/>
              </a:rPr>
              <a:t>**To what extent can a damaged brain reorganize itself?</a:t>
            </a:r>
            <a:endParaRPr lang="en-US" dirty="0" smtClean="0"/>
          </a:p>
          <a:p>
            <a:pPr rtl="0" fontAlgn="base">
              <a:buFont typeface="Arial" pitchFamily="34" charset="0"/>
              <a:buNone/>
            </a:pPr>
            <a:r>
              <a:rPr lang="en-US" dirty="0" smtClean="0"/>
              <a:t/>
            </a:r>
            <a:br>
              <a:rPr lang="en-US" dirty="0" smtClean="0"/>
            </a:br>
            <a:r>
              <a:rPr lang="en-US" sz="1200" b="1" i="0" u="none" strike="noStrike" kern="1200" dirty="0" smtClean="0">
                <a:solidFill>
                  <a:schemeClr val="tx1"/>
                </a:solidFill>
                <a:latin typeface="+mn-lt"/>
                <a:ea typeface="+mn-ea"/>
                <a:cs typeface="+mn-cs"/>
              </a:rPr>
              <a:t>Plasticity:</a:t>
            </a:r>
            <a:r>
              <a:rPr lang="en-US" sz="1200" b="0" i="0" u="none" strike="noStrike" kern="1200" dirty="0" smtClean="0">
                <a:solidFill>
                  <a:schemeClr val="tx1"/>
                </a:solidFill>
                <a:latin typeface="+mn-lt"/>
                <a:ea typeface="+mn-ea"/>
                <a:cs typeface="+mn-cs"/>
              </a:rPr>
              <a:t> Its ability to modify itself after some type of damage</a:t>
            </a:r>
          </a:p>
          <a:p>
            <a:pPr rtl="0" fontAlgn="base">
              <a:buFont typeface="Arial" pitchFamily="34" charset="0"/>
              <a:buChar char="•"/>
            </a:pPr>
            <a:r>
              <a:rPr lang="en-US" sz="1200" b="0" i="0" u="none" strike="noStrike" kern="1200" dirty="0" smtClean="0">
                <a:solidFill>
                  <a:schemeClr val="tx1"/>
                </a:solidFill>
                <a:latin typeface="+mn-lt"/>
                <a:ea typeface="+mn-ea"/>
                <a:cs typeface="+mn-cs"/>
              </a:rPr>
              <a:t>The brain’s neural tissue can </a:t>
            </a:r>
            <a:r>
              <a:rPr lang="en-US" sz="1200" b="0" i="1" u="none" strike="noStrike" kern="1200" dirty="0" smtClean="0">
                <a:solidFill>
                  <a:schemeClr val="tx1"/>
                </a:solidFill>
                <a:latin typeface="+mn-lt"/>
                <a:ea typeface="+mn-ea"/>
                <a:cs typeface="+mn-cs"/>
              </a:rPr>
              <a:t>reorganize</a:t>
            </a:r>
            <a:r>
              <a:rPr lang="en-US" sz="1200" b="0" i="0" u="none" strike="noStrike" kern="1200" dirty="0" smtClean="0">
                <a:solidFill>
                  <a:schemeClr val="tx1"/>
                </a:solidFill>
                <a:latin typeface="+mn-lt"/>
                <a:ea typeface="+mn-ea"/>
                <a:cs typeface="+mn-cs"/>
              </a:rPr>
              <a:t> in response to damage</a:t>
            </a:r>
          </a:p>
          <a:p>
            <a:pPr rtl="0" fontAlgn="base">
              <a:buFont typeface="Arial" pitchFamily="34" charset="0"/>
              <a:buChar char="•"/>
            </a:pPr>
            <a:r>
              <a:rPr lang="en-US" sz="1200" b="0" i="0" u="none" strike="noStrike" kern="1200" dirty="0" smtClean="0">
                <a:solidFill>
                  <a:schemeClr val="tx1"/>
                </a:solidFill>
                <a:latin typeface="+mn-lt"/>
                <a:ea typeface="+mn-ea"/>
                <a:cs typeface="+mn-cs"/>
              </a:rPr>
              <a:t>Our brains are mostly plastic when we are young children—very resilient, figuring out ways to compensate for injury…the younger one is when the injury occurs, the more functioning can be regained</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In a 6 year old child, an entire hemisphere can be removed (to eliminate seizures).  The existing hemisphere will compensate by putting other areas to work</a:t>
            </a:r>
          </a:p>
          <a:p>
            <a:pPr rtl="0" fontAlgn="base">
              <a:buFont typeface="Arial" pitchFamily="34" charset="0"/>
              <a:buChar char="•"/>
            </a:pPr>
            <a:r>
              <a:rPr lang="en-US" sz="1200" b="0" i="0" u="none" strike="noStrike" kern="1200" dirty="0" smtClean="0">
                <a:solidFill>
                  <a:schemeClr val="tx1"/>
                </a:solidFill>
                <a:latin typeface="+mn-lt"/>
                <a:ea typeface="+mn-ea"/>
                <a:cs typeface="+mn-cs"/>
              </a:rPr>
              <a:t>Blindness or deafness makes unused brain areas available for other uses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If a blind person uses one finger to read Braille, the brain area dedicated to that finger expands as the sense of touch invades the visual cortex that normally helps people see</a:t>
            </a:r>
          </a:p>
          <a:p>
            <a:pPr rtl="0" fontAlgn="base">
              <a:buFont typeface="Arial" pitchFamily="34" charset="0"/>
              <a:buChar char="•"/>
            </a:pPr>
            <a:r>
              <a:rPr lang="en-US" sz="1200" b="0" i="0" u="none" strike="noStrike" kern="1200" dirty="0" smtClean="0">
                <a:solidFill>
                  <a:schemeClr val="tx1"/>
                </a:solidFill>
                <a:latin typeface="+mn-lt"/>
                <a:ea typeface="+mn-ea"/>
                <a:cs typeface="+mn-cs"/>
              </a:rPr>
              <a:t>If a slow-growing left hemisphere tumor disrupts language, the right hemisphere may compensate</a:t>
            </a:r>
          </a:p>
          <a:p>
            <a:pPr rtl="0" fontAlgn="base">
              <a:buFont typeface="Arial" pitchFamily="34" charset="0"/>
              <a:buChar char="•"/>
            </a:pPr>
            <a:r>
              <a:rPr lang="en-US" sz="1200" b="0" i="0" u="none" strike="noStrike" kern="1200" dirty="0" smtClean="0">
                <a:solidFill>
                  <a:schemeClr val="tx1"/>
                </a:solidFill>
                <a:latin typeface="+mn-lt"/>
                <a:ea typeface="+mn-ea"/>
                <a:cs typeface="+mn-cs"/>
              </a:rPr>
              <a:t>Adult mice &amp; humans can generate new brain cells → </a:t>
            </a:r>
            <a:r>
              <a:rPr lang="en-US" sz="1200" b="1" i="0" u="none" strike="noStrike" kern="1200" dirty="0" err="1" smtClean="0">
                <a:solidFill>
                  <a:schemeClr val="tx1"/>
                </a:solidFill>
                <a:latin typeface="+mn-lt"/>
                <a:ea typeface="+mn-ea"/>
                <a:cs typeface="+mn-cs"/>
              </a:rPr>
              <a:t>neurogenesis</a:t>
            </a:r>
            <a:r>
              <a:rPr lang="en-US" sz="1200" b="1" i="0" u="none" strike="noStrike"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by forming thousands of new neurons each day)</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These baby neurons originate deep in the brain and may then migrate elsewhere and form connections with neighboring neurons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EX: Christopher Reeve devoted his later life to spinal cord research in an effort to find effective treatments for spinal cord injuries. Through intensive physical therapy, Reeve was able to regain some functioning in his lungs and his finger.  His work showed that there is some hope for those with spinal cord damage to regain functioning, either through plasticity or </a:t>
            </a:r>
            <a:r>
              <a:rPr lang="en-US" sz="1200" b="0" i="0" u="none" strike="noStrike" kern="1200" dirty="0" err="1" smtClean="0">
                <a:solidFill>
                  <a:schemeClr val="tx1"/>
                </a:solidFill>
                <a:latin typeface="+mn-lt"/>
                <a:ea typeface="+mn-ea"/>
                <a:cs typeface="+mn-cs"/>
              </a:rPr>
              <a:t>neurogenesis</a:t>
            </a:r>
            <a:endParaRPr lang="en-US" sz="1200" b="0" i="0" u="none" strike="noStrike" kern="1200" dirty="0" smtClean="0">
              <a:solidFill>
                <a:schemeClr val="tx1"/>
              </a:solidFill>
              <a:latin typeface="+mn-lt"/>
              <a:ea typeface="+mn-ea"/>
              <a:cs typeface="+mn-cs"/>
            </a:endParaRPr>
          </a:p>
          <a:p>
            <a:pPr rtl="0"/>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What do split brains reveal about the functions of our two brain hemispheres?</a:t>
            </a: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buFont typeface="Arial" pitchFamily="34" charset="0"/>
              <a:buChar char="•"/>
            </a:pPr>
            <a:r>
              <a:rPr lang="en-US" sz="1200" b="0" i="0" u="none" strike="noStrike" kern="1200" dirty="0" smtClean="0">
                <a:solidFill>
                  <a:schemeClr val="tx1"/>
                </a:solidFill>
                <a:latin typeface="+mn-lt"/>
                <a:ea typeface="+mn-ea"/>
                <a:cs typeface="+mn-cs"/>
              </a:rPr>
              <a:t>The brain is divided into two sections (left &amp; right hemispheres)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Accidents, strokes, and tumors in the left hemisphere can impair reading, writing, speaking, arithmetic reasoning, and understanding</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1960s—psychologists termed the left hemisphere the “dominant” or “major” hemisphere and the right hemisphere the “minor” or “subordinate” </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Similar lesions in the right hemisphere have effect that are less visibly drastic</a:t>
            </a:r>
          </a:p>
          <a:p>
            <a:pPr lvl="1"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The </a:t>
            </a:r>
            <a:r>
              <a:rPr lang="en-US" sz="1200" b="1" i="0" u="none" strike="noStrike" kern="1200" dirty="0" smtClean="0">
                <a:solidFill>
                  <a:schemeClr val="tx1"/>
                </a:solidFill>
                <a:latin typeface="+mn-lt"/>
                <a:ea typeface="+mn-ea"/>
                <a:cs typeface="+mn-cs"/>
              </a:rPr>
              <a:t>corpus </a:t>
            </a:r>
            <a:r>
              <a:rPr lang="en-US" sz="1200" b="1" i="0" u="none" strike="noStrike" kern="1200" dirty="0" err="1" smtClean="0">
                <a:solidFill>
                  <a:schemeClr val="tx1"/>
                </a:solidFill>
                <a:latin typeface="+mn-lt"/>
                <a:ea typeface="+mn-ea"/>
                <a:cs typeface="+mn-cs"/>
              </a:rPr>
              <a:t>callosum</a:t>
            </a:r>
            <a:r>
              <a:rPr lang="en-US" sz="1200" b="0" i="0" u="none" strike="noStrike" kern="1200" dirty="0" smtClean="0">
                <a:solidFill>
                  <a:schemeClr val="tx1"/>
                </a:solidFill>
                <a:latin typeface="+mn-lt"/>
                <a:ea typeface="+mn-ea"/>
                <a:cs typeface="+mn-cs"/>
              </a:rPr>
              <a:t> is a large band of neural axon fibers which connect the left and right hemisphere</a:t>
            </a:r>
          </a:p>
          <a:p>
            <a:pPr rtl="0" fontAlgn="base">
              <a:buFont typeface="Arial" pitchFamily="34" charset="0"/>
              <a:buNone/>
            </a:pP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**Neuroimaging Techniques are used to diagnose psychological disorders, determine how drugs affect the brain and body, assess the usefulness of hypnosis, examine whether unconscious processes affect behavior, explore the interaction of sensation and perception</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7</a:t>
            </a:fld>
            <a:endParaRPr lang="en-US"/>
          </a:p>
        </p:txBody>
      </p:sp>
    </p:spTree>
    <p:extLst>
      <p:ext uri="{BB962C8B-B14F-4D97-AF65-F5344CB8AC3E}">
        <p14:creationId xmlns:p14="http://schemas.microsoft.com/office/powerpoint/2010/main" val="3561518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itchFamily="34" charset="0"/>
              <a:buNone/>
            </a:pPr>
            <a:r>
              <a:rPr lang="en-US" sz="1200" b="0" i="0" u="sng" strike="noStrike" kern="1200" dirty="0" smtClean="0">
                <a:solidFill>
                  <a:schemeClr val="tx1"/>
                </a:solidFill>
                <a:latin typeface="+mn-lt"/>
                <a:ea typeface="+mn-ea"/>
                <a:cs typeface="+mn-cs"/>
              </a:rPr>
              <a:t>Patients with </a:t>
            </a:r>
            <a:r>
              <a:rPr lang="en-US" sz="1200" b="1" i="0" u="sng" strike="noStrike" kern="1200" dirty="0" smtClean="0">
                <a:solidFill>
                  <a:schemeClr val="tx1"/>
                </a:solidFill>
                <a:latin typeface="+mn-lt"/>
                <a:ea typeface="+mn-ea"/>
                <a:cs typeface="+mn-cs"/>
              </a:rPr>
              <a:t>split brains</a:t>
            </a:r>
            <a:r>
              <a:rPr lang="en-US" sz="1200" b="0" i="0" u="none" strike="noStrike" kern="1200" dirty="0" smtClean="0">
                <a:solidFill>
                  <a:schemeClr val="tx1"/>
                </a:solidFill>
                <a:latin typeface="+mn-lt"/>
                <a:ea typeface="+mn-ea"/>
                <a:cs typeface="+mn-cs"/>
              </a:rPr>
              <a:t> (resulting from a surgery that isolates the brain’s two hemispheres by cutting the fibers (mainly those of the corpus callosum) connecting them</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None/>
            </a:pPr>
            <a:r>
              <a:rPr lang="en-US" sz="1200" b="0" i="0" u="none" strike="noStrike" kern="1200" dirty="0" smtClean="0">
                <a:solidFill>
                  <a:schemeClr val="tx1"/>
                </a:solidFill>
                <a:latin typeface="+mn-lt"/>
                <a:ea typeface="+mn-ea"/>
                <a:cs typeface="+mn-cs"/>
              </a:rPr>
              <a:t>Used to treat severe epilepsy</a:t>
            </a:r>
          </a:p>
          <a:p>
            <a:pPr rtl="0" fontAlgn="base">
              <a:buFont typeface="Arial" pitchFamily="34" charset="0"/>
              <a:buNone/>
            </a:pPr>
            <a:endParaRPr lang="en-US" sz="1200" b="0" i="0" u="none" strike="noStrike" kern="1200" dirty="0" smtClean="0">
              <a:solidFill>
                <a:schemeClr val="tx1"/>
              </a:solidFill>
              <a:latin typeface="+mn-lt"/>
              <a:ea typeface="+mn-ea"/>
              <a:cs typeface="+mn-cs"/>
            </a:endParaRPr>
          </a:p>
          <a:p>
            <a:pPr rtl="0" fontAlgn="base">
              <a:buFont typeface="Arial" pitchFamily="34" charset="0"/>
              <a:buNone/>
            </a:pPr>
            <a:r>
              <a:rPr lang="en-US" sz="1200" b="0" i="0" u="none" strike="noStrike" kern="1200" dirty="0" smtClean="0">
                <a:solidFill>
                  <a:schemeClr val="tx1"/>
                </a:solidFill>
                <a:latin typeface="+mn-lt"/>
                <a:ea typeface="+mn-ea"/>
                <a:cs typeface="+mn-cs"/>
              </a:rPr>
              <a:t>Disables</a:t>
            </a:r>
            <a:r>
              <a:rPr lang="en-US" sz="1200" b="0" i="0" u="none" strike="noStrike" kern="1200" baseline="0" dirty="0" smtClean="0">
                <a:solidFill>
                  <a:schemeClr val="tx1"/>
                </a:solidFill>
                <a:latin typeface="+mn-lt"/>
                <a:ea typeface="+mn-ea"/>
                <a:cs typeface="+mn-cs"/>
              </a:rPr>
              <a:t> communication between left and right hemispheres </a:t>
            </a:r>
            <a:r>
              <a:rPr lang="en-US" dirty="0" smtClean="0"/>
              <a:t/>
            </a:r>
            <a:br>
              <a:rPr lang="en-US" dirty="0" smtClean="0"/>
            </a:br>
            <a:endParaRPr lang="en-US" dirty="0" smtClean="0"/>
          </a:p>
          <a:p>
            <a:pPr lvl="1" rtl="0" fontAlgn="base">
              <a:buFont typeface="Arial" pitchFamily="34" charset="0"/>
              <a:buChar char="•"/>
            </a:pPr>
            <a:r>
              <a:rPr lang="en-US" sz="1200" b="0" i="0" u="none" strike="noStrike" kern="1200" dirty="0" smtClean="0">
                <a:solidFill>
                  <a:schemeClr val="tx1"/>
                </a:solidFill>
                <a:latin typeface="+mn-lt"/>
                <a:ea typeface="+mn-ea"/>
                <a:cs typeface="+mn-cs"/>
              </a:rPr>
              <a:t>Information from the left half of your field of vision goes to your right hemisphere, and information from your right half of your visual field goes to your left hemisphere (which usually controls speech).  In a person with a severed (split) corpus callosum, this information sharing does not happen.</a:t>
            </a:r>
          </a:p>
          <a:p>
            <a:pPr>
              <a:buFont typeface="Arial" pitchFamily="34" charset="0"/>
              <a:buNone/>
            </a:pPr>
            <a:endParaRPr lang="en-US" dirty="0" smtClean="0"/>
          </a:p>
          <a:p>
            <a:pPr lvl="1" rtl="0" fontAlgn="base">
              <a:buFont typeface="Arial" pitchFamily="34" charset="0"/>
              <a:buChar char="•"/>
            </a:pPr>
            <a:r>
              <a:rPr lang="en-US" sz="1200" b="0" i="0" u="none" strike="noStrike" kern="1200" dirty="0" smtClean="0">
                <a:solidFill>
                  <a:schemeClr val="tx1"/>
                </a:solidFill>
                <a:latin typeface="+mn-lt"/>
                <a:ea typeface="+mn-ea"/>
                <a:cs typeface="+mn-cs"/>
              </a:rPr>
              <a:t>**Visual information directed to each side of the brain comes from </a:t>
            </a:r>
            <a:r>
              <a:rPr lang="en-US" sz="1200" b="1" i="0" u="none" strike="noStrike" kern="1200" dirty="0" smtClean="0">
                <a:solidFill>
                  <a:schemeClr val="tx1"/>
                </a:solidFill>
                <a:latin typeface="+mn-lt"/>
                <a:ea typeface="+mn-ea"/>
                <a:cs typeface="+mn-cs"/>
              </a:rPr>
              <a:t>visual fields</a:t>
            </a:r>
            <a:r>
              <a:rPr lang="en-US" sz="1200" b="0" i="0" u="none" strike="noStrike" kern="1200" dirty="0" smtClean="0">
                <a:solidFill>
                  <a:schemeClr val="tx1"/>
                </a:solidFill>
                <a:latin typeface="+mn-lt"/>
                <a:ea typeface="+mn-ea"/>
                <a:cs typeface="+mn-cs"/>
              </a:rPr>
              <a:t>, not from each eye.  However, each eye receives sensory information from both the right and left visual fields.  Data received by either hemisphere are quickly transmitted to the other across the corpus callosum. </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70</a:t>
            </a:fld>
            <a:endParaRPr lang="en-US"/>
          </a:p>
        </p:txBody>
      </p:sp>
    </p:spTree>
    <p:extLst>
      <p:ext uri="{BB962C8B-B14F-4D97-AF65-F5344CB8AC3E}">
        <p14:creationId xmlns:p14="http://schemas.microsoft.com/office/powerpoint/2010/main" val="16993003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71</a:t>
            </a:fld>
            <a:endParaRPr lang="en-US"/>
          </a:p>
        </p:txBody>
      </p:sp>
    </p:spTree>
    <p:extLst>
      <p:ext uri="{BB962C8B-B14F-4D97-AF65-F5344CB8AC3E}">
        <p14:creationId xmlns:p14="http://schemas.microsoft.com/office/powerpoint/2010/main" val="5980630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72</a:t>
            </a:fld>
            <a:endParaRPr lang="en-US"/>
          </a:p>
        </p:txBody>
      </p:sp>
    </p:spTree>
    <p:extLst>
      <p:ext uri="{BB962C8B-B14F-4D97-AF65-F5344CB8AC3E}">
        <p14:creationId xmlns:p14="http://schemas.microsoft.com/office/powerpoint/2010/main" val="4468160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73</a:t>
            </a:fld>
            <a:endParaRPr lang="en-US"/>
          </a:p>
        </p:txBody>
      </p:sp>
    </p:spTree>
    <p:extLst>
      <p:ext uri="{BB962C8B-B14F-4D97-AF65-F5344CB8AC3E}">
        <p14:creationId xmlns:p14="http://schemas.microsoft.com/office/powerpoint/2010/main" val="22353294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74</a:t>
            </a:fld>
            <a:endParaRPr lang="en-US"/>
          </a:p>
        </p:txBody>
      </p:sp>
    </p:spTree>
    <p:extLst>
      <p:ext uri="{BB962C8B-B14F-4D97-AF65-F5344CB8AC3E}">
        <p14:creationId xmlns:p14="http://schemas.microsoft.com/office/powerpoint/2010/main" val="26467373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75</a:t>
            </a:fld>
            <a:endParaRPr lang="en-US"/>
          </a:p>
        </p:txBody>
      </p:sp>
    </p:spTree>
    <p:extLst>
      <p:ext uri="{BB962C8B-B14F-4D97-AF65-F5344CB8AC3E}">
        <p14:creationId xmlns:p14="http://schemas.microsoft.com/office/powerpoint/2010/main" val="32198460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76</a:t>
            </a:fld>
            <a:endParaRPr lang="en-US"/>
          </a:p>
        </p:txBody>
      </p:sp>
    </p:spTree>
    <p:extLst>
      <p:ext uri="{BB962C8B-B14F-4D97-AF65-F5344CB8AC3E}">
        <p14:creationId xmlns:p14="http://schemas.microsoft.com/office/powerpoint/2010/main" val="17521357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79</a:t>
            </a:fld>
            <a:endParaRPr lang="en-US"/>
          </a:p>
        </p:txBody>
      </p:sp>
    </p:spTree>
    <p:extLst>
      <p:ext uri="{BB962C8B-B14F-4D97-AF65-F5344CB8AC3E}">
        <p14:creationId xmlns:p14="http://schemas.microsoft.com/office/powerpoint/2010/main" val="2922661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latin typeface="+mn-lt"/>
                <a:ea typeface="+mn-ea"/>
                <a:cs typeface="+mn-cs"/>
              </a:rPr>
              <a:t>CT (computed tomography) scan</a:t>
            </a:r>
            <a:r>
              <a:rPr lang="en-US" sz="1200" b="0" i="0" u="none" strike="noStrike" kern="1200" dirty="0" smtClean="0">
                <a:solidFill>
                  <a:schemeClr val="tx1"/>
                </a:solidFill>
                <a:latin typeface="+mn-lt"/>
                <a:ea typeface="+mn-ea"/>
                <a:cs typeface="+mn-cs"/>
              </a:rPr>
              <a:t> ----The CT scan is the modern name for the CAT scan- this examines the brain by taking X-ray photographs that can reveal brain damage</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8</a:t>
            </a:fld>
            <a:endParaRPr lang="en-US"/>
          </a:p>
        </p:txBody>
      </p:sp>
    </p:spTree>
    <p:extLst>
      <p:ext uri="{BB962C8B-B14F-4D97-AF65-F5344CB8AC3E}">
        <p14:creationId xmlns:p14="http://schemas.microsoft.com/office/powerpoint/2010/main" val="31668517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80</a:t>
            </a:fld>
            <a:endParaRPr lang="en-US"/>
          </a:p>
        </p:txBody>
      </p:sp>
    </p:spTree>
    <p:extLst>
      <p:ext uri="{BB962C8B-B14F-4D97-AF65-F5344CB8AC3E}">
        <p14:creationId xmlns:p14="http://schemas.microsoft.com/office/powerpoint/2010/main" val="13651321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mn-lt"/>
                <a:ea typeface="+mn-ea"/>
                <a:cs typeface="+mn-cs"/>
              </a:rPr>
              <a:t>Split brain patient is asked to look at the word heart on two different pages, she reports seeing the portion of the word transmitted to her left hemisphere (ART).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u="none" strike="noStrike"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rPr>
              <a:t>However, if asked to indicate with her left hand what she saw, she points (identifies) to the portion of the word transmitted to her right hemisphere (HE).</a:t>
            </a:r>
            <a:endParaRPr lang="en-US" dirty="0" smtClean="0"/>
          </a:p>
          <a:p>
            <a:endParaRPr lang="en-US" dirty="0" smtClean="0"/>
          </a:p>
          <a:p>
            <a:endParaRPr lang="en-US" dirty="0" smtClean="0"/>
          </a:p>
          <a:p>
            <a:pPr marL="0" lvl="1" rtl="0" fontAlgn="base">
              <a:buFont typeface="Arial" pitchFamily="34" charset="0"/>
              <a:buChar char="•"/>
            </a:pPr>
            <a:r>
              <a:rPr lang="en-US" sz="1200" b="0" i="0" u="none" strike="noStrike" kern="1200" dirty="0" smtClean="0">
                <a:solidFill>
                  <a:schemeClr val="tx1"/>
                </a:solidFill>
                <a:latin typeface="+mn-lt"/>
                <a:ea typeface="+mn-ea"/>
                <a:cs typeface="+mn-cs"/>
              </a:rPr>
              <a:t>As time passes, “two separate minds” begin to figure out how to work together after split brain surgery—most often done with patients suffering from severe epilepsy</a:t>
            </a:r>
          </a:p>
          <a:p>
            <a:pPr marL="457200" lvl="3" rtl="0" fontAlgn="base">
              <a:buFont typeface="Arial" pitchFamily="34" charset="0"/>
              <a:buChar char="•"/>
            </a:pPr>
            <a:r>
              <a:rPr lang="en-US" sz="1200" b="0" i="0" u="none" strike="noStrike" kern="1200" dirty="0" smtClean="0">
                <a:solidFill>
                  <a:schemeClr val="tx1"/>
                </a:solidFill>
                <a:latin typeface="+mn-lt"/>
                <a:ea typeface="+mn-ea"/>
                <a:cs typeface="+mn-cs"/>
              </a:rPr>
              <a:t>**Split brain patients do not experience problems in everyday life because the optic chiasm is not severed in the surgery. The optic chiasm is the place where the nerves connecting the eyes and the brain cross—leading to cross-hemispheric processing.  </a:t>
            </a:r>
          </a:p>
          <a:p>
            <a:pPr marL="0" lvl="2"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marL="0" rtl="0" fontAlgn="base">
              <a:buFont typeface="Arial" pitchFamily="34" charset="0"/>
              <a:buChar char="•"/>
            </a:pPr>
            <a:r>
              <a:rPr lang="en-US" sz="1200" b="0" i="0" u="none" strike="noStrike" kern="1200" dirty="0" smtClean="0">
                <a:solidFill>
                  <a:schemeClr val="tx1"/>
                </a:solidFill>
                <a:latin typeface="+mn-lt"/>
                <a:ea typeface="+mn-ea"/>
                <a:cs typeface="+mn-cs"/>
              </a:rPr>
              <a:t>Left hemisphere: more active when a person deliberates over decisions, rationalizes</a:t>
            </a:r>
          </a:p>
          <a:p>
            <a:pPr marL="0" rtl="0" fontAlgn="base">
              <a:buFont typeface="Arial" pitchFamily="34" charset="0"/>
              <a:buChar char="•"/>
            </a:pPr>
            <a:r>
              <a:rPr lang="en-US" sz="1200" b="0" i="0" u="none" strike="noStrike" kern="1200" dirty="0" smtClean="0">
                <a:solidFill>
                  <a:schemeClr val="tx1"/>
                </a:solidFill>
                <a:latin typeface="+mn-lt"/>
                <a:ea typeface="+mn-ea"/>
                <a:cs typeface="+mn-cs"/>
              </a:rPr>
              <a:t>Right hemisphere: understands simple requests, easily perceives objects, and is more engaged when quick, intuitive responses are needed</a:t>
            </a:r>
          </a:p>
          <a:p>
            <a:pPr marL="457200" lvl="2" rtl="0" fontAlgn="base">
              <a:buFont typeface="Arial" pitchFamily="34" charset="0"/>
              <a:buChar char="•"/>
            </a:pPr>
            <a:r>
              <a:rPr lang="en-US" sz="1200" b="0" i="0" u="none" strike="noStrike" kern="1200" dirty="0" smtClean="0">
                <a:solidFill>
                  <a:schemeClr val="tx1"/>
                </a:solidFill>
                <a:latin typeface="+mn-lt"/>
                <a:ea typeface="+mn-ea"/>
                <a:cs typeface="+mn-cs"/>
              </a:rPr>
              <a:t>The right is better than the left of copying drawings and recognizing faces, skilled at perceiving emotion and at portraying emotions through the more expressive left side of the face</a:t>
            </a:r>
          </a:p>
          <a:p>
            <a:pPr marL="914400" lvl="4" rtl="0" fontAlgn="base">
              <a:buFont typeface="Arial" pitchFamily="34" charset="0"/>
              <a:buChar char="•"/>
            </a:pPr>
            <a:r>
              <a:rPr lang="en-US" sz="1200" b="0" i="0" u="none" strike="noStrike" kern="1200" dirty="0" smtClean="0">
                <a:solidFill>
                  <a:schemeClr val="tx1"/>
                </a:solidFill>
                <a:latin typeface="+mn-lt"/>
                <a:ea typeface="+mn-ea"/>
                <a:cs typeface="+mn-cs"/>
              </a:rPr>
              <a:t>Right hemisphere damage greatly disrupts emotion processing and social conduct</a:t>
            </a:r>
          </a:p>
          <a:p>
            <a:pPr marL="0" lvl="2"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marL="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84</a:t>
            </a:fld>
            <a:endParaRPr lang="en-US"/>
          </a:p>
        </p:txBody>
      </p:sp>
    </p:spTree>
    <p:extLst>
      <p:ext uri="{BB962C8B-B14F-4D97-AF65-F5344CB8AC3E}">
        <p14:creationId xmlns:p14="http://schemas.microsoft.com/office/powerpoint/2010/main" val="25188801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t"/>
            <a:r>
              <a:rPr lang="en-US" sz="1200" b="1" i="0" u="sng" kern="1200" dirty="0" smtClean="0">
                <a:solidFill>
                  <a:schemeClr val="tx1"/>
                </a:solidFill>
                <a:latin typeface="+mn-lt"/>
                <a:ea typeface="+mn-ea"/>
                <a:cs typeface="+mn-cs"/>
              </a:rPr>
              <a:t>Left hemisphere</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Person speaks or calculates, activity increases</a:t>
            </a:r>
          </a:p>
          <a:p>
            <a:pPr rtl="0" fontAlgn="base">
              <a:buFont typeface="Arial" pitchFamily="34" charset="0"/>
              <a:buChar char="•"/>
            </a:pPr>
            <a:r>
              <a:rPr lang="en-US" sz="1200" b="0" i="0" u="none" strike="noStrike" kern="1200" dirty="0" smtClean="0">
                <a:solidFill>
                  <a:schemeClr val="tx1"/>
                </a:solidFill>
                <a:latin typeface="+mn-lt"/>
                <a:ea typeface="+mn-ea"/>
                <a:cs typeface="+mn-cs"/>
              </a:rPr>
              <a:t>Basic language processing (whether it is spoken or sign language)</a:t>
            </a:r>
          </a:p>
          <a:p>
            <a:pPr rtl="0" fontAlgn="base">
              <a:buFont typeface="Arial" pitchFamily="34" charset="0"/>
              <a:buChar char="•"/>
            </a:pPr>
            <a:r>
              <a:rPr lang="en-US" sz="1200" b="0" i="0" u="none" strike="noStrike" kern="1200" dirty="0" smtClean="0">
                <a:solidFill>
                  <a:schemeClr val="tx1"/>
                </a:solidFill>
                <a:latin typeface="+mn-lt"/>
                <a:ea typeface="+mn-ea"/>
                <a:cs typeface="+mn-cs"/>
              </a:rPr>
              <a:t>Quick, literal interpretations of language</a:t>
            </a:r>
          </a:p>
          <a:p>
            <a:pPr rtl="0" fontAlgn="base"/>
            <a:endParaRPr lang="en-US" sz="1200" b="0" i="0" u="none" strike="noStrike" kern="1200" dirty="0" smtClean="0">
              <a:solidFill>
                <a:schemeClr val="tx1"/>
              </a:solidFill>
              <a:latin typeface="+mn-lt"/>
              <a:ea typeface="+mn-ea"/>
              <a:cs typeface="+mn-cs"/>
            </a:endParaRPr>
          </a:p>
          <a:p>
            <a:pPr rtl="0" fontAlgn="t"/>
            <a:r>
              <a:rPr lang="en-US" sz="1200" b="1" i="0" u="sng" kern="1200" dirty="0" smtClean="0">
                <a:solidFill>
                  <a:schemeClr val="tx1"/>
                </a:solidFill>
                <a:latin typeface="+mn-lt"/>
                <a:ea typeface="+mn-ea"/>
                <a:cs typeface="+mn-cs"/>
              </a:rPr>
              <a:t>Right hemisphere</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Brain waves, blood flow and glucose consumption, activity increases</a:t>
            </a:r>
          </a:p>
          <a:p>
            <a:pPr rtl="0" fontAlgn="base">
              <a:buFont typeface="Arial" pitchFamily="34" charset="0"/>
              <a:buChar char="•"/>
            </a:pPr>
            <a:r>
              <a:rPr lang="en-US" sz="1200" b="0" i="0" u="none" strike="noStrike" kern="1200" dirty="0" smtClean="0">
                <a:solidFill>
                  <a:schemeClr val="tx1"/>
                </a:solidFill>
                <a:latin typeface="+mn-lt"/>
                <a:ea typeface="+mn-ea"/>
                <a:cs typeface="+mn-cs"/>
              </a:rPr>
              <a:t>Visual/spatial superiority</a:t>
            </a:r>
          </a:p>
          <a:p>
            <a:pPr rtl="0" fontAlgn="base">
              <a:buFont typeface="Arial" pitchFamily="34" charset="0"/>
              <a:buChar char="•"/>
            </a:pPr>
            <a:r>
              <a:rPr lang="en-US" sz="1200" b="0" i="0" u="none" strike="noStrike" kern="1200" dirty="0" smtClean="0">
                <a:solidFill>
                  <a:schemeClr val="tx1"/>
                </a:solidFill>
                <a:latin typeface="+mn-lt"/>
                <a:ea typeface="+mn-ea"/>
                <a:cs typeface="+mn-cs"/>
              </a:rPr>
              <a:t>Excels in making inferences (what word goes with boot, summer and ground)—camp</a:t>
            </a:r>
          </a:p>
          <a:p>
            <a:pPr rtl="0" fontAlgn="base">
              <a:buFont typeface="Arial" pitchFamily="34" charset="0"/>
              <a:buChar char="•"/>
            </a:pPr>
            <a:r>
              <a:rPr lang="en-US" sz="1200" b="0" i="0" u="none" strike="noStrike" kern="1200" dirty="0" smtClean="0">
                <a:solidFill>
                  <a:schemeClr val="tx1"/>
                </a:solidFill>
                <a:latin typeface="+mn-lt"/>
                <a:ea typeface="+mn-ea"/>
                <a:cs typeface="+mn-cs"/>
              </a:rPr>
              <a:t>Complex understandings and interpretations of language</a:t>
            </a:r>
          </a:p>
          <a:p>
            <a:pPr rtl="0" fontAlgn="base">
              <a:buFont typeface="Arial" pitchFamily="34" charset="0"/>
              <a:buChar char="•"/>
            </a:pPr>
            <a:r>
              <a:rPr lang="en-US" sz="1200" b="0" i="0" u="none" strike="noStrike" kern="1200" dirty="0" smtClean="0">
                <a:solidFill>
                  <a:schemeClr val="tx1"/>
                </a:solidFill>
                <a:latin typeface="+mn-lt"/>
                <a:ea typeface="+mn-ea"/>
                <a:cs typeface="+mn-cs"/>
              </a:rPr>
              <a:t>Modifies our speech to make meaning of sentences or questions clear</a:t>
            </a:r>
          </a:p>
          <a:p>
            <a:pPr rtl="0" fontAlgn="base">
              <a:buFont typeface="Arial" pitchFamily="34" charset="0"/>
              <a:buChar char="•"/>
            </a:pPr>
            <a:r>
              <a:rPr lang="en-US" sz="1200" b="0" i="0" u="none" strike="noStrike" kern="1200" dirty="0" smtClean="0">
                <a:solidFill>
                  <a:schemeClr val="tx1"/>
                </a:solidFill>
                <a:latin typeface="+mn-lt"/>
                <a:ea typeface="+mn-ea"/>
                <a:cs typeface="+mn-cs"/>
              </a:rPr>
              <a:t>Helps to orchestrate our sense of self</a:t>
            </a:r>
          </a:p>
          <a:p>
            <a:pPr rtl="0" fontAlgn="base"/>
            <a:endParaRPr lang="en-US" sz="1200" b="0" i="0" u="none" strike="noStrike" kern="1200" dirty="0" smtClean="0">
              <a:solidFill>
                <a:schemeClr val="tx1"/>
              </a:solidFill>
              <a:latin typeface="+mn-lt"/>
              <a:ea typeface="+mn-ea"/>
              <a:cs typeface="+mn-cs"/>
            </a:endParaRPr>
          </a:p>
          <a:p>
            <a:pPr rtl="0" fontAlgn="base"/>
            <a:endParaRPr lang="en-US" sz="1200" b="0" i="0" u="none" strike="noStrike" kern="1200" dirty="0" smtClean="0">
              <a:solidFill>
                <a:schemeClr val="tx1"/>
              </a:solidFill>
              <a:latin typeface="+mn-lt"/>
              <a:ea typeface="+mn-ea"/>
              <a:cs typeface="+mn-cs"/>
            </a:endParaRPr>
          </a:p>
          <a:p>
            <a:pPr rtl="0" fontAlgn="base"/>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86</a:t>
            </a:fld>
            <a:endParaRPr lang="en-US"/>
          </a:p>
        </p:txBody>
      </p:sp>
    </p:spTree>
    <p:extLst>
      <p:ext uri="{BB962C8B-B14F-4D97-AF65-F5344CB8AC3E}">
        <p14:creationId xmlns:p14="http://schemas.microsoft.com/office/powerpoint/2010/main" val="35133748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87</a:t>
            </a:fld>
            <a:endParaRPr lang="en-US"/>
          </a:p>
        </p:txBody>
      </p:sp>
    </p:spTree>
    <p:extLst>
      <p:ext uri="{BB962C8B-B14F-4D97-AF65-F5344CB8AC3E}">
        <p14:creationId xmlns:p14="http://schemas.microsoft.com/office/powerpoint/2010/main" val="29628557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88</a:t>
            </a:fld>
            <a:endParaRPr lang="en-US"/>
          </a:p>
        </p:txBody>
      </p:sp>
    </p:spTree>
    <p:extLst>
      <p:ext uri="{BB962C8B-B14F-4D97-AF65-F5344CB8AC3E}">
        <p14:creationId xmlns:p14="http://schemas.microsoft.com/office/powerpoint/2010/main" val="33705086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rtl="0" fontAlgn="base">
              <a:buFont typeface="Arial" pitchFamily="34" charset="0"/>
              <a:buChar char="•"/>
            </a:pPr>
            <a:r>
              <a:rPr lang="en-US" sz="1200" b="0" i="0" u="none" strike="noStrike" kern="1200" dirty="0" smtClean="0">
                <a:solidFill>
                  <a:schemeClr val="tx1"/>
                </a:solidFill>
                <a:latin typeface="+mn-lt"/>
                <a:ea typeface="+mn-ea"/>
                <a:cs typeface="+mn-cs"/>
              </a:rPr>
              <a:t>Consciousness is the tip of the information-processing iceberg.  Beneath the surface, unconscious information processing occurs simultaneously on many parallel tracks</a:t>
            </a:r>
          </a:p>
          <a:p>
            <a:pPr marL="0" lvl="1" rtl="0" fontAlgn="base">
              <a:buFont typeface="Arial" pitchFamily="34" charset="0"/>
              <a:buNone/>
            </a:pPr>
            <a:endParaRPr lang="en-US" sz="1200" b="0" i="0" u="none" strike="noStrike" kern="1200" dirty="0" smtClean="0">
              <a:solidFill>
                <a:schemeClr val="tx1"/>
              </a:solidFill>
              <a:latin typeface="+mn-lt"/>
              <a:ea typeface="+mn-ea"/>
              <a:cs typeface="+mn-cs"/>
            </a:endParaRPr>
          </a:p>
          <a:p>
            <a:pPr marL="0" lvl="1" rtl="0" fontAlgn="base">
              <a:buFont typeface="Arial" pitchFamily="34" charset="0"/>
              <a:buChar char="•"/>
            </a:pPr>
            <a:r>
              <a:rPr lang="en-US" sz="1200" b="0" i="0" u="none" strike="noStrike" kern="1200" dirty="0" smtClean="0">
                <a:solidFill>
                  <a:schemeClr val="tx1"/>
                </a:solidFill>
                <a:latin typeface="+mn-lt"/>
                <a:ea typeface="+mn-ea"/>
                <a:cs typeface="+mn-cs"/>
              </a:rPr>
              <a:t>Consciousness sometimes arrives late to the decision making party (brain acts ahead of the mind)</a:t>
            </a:r>
          </a:p>
          <a:p>
            <a:pPr rtl="0" fontAlgn="base">
              <a:buFont typeface="Arial" pitchFamily="34" charset="0"/>
              <a:buChar char="•"/>
            </a:pPr>
            <a:endParaRPr lang="en-US" sz="1200" b="1" i="0" u="none" strike="noStrike" kern="1200" dirty="0" smtClean="0">
              <a:solidFill>
                <a:schemeClr val="tx1"/>
              </a:solidFill>
              <a:latin typeface="+mn-lt"/>
              <a:ea typeface="+mn-ea"/>
              <a:cs typeface="+mn-cs"/>
            </a:endParaRPr>
          </a:p>
          <a:p>
            <a:pPr rtl="0" fontAlgn="base">
              <a:buFont typeface="Arial" pitchFamily="34" charset="0"/>
              <a:buChar char="•"/>
            </a:pPr>
            <a:r>
              <a:rPr lang="en-US" sz="1200" b="1" i="0" u="none" strike="noStrike" kern="1200" dirty="0" smtClean="0">
                <a:solidFill>
                  <a:schemeClr val="tx1"/>
                </a:solidFill>
                <a:latin typeface="+mn-lt"/>
                <a:ea typeface="+mn-ea"/>
                <a:cs typeface="+mn-cs"/>
              </a:rPr>
              <a:t>Consciousness-</a:t>
            </a:r>
            <a:r>
              <a:rPr lang="en-US" sz="1200" b="0" i="0" u="none" strike="noStrike" kern="1200" dirty="0" smtClean="0">
                <a:solidFill>
                  <a:schemeClr val="tx1"/>
                </a:solidFill>
                <a:latin typeface="+mn-lt"/>
                <a:ea typeface="+mn-ea"/>
                <a:cs typeface="+mn-cs"/>
              </a:rPr>
              <a:t>Our awareness of ourselves and our environment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Evolutionary psychologists speculate that consciousness helps us act in our long-term interests (by considering consequences) rather than merely seeking short-term pleasure and avoiding pain.</a:t>
            </a:r>
          </a:p>
          <a:p>
            <a:pPr rtl="0" fontAlgn="base">
              <a:buFont typeface="Arial" pitchFamily="34" charset="0"/>
              <a:buChar char="•"/>
            </a:pPr>
            <a:r>
              <a:rPr lang="en-US" sz="1200" b="1" i="0" u="none" strike="noStrike" kern="1200" dirty="0" smtClean="0">
                <a:solidFill>
                  <a:schemeClr val="tx1"/>
                </a:solidFill>
                <a:latin typeface="+mn-lt"/>
                <a:ea typeface="+mn-ea"/>
                <a:cs typeface="+mn-cs"/>
              </a:rPr>
              <a:t>Cognitive neuroscience</a:t>
            </a:r>
            <a:r>
              <a:rPr lang="en-US" sz="1200" b="0" i="0" u="none" strike="noStrike" kern="1200" dirty="0" smtClean="0">
                <a:solidFill>
                  <a:schemeClr val="tx1"/>
                </a:solidFill>
                <a:latin typeface="+mn-lt"/>
                <a:ea typeface="+mn-ea"/>
                <a:cs typeface="+mn-cs"/>
              </a:rPr>
              <a:t> (the interdisciplinary study of brain activity linked with our mental processes)—the first step by relating specific brain states to conscious experiences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Researchers have concluded that even in a motionless body, the brain and the mind may still be active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Cognitive neuroscientists are exploring and mapping the conscious functions of the cortex (read your mind)</a:t>
            </a:r>
          </a:p>
          <a:p>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xfrm>
            <a:off x="914400" y="4317441"/>
            <a:ext cx="5029200" cy="4090207"/>
          </a:xfrm>
          <a:noFill/>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09715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lvl="1" rtl="0" fontAlgn="base">
              <a:buFont typeface="Arial" pitchFamily="34" charset="0"/>
              <a:buNone/>
            </a:pPr>
            <a:endParaRPr lang="en-US" sz="1200" b="0" i="0" u="none" strike="noStrike" kern="1200" dirty="0" smtClean="0">
              <a:solidFill>
                <a:schemeClr val="tx1"/>
              </a:solidFill>
              <a:latin typeface="+mn-lt"/>
              <a:ea typeface="+mn-ea"/>
              <a:cs typeface="+mn-cs"/>
            </a:endParaRPr>
          </a:p>
          <a:p>
            <a:pPr marL="0" lvl="1" rtl="0" fontAlgn="base">
              <a:buFont typeface="Arial" pitchFamily="34" charset="0"/>
              <a:buChar char="•"/>
            </a:pPr>
            <a:r>
              <a:rPr lang="en-US" sz="1200" b="0" i="0" u="none" strike="noStrike" kern="1200" dirty="0" smtClean="0">
                <a:solidFill>
                  <a:schemeClr val="tx1"/>
                </a:solidFill>
                <a:latin typeface="+mn-lt"/>
                <a:ea typeface="+mn-ea"/>
                <a:cs typeface="+mn-cs"/>
              </a:rPr>
              <a:t>Serial conscious processing through slower than parallel processing, is skilled at solving new problems, which require our focused attention.</a:t>
            </a:r>
          </a:p>
          <a:p>
            <a:pPr marL="0" lvl="1" rtl="0" fontAlgn="base">
              <a:buFont typeface="Arial" pitchFamily="34" charset="0"/>
              <a:buChar char="•"/>
            </a:pPr>
            <a:endParaRPr lang="en-US" sz="1200" b="0" i="0" u="none" strike="noStrike" kern="1200" dirty="0" smtClean="0">
              <a:solidFill>
                <a:schemeClr val="tx1"/>
              </a:solidFill>
              <a:latin typeface="+mn-lt"/>
              <a:ea typeface="+mn-ea"/>
              <a:cs typeface="+mn-cs"/>
            </a:endParaRPr>
          </a:p>
          <a:p>
            <a:pPr rtl="0" fontAlgn="base">
              <a:buFont typeface="Arial" pitchFamily="34" charset="0"/>
              <a:buChar char="•"/>
            </a:pPr>
            <a:r>
              <a:rPr lang="en-US" sz="1200" b="0" i="0" u="none" strike="noStrike" kern="1200" dirty="0" smtClean="0">
                <a:solidFill>
                  <a:schemeClr val="tx1"/>
                </a:solidFill>
                <a:latin typeface="+mn-lt"/>
                <a:ea typeface="+mn-ea"/>
                <a:cs typeface="+mn-cs"/>
              </a:rPr>
              <a:t>What is the “dual processing” being revealed by today’s cognitive neuroscience? </a:t>
            </a:r>
          </a:p>
          <a:p>
            <a:pPr rtl="0" fontAlgn="base">
              <a:buFont typeface="Arial" pitchFamily="34" charset="0"/>
              <a:buChar char="•"/>
            </a:pPr>
            <a:r>
              <a:rPr lang="en-US" sz="1200" b="1" i="0" u="none" strike="noStrike" kern="1200" dirty="0" smtClean="0">
                <a:solidFill>
                  <a:schemeClr val="tx1"/>
                </a:solidFill>
                <a:latin typeface="+mn-lt"/>
                <a:ea typeface="+mn-ea"/>
                <a:cs typeface="+mn-cs"/>
              </a:rPr>
              <a:t>Consciousness-</a:t>
            </a:r>
            <a:r>
              <a:rPr lang="en-US" sz="1200" b="0" i="0" u="none" strike="noStrike" kern="1200" dirty="0" smtClean="0">
                <a:solidFill>
                  <a:schemeClr val="tx1"/>
                </a:solidFill>
                <a:latin typeface="+mn-lt"/>
                <a:ea typeface="+mn-ea"/>
                <a:cs typeface="+mn-cs"/>
              </a:rPr>
              <a:t>Our awareness of ourselves and our environment</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Evolutionary psychologists speculate that consciousness helps us act in our long-term interests (by considering consequences) rather than merely seeking short-term pleasure and avoiding pain.</a:t>
            </a:r>
          </a:p>
          <a:p>
            <a:pPr rtl="0" fontAlgn="base">
              <a:buFont typeface="Arial" pitchFamily="34" charset="0"/>
              <a:buChar char="•"/>
            </a:pPr>
            <a:r>
              <a:rPr lang="en-US" sz="1200" b="1" i="0" u="none" strike="noStrike" kern="1200" dirty="0" smtClean="0">
                <a:solidFill>
                  <a:schemeClr val="tx1"/>
                </a:solidFill>
                <a:latin typeface="+mn-lt"/>
                <a:ea typeface="+mn-ea"/>
                <a:cs typeface="+mn-cs"/>
              </a:rPr>
              <a:t>Cognitive neuroscience</a:t>
            </a:r>
            <a:r>
              <a:rPr lang="en-US" sz="1200" b="0" i="0" u="none" strike="noStrike" kern="1200" dirty="0" smtClean="0">
                <a:solidFill>
                  <a:schemeClr val="tx1"/>
                </a:solidFill>
                <a:latin typeface="+mn-lt"/>
                <a:ea typeface="+mn-ea"/>
                <a:cs typeface="+mn-cs"/>
              </a:rPr>
              <a:t> (the interdisciplinary study of brain activity linked with our mental processes)—the first step by relating specific brain states to conscious experiences</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Researchers have concluded that even in a motionless body, the brain and the mind may still be active</a:t>
            </a:r>
          </a:p>
          <a:p>
            <a:pPr lvl="1" rtl="0" fontAlgn="base">
              <a:buFont typeface="Arial" pitchFamily="34" charset="0"/>
              <a:buChar char="•"/>
            </a:pPr>
            <a:r>
              <a:rPr lang="en-US" sz="1200" b="0" i="0" u="none" strike="noStrike" kern="1200" dirty="0" smtClean="0">
                <a:solidFill>
                  <a:schemeClr val="tx1"/>
                </a:solidFill>
                <a:latin typeface="+mn-lt"/>
                <a:ea typeface="+mn-ea"/>
                <a:cs typeface="+mn-cs"/>
              </a:rPr>
              <a:t>Cognitive neuroscientists are exploring and mapping the conscious functions of the cortex (read your mind)</a:t>
            </a:r>
          </a:p>
          <a:p>
            <a:pPr rtl="0">
              <a:buFont typeface="Arial" pitchFamily="34" charset="0"/>
              <a:buNone/>
            </a:pPr>
            <a:r>
              <a:rPr lang="en-US" dirty="0" smtClean="0"/>
              <a:t/>
            </a:r>
            <a:br>
              <a:rPr lang="en-US" dirty="0" smtClean="0"/>
            </a:br>
            <a:r>
              <a:rPr lang="en-US" sz="1200" b="0" i="0" u="none" strike="noStrike" kern="1200" dirty="0" smtClean="0">
                <a:solidFill>
                  <a:schemeClr val="tx1"/>
                </a:solidFill>
                <a:latin typeface="+mn-lt"/>
                <a:ea typeface="+mn-ea"/>
                <a:cs typeface="+mn-cs"/>
              </a:rPr>
              <a:t>**Brains related to computers??</a:t>
            </a:r>
            <a:endParaRPr lang="en-US" dirty="0" smtClean="0"/>
          </a:p>
          <a:p>
            <a:pPr rtl="0" fontAlgn="base">
              <a:buFont typeface="Arial" pitchFamily="34" charset="0"/>
              <a:buChar char="•"/>
            </a:pPr>
            <a:r>
              <a:rPr lang="en-US" sz="1200" b="0" i="0" u="none" strike="noStrike" kern="1200" dirty="0" smtClean="0">
                <a:solidFill>
                  <a:schemeClr val="tx1"/>
                </a:solidFill>
                <a:latin typeface="+mn-lt"/>
                <a:ea typeface="+mn-ea"/>
                <a:cs typeface="+mn-cs"/>
              </a:rPr>
              <a:t>Computers cannot process more than one piece of information at a time.  Computers run on serial processing, in which one task is accomplished before another one is tackled.</a:t>
            </a:r>
          </a:p>
          <a:p>
            <a:pPr rtl="0" fontAlgn="base">
              <a:buFont typeface="Arial" pitchFamily="34" charset="0"/>
              <a:buChar char="•"/>
            </a:pPr>
            <a:r>
              <a:rPr lang="en-US" sz="1200" b="0" i="0" u="none" strike="noStrike" kern="1200" dirty="0" smtClean="0">
                <a:solidFill>
                  <a:schemeClr val="tx1"/>
                </a:solidFill>
                <a:latin typeface="+mn-lt"/>
                <a:ea typeface="+mn-ea"/>
                <a:cs typeface="+mn-cs"/>
              </a:rPr>
              <a:t>Brains run on parallel processing, in which several tasks can be tackled at once.  This ability of the brain to process multiple pieces of information at once makes it superior to computers, no matter how fast computers may be.</a:t>
            </a:r>
            <a:r>
              <a:rPr lang="en-US" dirty="0" smtClean="0"/>
              <a:t/>
            </a:r>
            <a:br>
              <a:rPr lang="en-US" dirty="0" smtClean="0"/>
            </a:br>
            <a:r>
              <a:rPr lang="en-US" dirty="0" smtClean="0"/>
              <a:t/>
            </a:r>
            <a:br>
              <a:rPr lang="en-US" dirty="0" smtClean="0"/>
            </a:br>
            <a:r>
              <a:rPr lang="en-US" sz="1200" b="1" i="0" u="sng" strike="noStrike" kern="1200" dirty="0" smtClean="0">
                <a:solidFill>
                  <a:schemeClr val="tx1"/>
                </a:solidFill>
                <a:latin typeface="+mn-lt"/>
                <a:ea typeface="+mn-ea"/>
                <a:cs typeface="+mn-cs"/>
              </a:rPr>
              <a:t>Dual processing</a:t>
            </a:r>
            <a:endParaRPr lang="en-US" sz="1200" b="0" i="0" u="none" strike="noStrike" kern="1200" dirty="0" smtClean="0">
              <a:solidFill>
                <a:schemeClr val="tx1"/>
              </a:solidFill>
              <a:latin typeface="+mn-lt"/>
              <a:ea typeface="+mn-ea"/>
              <a:cs typeface="+mn-cs"/>
            </a:endParaRPr>
          </a:p>
          <a:p>
            <a:pPr lvl="2" rtl="0" fontAlgn="base">
              <a:buFont typeface="Arial" pitchFamily="34" charset="0"/>
              <a:buChar char="•"/>
            </a:pPr>
            <a:r>
              <a:rPr lang="en-US" sz="1200" b="0" i="0" u="none" strike="noStrike" kern="1200" dirty="0" smtClean="0">
                <a:solidFill>
                  <a:schemeClr val="tx1"/>
                </a:solidFill>
                <a:latin typeface="+mn-lt"/>
                <a:ea typeface="+mn-ea"/>
                <a:cs typeface="+mn-cs"/>
              </a:rPr>
              <a:t>Perception, memory, thinking, language, and attitudes all operate on two levels—a conscious, deliberate “high road” and an unconscious, automatic “low road”. </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We process memory both consciously (explicitly) and unconsciously (implicitly). These two ways of remembering information are stored in different parts of the brain.</a:t>
            </a:r>
          </a:p>
          <a:p>
            <a:pPr rtl="0" fontAlgn="base">
              <a:buFont typeface="Arial" pitchFamily="34" charset="0"/>
              <a:buNone/>
            </a:pPr>
            <a:r>
              <a:rPr lang="en-US" dirty="0" smtClean="0"/>
              <a:t/>
            </a:r>
            <a:br>
              <a:rPr lang="en-US" dirty="0" smtClean="0"/>
            </a:br>
            <a:r>
              <a:rPr lang="en-US" sz="1200" b="1" i="0" u="sng" strike="noStrike" kern="1200" dirty="0" smtClean="0">
                <a:solidFill>
                  <a:schemeClr val="tx1"/>
                </a:solidFill>
                <a:latin typeface="+mn-lt"/>
                <a:ea typeface="+mn-ea"/>
                <a:cs typeface="+mn-cs"/>
              </a:rPr>
              <a:t>The Two-Track Mind</a:t>
            </a:r>
            <a:endParaRPr lang="en-US" sz="1200" b="0" i="0" u="none" strike="noStrike" kern="1200" dirty="0" smtClean="0">
              <a:solidFill>
                <a:schemeClr val="tx1"/>
              </a:solidFill>
              <a:latin typeface="+mn-lt"/>
              <a:ea typeface="+mn-ea"/>
              <a:cs typeface="+mn-cs"/>
            </a:endParaRPr>
          </a:p>
          <a:p>
            <a:pPr lvl="2" rtl="0" fontAlgn="base">
              <a:buFont typeface="Arial" pitchFamily="34" charset="0"/>
              <a:buChar char="•"/>
            </a:pPr>
            <a:r>
              <a:rPr lang="en-US" sz="1200" b="0" i="0" u="none" strike="noStrike" kern="1200" dirty="0" smtClean="0">
                <a:solidFill>
                  <a:schemeClr val="tx1"/>
                </a:solidFill>
                <a:latin typeface="+mn-lt"/>
                <a:ea typeface="+mn-ea"/>
                <a:cs typeface="+mn-cs"/>
              </a:rPr>
              <a:t>The eye sends information simultaneously to different brain areas, which have different tasks</a:t>
            </a:r>
          </a:p>
          <a:p>
            <a:pPr lvl="2" rtl="0" fontAlgn="base">
              <a:buFont typeface="Arial" pitchFamily="34" charset="0"/>
              <a:buChar char="•"/>
            </a:pPr>
            <a:r>
              <a:rPr lang="en-US" sz="1200" b="0" i="0" u="none" strike="noStrike" kern="1200" dirty="0" smtClean="0">
                <a:solidFill>
                  <a:schemeClr val="tx1"/>
                </a:solidFill>
                <a:latin typeface="+mn-lt"/>
                <a:ea typeface="+mn-ea"/>
                <a:cs typeface="+mn-cs"/>
              </a:rPr>
              <a:t>Dual processing system:</a:t>
            </a:r>
          </a:p>
          <a:p>
            <a:pPr lvl="3" rtl="0" fontAlgn="base">
              <a:buFont typeface="Arial" pitchFamily="34" charset="0"/>
              <a:buChar char="•"/>
            </a:pPr>
            <a:r>
              <a:rPr lang="en-US" sz="1200" b="0" i="1" u="none" strike="noStrike" kern="1200" dirty="0" smtClean="0">
                <a:solidFill>
                  <a:schemeClr val="tx1"/>
                </a:solidFill>
                <a:latin typeface="+mn-lt"/>
                <a:ea typeface="+mn-ea"/>
                <a:cs typeface="+mn-cs"/>
              </a:rPr>
              <a:t>A visual perception track</a:t>
            </a:r>
            <a:r>
              <a:rPr lang="en-US" sz="1200" b="0" i="0" u="none" strike="noStrike" kern="1200" dirty="0" smtClean="0">
                <a:solidFill>
                  <a:schemeClr val="tx1"/>
                </a:solidFill>
                <a:latin typeface="+mn-lt"/>
                <a:ea typeface="+mn-ea"/>
                <a:cs typeface="+mn-cs"/>
              </a:rPr>
              <a:t>—enables us “to create the mental furniture that allows us to think about the world”—to recognize things and to plan future actions</a:t>
            </a:r>
          </a:p>
          <a:p>
            <a:pPr lvl="3" rtl="0" fontAlgn="base">
              <a:buFont typeface="Arial" pitchFamily="34" charset="0"/>
              <a:buChar char="•"/>
            </a:pPr>
            <a:r>
              <a:rPr lang="en-US" sz="1200" b="0" i="1" u="none" strike="noStrike" kern="1200" dirty="0" smtClean="0">
                <a:solidFill>
                  <a:schemeClr val="tx1"/>
                </a:solidFill>
                <a:latin typeface="+mn-lt"/>
                <a:ea typeface="+mn-ea"/>
                <a:cs typeface="+mn-cs"/>
              </a:rPr>
              <a:t>A visual action track</a:t>
            </a:r>
            <a:r>
              <a:rPr lang="en-US" sz="1200" b="0" i="0" u="none" strike="noStrike" kern="1200" dirty="0" smtClean="0">
                <a:solidFill>
                  <a:schemeClr val="tx1"/>
                </a:solidFill>
                <a:latin typeface="+mn-lt"/>
                <a:ea typeface="+mn-ea"/>
                <a:cs typeface="+mn-cs"/>
              </a:rPr>
              <a:t>—guides our moment-to-moment actions</a:t>
            </a:r>
          </a:p>
          <a:p>
            <a:pPr lvl="3" rtl="0" fontAlgn="base">
              <a:buFont typeface="Arial" pitchFamily="34" charset="0"/>
              <a:buNone/>
            </a:pPr>
            <a:endParaRPr lang="en-US" sz="1200" b="0" i="0" u="none" strike="noStrike" kern="1200" dirty="0" smtClean="0">
              <a:solidFill>
                <a:schemeClr val="tx1"/>
              </a:solidFill>
              <a:latin typeface="+mn-lt"/>
              <a:ea typeface="+mn-ea"/>
              <a:cs typeface="+mn-cs"/>
            </a:endParaRPr>
          </a:p>
          <a:p>
            <a:pPr>
              <a:buFont typeface="Arial" pitchFamily="34" charset="0"/>
              <a:buChar char="•"/>
            </a:pPr>
            <a:r>
              <a:rPr lang="en-US" sz="1200" b="0" i="1" u="none" strike="noStrike"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rPr>
              <a:t>On rare occasions, the two conflict—</a:t>
            </a:r>
            <a:r>
              <a:rPr lang="en-US" sz="1200" b="0" i="1" u="none" strike="noStrike" kern="1200" dirty="0" smtClean="0">
                <a:solidFill>
                  <a:schemeClr val="tx1"/>
                </a:solidFill>
                <a:latin typeface="+mn-lt"/>
                <a:ea typeface="+mn-ea"/>
                <a:cs typeface="+mn-cs"/>
              </a:rPr>
              <a:t>the hollow face illusion</a:t>
            </a:r>
            <a:r>
              <a:rPr lang="en-US" sz="1200" b="0" i="0" u="none" strike="noStrike" kern="1200" dirty="0" smtClean="0">
                <a:solidFill>
                  <a:schemeClr val="tx1"/>
                </a:solidFill>
                <a:latin typeface="+mn-lt"/>
                <a:ea typeface="+mn-ea"/>
                <a:cs typeface="+mn-cs"/>
              </a:rPr>
              <a:t> (mistakenly perceive the inside of a mask as a protruding face)—seeing one thing, but processing another</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80C0202F-1D8F-4BCE-B9D1-86DEAECAF3FE}"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202F-1D8F-4BCE-B9D1-86DEAECAF3FE}" type="slidenum">
              <a:rPr lang="en-US" smtClean="0"/>
              <a:pPr/>
              <a:t>91</a:t>
            </a:fld>
            <a:endParaRPr lang="en-US"/>
          </a:p>
        </p:txBody>
      </p:sp>
    </p:spTree>
    <p:extLst>
      <p:ext uri="{BB962C8B-B14F-4D97-AF65-F5344CB8AC3E}">
        <p14:creationId xmlns:p14="http://schemas.microsoft.com/office/powerpoint/2010/main" val="267030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649CE4FD-7003-466D-89DE-7F736DE22A5E}" type="datetimeFigureOut">
              <a:rPr lang="en-US" smtClean="0"/>
              <a:pPr/>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683B3-19AB-4125-8460-19B0A49DD63E}"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9CE4FD-7003-466D-89DE-7F736DE22A5E}" type="datetimeFigureOut">
              <a:rPr lang="en-US" smtClean="0"/>
              <a:pPr/>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683B3-19AB-4125-8460-19B0A49DD63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9CE4FD-7003-466D-89DE-7F736DE22A5E}" type="datetimeFigureOut">
              <a:rPr lang="en-US" smtClean="0"/>
              <a:pPr/>
              <a:t>9/27/2016</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FF9683B3-19AB-4125-8460-19B0A49DD63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9CE4FD-7003-466D-89DE-7F736DE22A5E}" type="datetimeFigureOut">
              <a:rPr lang="en-US" smtClean="0"/>
              <a:pPr/>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683B3-19AB-4125-8460-19B0A49DD63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49CE4FD-7003-466D-89DE-7F736DE22A5E}" type="datetimeFigureOut">
              <a:rPr lang="en-US" smtClean="0"/>
              <a:pPr/>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9683B3-19AB-4125-8460-19B0A49DD63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49CE4FD-7003-466D-89DE-7F736DE22A5E}" type="datetimeFigureOut">
              <a:rPr lang="en-US" smtClean="0"/>
              <a:pPr/>
              <a:t>9/27/2016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683B3-19AB-4125-8460-19B0A49DD63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49CE4FD-7003-466D-89DE-7F736DE22A5E}" type="datetimeFigureOut">
              <a:rPr lang="en-US" smtClean="0"/>
              <a:pPr/>
              <a:t>9/27/2016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9683B3-19AB-4125-8460-19B0A49DD63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49CE4FD-7003-466D-89DE-7F736DE22A5E}" type="datetimeFigureOut">
              <a:rPr lang="en-US" smtClean="0"/>
              <a:pPr/>
              <a:t>9/27/2016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9683B3-19AB-4125-8460-19B0A49DD63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CE4FD-7003-466D-89DE-7F736DE22A5E}" type="datetimeFigureOut">
              <a:rPr lang="en-US" smtClean="0"/>
              <a:pPr/>
              <a:t>9/27/2016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9683B3-19AB-4125-8460-19B0A49DD63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49CE4FD-7003-466D-89DE-7F736DE22A5E}" type="datetimeFigureOut">
              <a:rPr lang="en-US" smtClean="0"/>
              <a:pPr/>
              <a:t>9/27/2016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9683B3-19AB-4125-8460-19B0A49DD63E}"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649CE4FD-7003-466D-89DE-7F736DE22A5E}" type="datetimeFigureOut">
              <a:rPr lang="en-US" smtClean="0"/>
              <a:pPr/>
              <a:t>9/27/2016</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FF9683B3-19AB-4125-8460-19B0A49DD63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649CE4FD-7003-466D-89DE-7F736DE22A5E}" type="datetimeFigureOut">
              <a:rPr lang="en-US" smtClean="0"/>
              <a:pPr/>
              <a:t>9/27/2016</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F9683B3-19AB-4125-8460-19B0A49DD63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G-jTkqHSWl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mGgtRG2da1c"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ORoTCBrCKIQ"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Franklin Gothic Medium" pitchFamily="34" charset="0"/>
              </a:rPr>
              <a:t>BIOLOGICAL BASES OF BEHAVIOR: THE BRAIN</a:t>
            </a:r>
            <a:endParaRPr lang="en-US" dirty="0">
              <a:latin typeface="Franklin Gothic Medium" pitchFamily="34" charset="0"/>
            </a:endParaRPr>
          </a:p>
        </p:txBody>
      </p:sp>
      <p:sp>
        <p:nvSpPr>
          <p:cNvPr id="3" name="Subtitle 2"/>
          <p:cNvSpPr>
            <a:spLocks noGrp="1"/>
          </p:cNvSpPr>
          <p:nvPr>
            <p:ph type="subTitle" idx="1"/>
          </p:nvPr>
        </p:nvSpPr>
        <p:spPr/>
        <p:txBody>
          <a:bodyPr/>
          <a:lstStyle/>
          <a:p>
            <a:r>
              <a:rPr lang="en-US" dirty="0" smtClean="0">
                <a:latin typeface="Franklin Gothic Medium" pitchFamily="34" charset="0"/>
              </a:rPr>
              <a:t>UNIT 3B</a:t>
            </a:r>
            <a:endParaRPr lang="en-US" dirty="0">
              <a:latin typeface="Franklin Gothic Medium"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en-US" dirty="0" smtClean="0">
                <a:latin typeface="Franklin Gothic Medium" panose="020B0603020102020204" pitchFamily="34" charset="0"/>
              </a:rPr>
              <a:t>MRI SCANS</a:t>
            </a:r>
          </a:p>
        </p:txBody>
      </p:sp>
      <p:sp>
        <p:nvSpPr>
          <p:cNvPr id="10243" name="Rectangle 3"/>
          <p:cNvSpPr>
            <a:spLocks noGrp="1" noChangeArrowheads="1"/>
          </p:cNvSpPr>
          <p:nvPr>
            <p:ph type="body" idx="1"/>
          </p:nvPr>
        </p:nvSpPr>
        <p:spPr/>
        <p:txBody>
          <a:bodyPr/>
          <a:lstStyle/>
          <a:p>
            <a:pPr>
              <a:defRPr/>
            </a:pPr>
            <a:r>
              <a:rPr lang="en-US" sz="2800" dirty="0">
                <a:latin typeface="Franklin Gothic Medium" panose="020B0603020102020204" pitchFamily="34" charset="0"/>
              </a:rPr>
              <a:t>Magnetic Resonance Imaging (MRI)</a:t>
            </a:r>
          </a:p>
          <a:p>
            <a:pPr lvl="1">
              <a:defRPr/>
            </a:pPr>
            <a:r>
              <a:rPr lang="en-US" sz="2500" dirty="0">
                <a:latin typeface="Franklin Gothic Medium" panose="020B0603020102020204" pitchFamily="34" charset="0"/>
              </a:rPr>
              <a:t>Uses a magnetic field and radio waves to produce </a:t>
            </a:r>
            <a:r>
              <a:rPr lang="en-US" altLang="en-US" sz="2500" dirty="0">
                <a:latin typeface="Franklin Gothic Medium" panose="020B0603020102020204" pitchFamily="34" charset="0"/>
              </a:rPr>
              <a:t>computer-generated images </a:t>
            </a:r>
            <a:endParaRPr lang="en-US" sz="2500" dirty="0">
              <a:latin typeface="Franklin Gothic Medium" panose="020B0603020102020204" pitchFamily="34" charset="0"/>
            </a:endParaRPr>
          </a:p>
          <a:p>
            <a:pPr lvl="1">
              <a:defRPr/>
            </a:pPr>
            <a:r>
              <a:rPr lang="en-US" altLang="en-US" sz="2500" dirty="0">
                <a:latin typeface="Franklin Gothic Medium" panose="020B0603020102020204" pitchFamily="34" charset="0"/>
              </a:rPr>
              <a:t>They distinguish among different types of brain tissue. </a:t>
            </a:r>
          </a:p>
          <a:p>
            <a:pPr marL="0" indent="0" eaLnBrk="1" hangingPunct="1">
              <a:buFontTx/>
              <a:buNone/>
              <a:defRPr/>
            </a:pPr>
            <a:endParaRPr lang="en-US" dirty="0">
              <a:latin typeface="Franklin Gothic Medium" panose="020B0603020102020204" pitchFamily="34" charset="0"/>
            </a:endParaRPr>
          </a:p>
        </p:txBody>
      </p:sp>
      <p:pic>
        <p:nvPicPr>
          <p:cNvPr id="29701" name="Picture 6" descr="http://www.wellcomecollection.org/idoccache/d9aec39e-68e2-4547-8844-2b72be01a818_1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94" y="3778624"/>
            <a:ext cx="2820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8" descr="336139-340870-8133t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679" y="3801036"/>
            <a:ext cx="22844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s://lh5.googleusercontent.com/37wQ5K244OUJB_QtoJWNX3XqHGWWnw_yPlevAkQqiJiNyOKgdOWkrK74rm3HWvTvE6nqAkax82qK22h4UI9pmJaArDNQGn8e54eGU6RyAglAUEvb7o4"/>
          <p:cNvPicPr>
            <a:picLocks noChangeAspect="1" noChangeArrowheads="1"/>
          </p:cNvPicPr>
          <p:nvPr/>
        </p:nvPicPr>
        <p:blipFill>
          <a:blip r:embed="rId5" cstate="print"/>
          <a:srcRect/>
          <a:stretch>
            <a:fillRect/>
          </a:stretch>
        </p:blipFill>
        <p:spPr bwMode="auto">
          <a:xfrm>
            <a:off x="457200" y="3684586"/>
            <a:ext cx="2177677" cy="2944814"/>
          </a:xfrm>
          <a:prstGeom prst="rect">
            <a:avLst/>
          </a:prstGeom>
          <a:noFill/>
        </p:spPr>
      </p:pic>
    </p:spTree>
    <p:extLst>
      <p:ext uri="{BB962C8B-B14F-4D97-AF65-F5344CB8AC3E}">
        <p14:creationId xmlns:p14="http://schemas.microsoft.com/office/powerpoint/2010/main" val="1261771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smtClean="0">
                <a:latin typeface="Franklin Gothic Medium" panose="020B0603020102020204" pitchFamily="34" charset="0"/>
              </a:rPr>
              <a:t>CT vs. MRI </a:t>
            </a: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12" y="1627188"/>
            <a:ext cx="7546975" cy="523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TextBox 5"/>
          <p:cNvSpPr txBox="1">
            <a:spLocks noChangeArrowheads="1"/>
          </p:cNvSpPr>
          <p:nvPr/>
        </p:nvSpPr>
        <p:spPr bwMode="auto">
          <a:xfrm>
            <a:off x="138604" y="1555019"/>
            <a:ext cx="24749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dirty="0" smtClean="0">
                <a:latin typeface="Franklin Gothic Medium" panose="020B0603020102020204" pitchFamily="34" charset="0"/>
              </a:rPr>
              <a:t>CT </a:t>
            </a:r>
            <a:r>
              <a:rPr lang="en-US" altLang="en-US" sz="2800" dirty="0">
                <a:latin typeface="Franklin Gothic Medium" panose="020B0603020102020204" pitchFamily="34" charset="0"/>
              </a:rPr>
              <a:t>scan </a:t>
            </a:r>
          </a:p>
        </p:txBody>
      </p:sp>
      <p:sp>
        <p:nvSpPr>
          <p:cNvPr id="30725" name="TextBox 6"/>
          <p:cNvSpPr txBox="1">
            <a:spLocks noChangeArrowheads="1"/>
          </p:cNvSpPr>
          <p:nvPr/>
        </p:nvSpPr>
        <p:spPr bwMode="auto">
          <a:xfrm>
            <a:off x="7848600" y="1416050"/>
            <a:ext cx="1295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a:latin typeface="Franklin Gothic Medium" panose="020B0603020102020204" pitchFamily="34" charset="0"/>
              </a:rPr>
              <a:t>MRI</a:t>
            </a:r>
            <a:r>
              <a:rPr lang="en-US" altLang="en-US" sz="1800">
                <a:latin typeface="Franklin Gothic Medium" panose="020B0603020102020204" pitchFamily="34" charset="0"/>
              </a:rPr>
              <a:t> </a:t>
            </a:r>
          </a:p>
        </p:txBody>
      </p:sp>
      <p:sp>
        <p:nvSpPr>
          <p:cNvPr id="30726" name="TextBox 7"/>
          <p:cNvSpPr txBox="1">
            <a:spLocks noChangeArrowheads="1"/>
          </p:cNvSpPr>
          <p:nvPr/>
        </p:nvSpPr>
        <p:spPr bwMode="auto">
          <a:xfrm>
            <a:off x="1759628" y="2035175"/>
            <a:ext cx="1752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dirty="0">
                <a:latin typeface="Franklin Gothic Medium" panose="020B0603020102020204" pitchFamily="34" charset="0"/>
              </a:rPr>
              <a:t>Less expensive than MRI</a:t>
            </a:r>
          </a:p>
        </p:txBody>
      </p:sp>
      <p:sp>
        <p:nvSpPr>
          <p:cNvPr id="30727" name="TextBox 8"/>
          <p:cNvSpPr txBox="1">
            <a:spLocks noChangeArrowheads="1"/>
          </p:cNvSpPr>
          <p:nvPr/>
        </p:nvSpPr>
        <p:spPr bwMode="auto">
          <a:xfrm>
            <a:off x="922759" y="2905125"/>
            <a:ext cx="1808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a:latin typeface="Franklin Gothic Medium" panose="020B0603020102020204" pitchFamily="34" charset="0"/>
              </a:rPr>
              <a:t>Less sensitive to patient movement</a:t>
            </a:r>
          </a:p>
        </p:txBody>
      </p:sp>
      <p:sp>
        <p:nvSpPr>
          <p:cNvPr id="30728" name="TextBox 9"/>
          <p:cNvSpPr txBox="1">
            <a:spLocks noChangeArrowheads="1"/>
          </p:cNvSpPr>
          <p:nvPr/>
        </p:nvSpPr>
        <p:spPr bwMode="auto">
          <a:xfrm>
            <a:off x="1219200" y="4513262"/>
            <a:ext cx="19907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dirty="0">
                <a:latin typeface="Franklin Gothic Medium" panose="020B0603020102020204" pitchFamily="34" charset="0"/>
              </a:rPr>
              <a:t>CT can be performed if you have an implanted medical device of any kind</a:t>
            </a:r>
          </a:p>
        </p:txBody>
      </p:sp>
      <p:sp>
        <p:nvSpPr>
          <p:cNvPr id="30729" name="TextBox 10"/>
          <p:cNvSpPr txBox="1">
            <a:spLocks noChangeArrowheads="1"/>
          </p:cNvSpPr>
          <p:nvPr/>
        </p:nvSpPr>
        <p:spPr bwMode="auto">
          <a:xfrm>
            <a:off x="6248400" y="2667000"/>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sp>
        <p:nvSpPr>
          <p:cNvPr id="30730" name="TextBox 12"/>
          <p:cNvSpPr txBox="1">
            <a:spLocks noChangeArrowheads="1"/>
          </p:cNvSpPr>
          <p:nvPr/>
        </p:nvSpPr>
        <p:spPr bwMode="auto">
          <a:xfrm>
            <a:off x="5467094" y="2362200"/>
            <a:ext cx="22098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dirty="0">
                <a:latin typeface="Franklin Gothic Medium" panose="020B0603020102020204" pitchFamily="34" charset="0"/>
              </a:rPr>
              <a:t>MRI contrast materials used for image enhancement have very low incidence of side effects </a:t>
            </a:r>
          </a:p>
        </p:txBody>
      </p:sp>
      <p:sp>
        <p:nvSpPr>
          <p:cNvPr id="30731" name="TextBox 11"/>
          <p:cNvSpPr txBox="1">
            <a:spLocks noChangeArrowheads="1"/>
          </p:cNvSpPr>
          <p:nvPr/>
        </p:nvSpPr>
        <p:spPr bwMode="auto">
          <a:xfrm>
            <a:off x="5703094" y="4783137"/>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US" altLang="en-US" sz="1800" dirty="0">
                <a:latin typeface="Franklin Gothic Medium" panose="020B0603020102020204" pitchFamily="34" charset="0"/>
              </a:rPr>
              <a:t>More sensitive to patient movement  </a:t>
            </a:r>
          </a:p>
        </p:txBody>
      </p:sp>
      <p:sp>
        <p:nvSpPr>
          <p:cNvPr id="30732" name="TextBox 13"/>
          <p:cNvSpPr txBox="1">
            <a:spLocks noChangeArrowheads="1"/>
          </p:cNvSpPr>
          <p:nvPr/>
        </p:nvSpPr>
        <p:spPr bwMode="auto">
          <a:xfrm>
            <a:off x="3580608" y="3784600"/>
            <a:ext cx="16573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latin typeface="Franklin Gothic Medium" panose="020B0603020102020204" pitchFamily="34" charset="0"/>
              </a:rPr>
              <a:t>Give you the structure of the brain </a:t>
            </a:r>
          </a:p>
        </p:txBody>
      </p:sp>
    </p:spTree>
    <p:extLst>
      <p:ext uri="{BB962C8B-B14F-4D97-AF65-F5344CB8AC3E}">
        <p14:creationId xmlns:p14="http://schemas.microsoft.com/office/powerpoint/2010/main" val="4195220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smtClean="0">
                <a:latin typeface="Franklin Gothic Medium" panose="020B0603020102020204" pitchFamily="34" charset="0"/>
              </a:rPr>
              <a:t>PET SCANS </a:t>
            </a:r>
          </a:p>
        </p:txBody>
      </p:sp>
      <p:sp>
        <p:nvSpPr>
          <p:cNvPr id="31747" name="Content Placeholder 2"/>
          <p:cNvSpPr>
            <a:spLocks noGrp="1"/>
          </p:cNvSpPr>
          <p:nvPr>
            <p:ph idx="1"/>
          </p:nvPr>
        </p:nvSpPr>
        <p:spPr/>
        <p:txBody>
          <a:bodyPr/>
          <a:lstStyle/>
          <a:p>
            <a:r>
              <a:rPr lang="en-US" altLang="en-US" smtClean="0">
                <a:latin typeface="Franklin Gothic Medium" panose="020B0603020102020204" pitchFamily="34" charset="0"/>
              </a:rPr>
              <a:t>Positron Emission Tomography (PET) </a:t>
            </a:r>
          </a:p>
          <a:p>
            <a:r>
              <a:rPr lang="en-US" altLang="en-US" smtClean="0">
                <a:latin typeface="Franklin Gothic Medium" panose="020B0603020102020204" pitchFamily="34" charset="0"/>
              </a:rPr>
              <a:t>Use radioactive glucose to determine location of greatest brain activity</a:t>
            </a:r>
          </a:p>
          <a:p>
            <a:endParaRPr lang="en-US" altLang="en-US" smtClean="0">
              <a:latin typeface="Franklin Gothic Medium" panose="020B0603020102020204" pitchFamily="34" charset="0"/>
            </a:endParaRPr>
          </a:p>
        </p:txBody>
      </p:sp>
      <p:pic>
        <p:nvPicPr>
          <p:cNvPr id="31748" name="Picture 5" descr="PET20YEAROLD_HIG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3962400"/>
            <a:ext cx="273367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descr="PETAD_HIG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962400"/>
            <a:ext cx="27638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7"/>
          <p:cNvSpPr>
            <a:spLocks noChangeArrowheads="1"/>
          </p:cNvSpPr>
          <p:nvPr/>
        </p:nvSpPr>
        <p:spPr bwMode="auto">
          <a:xfrm>
            <a:off x="6096000" y="3500864"/>
            <a:ext cx="16414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latin typeface="Franklin Gothic Medium" panose="020B0603020102020204" pitchFamily="34" charset="0"/>
              </a:rPr>
              <a:t>PET Scan of Alzheimer's Disease Brain</a:t>
            </a:r>
            <a:r>
              <a:rPr lang="en-US" altLang="en-US" sz="2400">
                <a:latin typeface="Franklin Gothic Medium" panose="020B0603020102020204" pitchFamily="34" charset="0"/>
              </a:rPr>
              <a:t> </a:t>
            </a:r>
          </a:p>
        </p:txBody>
      </p:sp>
      <p:sp>
        <p:nvSpPr>
          <p:cNvPr id="31751" name="Rectangle 8"/>
          <p:cNvSpPr>
            <a:spLocks noChangeArrowheads="1"/>
          </p:cNvSpPr>
          <p:nvPr/>
        </p:nvSpPr>
        <p:spPr bwMode="auto">
          <a:xfrm>
            <a:off x="3200400" y="3349209"/>
            <a:ext cx="12192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latin typeface="Franklin Gothic Medium" panose="020B0603020102020204" pitchFamily="34" charset="0"/>
              </a:rPr>
              <a:t>PET Scan of</a:t>
            </a:r>
            <a:br>
              <a:rPr lang="en-US" altLang="en-US" sz="1400">
                <a:latin typeface="Franklin Gothic Medium" panose="020B0603020102020204" pitchFamily="34" charset="0"/>
              </a:rPr>
            </a:br>
            <a:r>
              <a:rPr lang="en-US" altLang="en-US" sz="1400">
                <a:latin typeface="Franklin Gothic Medium" panose="020B0603020102020204" pitchFamily="34" charset="0"/>
              </a:rPr>
              <a:t>Normal Brain</a:t>
            </a:r>
            <a:r>
              <a:rPr lang="en-US" altLang="en-US" sz="2400">
                <a:latin typeface="Franklin Gothic Medium" panose="020B0603020102020204" pitchFamily="34" charset="0"/>
              </a:rPr>
              <a:t> </a:t>
            </a:r>
          </a:p>
        </p:txBody>
      </p:sp>
    </p:spTree>
    <p:extLst>
      <p:ext uri="{BB962C8B-B14F-4D97-AF65-F5344CB8AC3E}">
        <p14:creationId xmlns:p14="http://schemas.microsoft.com/office/powerpoint/2010/main" val="1355125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fMRIs</a:t>
            </a:r>
          </a:p>
        </p:txBody>
      </p:sp>
      <p:sp>
        <p:nvSpPr>
          <p:cNvPr id="32771" name="Content Placeholder 2"/>
          <p:cNvSpPr>
            <a:spLocks noGrp="1"/>
          </p:cNvSpPr>
          <p:nvPr>
            <p:ph idx="1"/>
          </p:nvPr>
        </p:nvSpPr>
        <p:spPr/>
        <p:txBody>
          <a:bodyPr/>
          <a:lstStyle/>
          <a:p>
            <a:r>
              <a:rPr lang="en-US" altLang="en-US" dirty="0" smtClean="0">
                <a:latin typeface="Franklin Gothic Medium" panose="020B0603020102020204" pitchFamily="34" charset="0"/>
              </a:rPr>
              <a:t>Functional Magnetic Resonance Imaging (fMRI)</a:t>
            </a:r>
          </a:p>
          <a:p>
            <a:pPr lvl="1"/>
            <a:r>
              <a:rPr lang="en-US" altLang="en-US" dirty="0" smtClean="0">
                <a:latin typeface="Franklin Gothic Medium" panose="020B0603020102020204" pitchFamily="34" charset="0"/>
              </a:rPr>
              <a:t>Shows function and structure by measuring movement of blood molecules within the brain</a:t>
            </a:r>
          </a:p>
          <a:p>
            <a:endParaRPr lang="en-US" altLang="en-US" dirty="0" smtClean="0">
              <a:latin typeface="Franklin Gothic Medium" panose="020B0603020102020204" pitchFamily="34" charset="0"/>
            </a:endParaRPr>
          </a:p>
        </p:txBody>
      </p:sp>
    </p:spTree>
    <p:extLst>
      <p:ext uri="{BB962C8B-B14F-4D97-AF65-F5344CB8AC3E}">
        <p14:creationId xmlns:p14="http://schemas.microsoft.com/office/powerpoint/2010/main" val="2245732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WHICH TYPE OF SCAN?</a:t>
            </a:r>
            <a:endParaRPr lang="en-US" dirty="0">
              <a:latin typeface="Franklin Gothic Medium" pitchFamily="34" charset="0"/>
            </a:endParaRPr>
          </a:p>
        </p:txBody>
      </p:sp>
      <p:pic>
        <p:nvPicPr>
          <p:cNvPr id="20482" name="Picture 2" descr="https://lh4.googleusercontent.com/kEP44pO-CMCRIaIN2NxPDWNAAGkJ3YCdjv6R-xkEy2r6gNk5iz7k616egwoln218-YR4ikYaND3suGMHUeK0TmeaesilEMcwjz8ChIHFghH5_R-Zkdk"/>
          <p:cNvPicPr>
            <a:picLocks noChangeAspect="1" noChangeArrowheads="1"/>
          </p:cNvPicPr>
          <p:nvPr/>
        </p:nvPicPr>
        <p:blipFill>
          <a:blip r:embed="rId3" cstate="print"/>
          <a:srcRect/>
          <a:stretch>
            <a:fillRect/>
          </a:stretch>
        </p:blipFill>
        <p:spPr bwMode="auto">
          <a:xfrm>
            <a:off x="609600" y="1981200"/>
            <a:ext cx="3933825" cy="3933826"/>
          </a:xfrm>
          <a:prstGeom prst="rect">
            <a:avLst/>
          </a:prstGeom>
          <a:noFill/>
        </p:spPr>
      </p:pic>
      <p:pic>
        <p:nvPicPr>
          <p:cNvPr id="20484" name="Picture 4" descr="https://lh5.googleusercontent.com/yFtCjhqaRrbzzPXDJkC8-F9URrx3Sii7srBYvAp-1hsuX858ksGUeB476CCEt7JmDCpBd4FkNDthFX18VVfU-lCbtCFfMCNI-fH4A21-dr2mPaprsVo"/>
          <p:cNvPicPr>
            <a:picLocks noChangeAspect="1" noChangeArrowheads="1"/>
          </p:cNvPicPr>
          <p:nvPr/>
        </p:nvPicPr>
        <p:blipFill>
          <a:blip r:embed="rId4" cstate="print"/>
          <a:srcRect/>
          <a:stretch>
            <a:fillRect/>
          </a:stretch>
        </p:blipFill>
        <p:spPr bwMode="auto">
          <a:xfrm>
            <a:off x="5257800" y="2209800"/>
            <a:ext cx="3228975" cy="322897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WHICH TYPE OF SCAN</a:t>
            </a:r>
            <a:endParaRPr lang="en-US" dirty="0">
              <a:latin typeface="Franklin Gothic Medium" pitchFamily="34" charset="0"/>
            </a:endParaRPr>
          </a:p>
        </p:txBody>
      </p:sp>
      <p:pic>
        <p:nvPicPr>
          <p:cNvPr id="21506" name="Picture 2" descr="https://lh6.googleusercontent.com/OyGoxTBQ7bQ663FHsiOczTIbFg4PkeJXgg1uUADjW1AkJVZhD2jdKJruipAo_PsqJFBcKqUtiuKN9eLAvzSbK31FFVy3_Ch5DHl563uggyUAfI7vk_Q"/>
          <p:cNvPicPr>
            <a:picLocks noChangeAspect="1" noChangeArrowheads="1"/>
          </p:cNvPicPr>
          <p:nvPr/>
        </p:nvPicPr>
        <p:blipFill>
          <a:blip r:embed="rId3" cstate="print"/>
          <a:srcRect/>
          <a:stretch>
            <a:fillRect/>
          </a:stretch>
        </p:blipFill>
        <p:spPr bwMode="auto">
          <a:xfrm>
            <a:off x="838200" y="2286000"/>
            <a:ext cx="7419975" cy="35052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WHICH TYPE OF SCAN?</a:t>
            </a:r>
            <a:endParaRPr lang="en-US" dirty="0">
              <a:latin typeface="Franklin Gothic Medium" pitchFamily="34" charset="0"/>
            </a:endParaRPr>
          </a:p>
        </p:txBody>
      </p:sp>
      <p:pic>
        <p:nvPicPr>
          <p:cNvPr id="22530" name="Picture 2" descr="https://lh4.googleusercontent.com/tDOJQJkRXqyoCo-Bi3FgkdwthlPf0Ie0rpMm_1YNGlvLx4-4xzC9GeJMu-70Qc_85JLCxm1-KLiTQVKZOJs16XZ9zTKbFaTPacq1nXxMJDmMREiMMQI"/>
          <p:cNvPicPr>
            <a:picLocks noChangeAspect="1" noChangeArrowheads="1"/>
          </p:cNvPicPr>
          <p:nvPr/>
        </p:nvPicPr>
        <p:blipFill>
          <a:blip r:embed="rId3" cstate="print"/>
          <a:srcRect/>
          <a:stretch>
            <a:fillRect/>
          </a:stretch>
        </p:blipFill>
        <p:spPr bwMode="auto">
          <a:xfrm>
            <a:off x="685800" y="2438400"/>
            <a:ext cx="2819400" cy="2819400"/>
          </a:xfrm>
          <a:prstGeom prst="rect">
            <a:avLst/>
          </a:prstGeom>
          <a:noFill/>
        </p:spPr>
      </p:pic>
      <p:pic>
        <p:nvPicPr>
          <p:cNvPr id="22532" name="Picture 4" descr="https://lh3.googleusercontent.com/odITCWMJhCjjg7hO9WKCMPJxIq4hjyMhkJ_p515M2jI8r-IHA3P2nn6IA16eiBvPrXAF_XaDErItJUgi5KCpuqTVNZ1w87yY37Tj_lyKcMlN6egsWuk"/>
          <p:cNvPicPr>
            <a:picLocks noChangeAspect="1" noChangeArrowheads="1"/>
          </p:cNvPicPr>
          <p:nvPr/>
        </p:nvPicPr>
        <p:blipFill>
          <a:blip r:embed="rId4" cstate="print"/>
          <a:srcRect/>
          <a:stretch>
            <a:fillRect/>
          </a:stretch>
        </p:blipFill>
        <p:spPr bwMode="auto">
          <a:xfrm>
            <a:off x="3962400" y="2209800"/>
            <a:ext cx="4886325" cy="33147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WHICH TYPE OF SCAN?</a:t>
            </a:r>
            <a:endParaRPr lang="en-US" dirty="0">
              <a:latin typeface="Franklin Gothic Medium" panose="020B0603020102020204" pitchFamily="34" charset="0"/>
            </a:endParaRPr>
          </a:p>
        </p:txBody>
      </p:sp>
      <p:pic>
        <p:nvPicPr>
          <p:cNvPr id="23554" name="Picture 2" descr="https://lh3.googleusercontent.com/oOO2MHkvZgFbj0sw4IQTW-uj6qF9KDANoYGh3EP0EDGnaW4IfqXHWkhz6xkfff3Qqm5Z6gnG4MfnU-2uPi88RAvteChyxb3boU2xZb_9gy57ee-gyCI"/>
          <p:cNvPicPr>
            <a:picLocks noChangeAspect="1" noChangeArrowheads="1"/>
          </p:cNvPicPr>
          <p:nvPr/>
        </p:nvPicPr>
        <p:blipFill>
          <a:blip r:embed="rId3" cstate="print"/>
          <a:srcRect/>
          <a:stretch>
            <a:fillRect/>
          </a:stretch>
        </p:blipFill>
        <p:spPr bwMode="auto">
          <a:xfrm>
            <a:off x="2362200" y="2209800"/>
            <a:ext cx="4343400" cy="36195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OLDER BRAIN STRUCTURES</a:t>
            </a:r>
            <a:endParaRPr lang="en-US" dirty="0">
              <a:latin typeface="Franklin Gothic Medium" pitchFamily="34" charset="0"/>
            </a:endParaRPr>
          </a:p>
        </p:txBody>
      </p:sp>
      <p:sp>
        <p:nvSpPr>
          <p:cNvPr id="5" name="Text Placeholder 4"/>
          <p:cNvSpPr>
            <a:spLocks noGrp="1"/>
          </p:cNvSpPr>
          <p:nvPr>
            <p:ph type="body" idx="1"/>
          </p:nvPr>
        </p:nvSpPr>
        <p:spPr/>
        <p:txBody>
          <a:bodyPr/>
          <a:lstStyle/>
          <a:p>
            <a:endParaRPr lang="en-US">
              <a:latin typeface="Franklin Gothic Medium" pitchFamily="34" charset="0"/>
            </a:endParaRPr>
          </a:p>
        </p:txBody>
      </p:sp>
      <p:pic>
        <p:nvPicPr>
          <p:cNvPr id="24578" name="Picture 2" descr="https://lh5.googleusercontent.com/aeKoetAdmz0kFzkpOLPN-8Ej1hlb9AqvnZ70ra7SUeg6MJfFY1BengY11wKrHfYUUg3tm7V5-6lW5jT0_BTwlmyXXo8iGNhKGuPKxuT6E0gjaIJcNjw"/>
          <p:cNvPicPr>
            <a:picLocks noChangeAspect="1" noChangeArrowheads="1"/>
          </p:cNvPicPr>
          <p:nvPr/>
        </p:nvPicPr>
        <p:blipFill>
          <a:blip r:embed="rId3" cstate="print"/>
          <a:srcRect/>
          <a:stretch>
            <a:fillRect/>
          </a:stretch>
        </p:blipFill>
        <p:spPr bwMode="auto">
          <a:xfrm>
            <a:off x="2895600" y="1752600"/>
            <a:ext cx="3305175" cy="4953001"/>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6149" name="Group 10"/>
          <p:cNvGrpSpPr>
            <a:grpSpLocks/>
          </p:cNvGrpSpPr>
          <p:nvPr/>
        </p:nvGrpSpPr>
        <p:grpSpPr bwMode="auto">
          <a:xfrm>
            <a:off x="34925" y="58738"/>
            <a:ext cx="8956675" cy="6646862"/>
            <a:chOff x="533400" y="0"/>
            <a:chExt cx="8610601" cy="6705600"/>
          </a:xfrm>
        </p:grpSpPr>
        <p:cxnSp>
          <p:nvCxnSpPr>
            <p:cNvPr id="12" name="Straight Arrow Connector 11"/>
            <p:cNvCxnSpPr/>
            <p:nvPr/>
          </p:nvCxnSpPr>
          <p:spPr>
            <a:xfrm flipH="1">
              <a:off x="4458686" y="2130033"/>
              <a:ext cx="96149" cy="3843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581400" y="2514811"/>
              <a:ext cx="1755036" cy="968984"/>
            </a:xfrm>
            <a:prstGeom prst="ellipse">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2400" b="1" dirty="0">
                  <a:solidFill>
                    <a:schemeClr val="bg1"/>
                  </a:solidFill>
                  <a:latin typeface="Franklin Gothic Medium" panose="020B0603020102020204" pitchFamily="34" charset="0"/>
                  <a:cs typeface="Times New Roman" pitchFamily="18" charset="0"/>
                </a:rPr>
                <a:t>Nervous System</a:t>
              </a:r>
            </a:p>
          </p:txBody>
        </p:sp>
        <p:cxnSp>
          <p:nvCxnSpPr>
            <p:cNvPr id="14" name="Straight Arrow Connector 13"/>
            <p:cNvCxnSpPr>
              <a:endCxn id="15" idx="6"/>
            </p:cNvCxnSpPr>
            <p:nvPr/>
          </p:nvCxnSpPr>
          <p:spPr>
            <a:xfrm flipH="1">
              <a:off x="2914211" y="3308758"/>
              <a:ext cx="972165" cy="2498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517774" y="2895564"/>
              <a:ext cx="1396437" cy="1329269"/>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Central Nervous System</a:t>
              </a:r>
            </a:p>
          </p:txBody>
        </p:sp>
        <p:cxnSp>
          <p:nvCxnSpPr>
            <p:cNvPr id="16" name="Straight Arrow Connector 15"/>
            <p:cNvCxnSpPr>
              <a:stCxn id="15" idx="4"/>
              <a:endCxn id="17" idx="0"/>
            </p:cNvCxnSpPr>
            <p:nvPr/>
          </p:nvCxnSpPr>
          <p:spPr>
            <a:xfrm flipH="1">
              <a:off x="1595608" y="4224833"/>
              <a:ext cx="621148" cy="43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972934" y="4657245"/>
              <a:ext cx="1243822" cy="83920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Brain</a:t>
              </a:r>
            </a:p>
          </p:txBody>
        </p:sp>
        <p:cxnSp>
          <p:nvCxnSpPr>
            <p:cNvPr id="18" name="Straight Arrow Connector 17"/>
            <p:cNvCxnSpPr>
              <a:stCxn id="17" idx="2"/>
              <a:endCxn id="19" idx="0"/>
            </p:cNvCxnSpPr>
            <p:nvPr/>
          </p:nvCxnSpPr>
          <p:spPr>
            <a:xfrm flipH="1">
              <a:off x="1221699" y="5496446"/>
              <a:ext cx="373909" cy="2946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33400" y="5791128"/>
              <a:ext cx="1378124" cy="819983"/>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Brain Imaging</a:t>
              </a:r>
            </a:p>
          </p:txBody>
        </p:sp>
        <p:sp>
          <p:nvSpPr>
            <p:cNvPr id="20" name="Oval 19"/>
            <p:cNvSpPr/>
            <p:nvPr/>
          </p:nvSpPr>
          <p:spPr>
            <a:xfrm>
              <a:off x="6297711" y="3041302"/>
              <a:ext cx="1675725" cy="1149898"/>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Peripheral Nervous System</a:t>
              </a:r>
            </a:p>
          </p:txBody>
        </p:sp>
        <p:cxnSp>
          <p:nvCxnSpPr>
            <p:cNvPr id="21" name="Straight Arrow Connector 20"/>
            <p:cNvCxnSpPr>
              <a:stCxn id="13" idx="5"/>
              <a:endCxn id="20" idx="2"/>
            </p:cNvCxnSpPr>
            <p:nvPr/>
          </p:nvCxnSpPr>
          <p:spPr>
            <a:xfrm>
              <a:off x="5079834" y="3342390"/>
              <a:ext cx="1217877" cy="2738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760137" y="914472"/>
              <a:ext cx="1309446" cy="760727"/>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sz="1600" dirty="0">
                  <a:solidFill>
                    <a:schemeClr val="tx1"/>
                  </a:solidFill>
                  <a:latin typeface="Franklin Gothic Medium" panose="020B0603020102020204" pitchFamily="34" charset="0"/>
                  <a:cs typeface="Times New Roman" pitchFamily="18" charset="0"/>
                </a:rPr>
                <a:t>Building Blocks</a:t>
              </a:r>
            </a:p>
          </p:txBody>
        </p:sp>
        <p:sp>
          <p:nvSpPr>
            <p:cNvPr id="23" name="Oval 22"/>
            <p:cNvSpPr/>
            <p:nvPr/>
          </p:nvSpPr>
          <p:spPr>
            <a:xfrm>
              <a:off x="566976" y="1132280"/>
              <a:ext cx="1443748" cy="1084235"/>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Genetics</a:t>
              </a:r>
            </a:p>
          </p:txBody>
        </p:sp>
        <p:cxnSp>
          <p:nvCxnSpPr>
            <p:cNvPr id="24" name="Straight Arrow Connector 23"/>
            <p:cNvCxnSpPr>
              <a:endCxn id="23" idx="6"/>
            </p:cNvCxnSpPr>
            <p:nvPr/>
          </p:nvCxnSpPr>
          <p:spPr>
            <a:xfrm flipH="1">
              <a:off x="2010724" y="1675199"/>
              <a:ext cx="153531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2" idx="2"/>
            </p:cNvCxnSpPr>
            <p:nvPr/>
          </p:nvCxnSpPr>
          <p:spPr>
            <a:xfrm flipV="1">
              <a:off x="5562101" y="1294035"/>
              <a:ext cx="1198036" cy="3811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221699" y="59256"/>
              <a:ext cx="2014533" cy="1007362"/>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Evolutionary</a:t>
              </a:r>
            </a:p>
          </p:txBody>
        </p:sp>
        <p:cxnSp>
          <p:nvCxnSpPr>
            <p:cNvPr id="27" name="Straight Arrow Connector 26"/>
            <p:cNvCxnSpPr>
              <a:endCxn id="26" idx="5"/>
            </p:cNvCxnSpPr>
            <p:nvPr/>
          </p:nvCxnSpPr>
          <p:spPr>
            <a:xfrm flipH="1" flipV="1">
              <a:off x="2941682" y="919277"/>
              <a:ext cx="604360" cy="7559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3704763" y="0"/>
              <a:ext cx="1629940" cy="914472"/>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Endocrine System</a:t>
              </a:r>
            </a:p>
          </p:txBody>
        </p:sp>
        <p:cxnSp>
          <p:nvCxnSpPr>
            <p:cNvPr id="29" name="Straight Arrow Connector 28"/>
            <p:cNvCxnSpPr>
              <a:endCxn id="28" idx="4"/>
            </p:cNvCxnSpPr>
            <p:nvPr/>
          </p:nvCxnSpPr>
          <p:spPr>
            <a:xfrm flipH="1" flipV="1">
              <a:off x="4519733" y="914472"/>
              <a:ext cx="35102" cy="3042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7396547" y="2125228"/>
              <a:ext cx="1747454" cy="483662"/>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cs typeface="Times New Roman" pitchFamily="18" charset="0"/>
                </a:rPr>
                <a:t>Neurotransmitters</a:t>
              </a:r>
            </a:p>
          </p:txBody>
        </p:sp>
        <p:cxnSp>
          <p:nvCxnSpPr>
            <p:cNvPr id="31" name="Straight Arrow Connector 30"/>
            <p:cNvCxnSpPr>
              <a:stCxn id="22" idx="4"/>
              <a:endCxn id="30" idx="0"/>
            </p:cNvCxnSpPr>
            <p:nvPr/>
          </p:nvCxnSpPr>
          <p:spPr>
            <a:xfrm>
              <a:off x="7413334" y="1675199"/>
              <a:ext cx="857703" cy="4500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6143568" y="5086455"/>
              <a:ext cx="1243822" cy="67104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Somatic</a:t>
              </a:r>
            </a:p>
          </p:txBody>
        </p:sp>
        <p:cxnSp>
          <p:nvCxnSpPr>
            <p:cNvPr id="33" name="Straight Arrow Connector 32"/>
            <p:cNvCxnSpPr>
              <a:stCxn id="47" idx="2"/>
              <a:endCxn id="32" idx="0"/>
            </p:cNvCxnSpPr>
            <p:nvPr/>
          </p:nvCxnSpPr>
          <p:spPr>
            <a:xfrm>
              <a:off x="5881069" y="4665252"/>
              <a:ext cx="885173" cy="4212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4516681" y="5023995"/>
              <a:ext cx="1372019" cy="6710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Autonomic</a:t>
              </a:r>
            </a:p>
          </p:txBody>
        </p:sp>
        <p:cxnSp>
          <p:nvCxnSpPr>
            <p:cNvPr id="35" name="Straight Arrow Connector 34"/>
            <p:cNvCxnSpPr>
              <a:stCxn id="47" idx="2"/>
              <a:endCxn id="34" idx="0"/>
            </p:cNvCxnSpPr>
            <p:nvPr/>
          </p:nvCxnSpPr>
          <p:spPr>
            <a:xfrm flipH="1">
              <a:off x="5201927" y="4665252"/>
              <a:ext cx="679141" cy="3587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3587249" y="6119441"/>
              <a:ext cx="1674198" cy="570144"/>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Sympathetic</a:t>
              </a:r>
            </a:p>
          </p:txBody>
        </p:sp>
        <p:sp>
          <p:nvSpPr>
            <p:cNvPr id="37" name="Rectangle 36"/>
            <p:cNvSpPr/>
            <p:nvPr/>
          </p:nvSpPr>
          <p:spPr>
            <a:xfrm>
              <a:off x="5526999" y="6135456"/>
              <a:ext cx="1753560" cy="570144"/>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Parasympathetic</a:t>
              </a:r>
            </a:p>
          </p:txBody>
        </p:sp>
        <p:cxnSp>
          <p:nvCxnSpPr>
            <p:cNvPr id="38" name="Straight Arrow Connector 37"/>
            <p:cNvCxnSpPr>
              <a:stCxn id="34" idx="2"/>
              <a:endCxn id="36" idx="0"/>
            </p:cNvCxnSpPr>
            <p:nvPr/>
          </p:nvCxnSpPr>
          <p:spPr>
            <a:xfrm flipH="1">
              <a:off x="4425111" y="5695036"/>
              <a:ext cx="776816" cy="4244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4" idx="2"/>
              <a:endCxn id="37" idx="0"/>
            </p:cNvCxnSpPr>
            <p:nvPr/>
          </p:nvCxnSpPr>
          <p:spPr>
            <a:xfrm>
              <a:off x="5201927" y="5695036"/>
              <a:ext cx="1202615" cy="4404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546675" y="1219200"/>
              <a:ext cx="2015925" cy="910571"/>
            </a:xfrm>
            <a:prstGeom prst="rect">
              <a:avLst/>
            </a:prstGeom>
            <a:solidFill>
              <a:srgbClr val="7030A0"/>
            </a:solidFill>
            <a:ln/>
          </p:spPr>
          <p:style>
            <a:lnRef idx="0">
              <a:schemeClr val="accent3"/>
            </a:lnRef>
            <a:fillRef idx="3">
              <a:schemeClr val="accent3"/>
            </a:fillRef>
            <a:effectRef idx="3">
              <a:schemeClr val="accent3"/>
            </a:effectRef>
            <a:fontRef idx="minor">
              <a:schemeClr val="lt1"/>
            </a:fontRef>
          </p:style>
          <p:txBody>
            <a:bodyPr lIns="0" tIns="0" rIns="0" bIns="0" anchor="ctr"/>
            <a:lstStyle/>
            <a:p>
              <a:pPr algn="ctr" eaLnBrk="1" hangingPunct="1">
                <a:defRPr/>
              </a:pPr>
              <a:r>
                <a:rPr lang="en-US" sz="2400" b="1" dirty="0">
                  <a:solidFill>
                    <a:schemeClr val="bg1"/>
                  </a:solidFill>
                  <a:latin typeface="Franklin Gothic Medium" panose="020B0603020102020204" pitchFamily="34" charset="0"/>
                  <a:cs typeface="Times New Roman" pitchFamily="18" charset="0"/>
                </a:rPr>
                <a:t>Biological Psychology</a:t>
              </a:r>
            </a:p>
          </p:txBody>
        </p:sp>
        <p:cxnSp>
          <p:nvCxnSpPr>
            <p:cNvPr id="41" name="Straight Arrow Connector 40"/>
            <p:cNvCxnSpPr>
              <a:stCxn id="15" idx="4"/>
              <a:endCxn id="42" idx="0"/>
            </p:cNvCxnSpPr>
            <p:nvPr/>
          </p:nvCxnSpPr>
          <p:spPr>
            <a:xfrm>
              <a:off x="2216756" y="4224833"/>
              <a:ext cx="743240" cy="4228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2340375" y="4647636"/>
              <a:ext cx="1242295" cy="83920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Spinal Cord</a:t>
              </a:r>
            </a:p>
          </p:txBody>
        </p:sp>
        <p:sp>
          <p:nvSpPr>
            <p:cNvPr id="43" name="Rounded Rectangle 42"/>
            <p:cNvSpPr/>
            <p:nvPr/>
          </p:nvSpPr>
          <p:spPr>
            <a:xfrm>
              <a:off x="5888700" y="2125228"/>
              <a:ext cx="1326234" cy="483662"/>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Neurons</a:t>
              </a:r>
            </a:p>
          </p:txBody>
        </p:sp>
        <p:cxnSp>
          <p:nvCxnSpPr>
            <p:cNvPr id="44" name="Straight Arrow Connector 43"/>
            <p:cNvCxnSpPr>
              <a:stCxn id="22" idx="4"/>
              <a:endCxn id="43" idx="0"/>
            </p:cNvCxnSpPr>
            <p:nvPr/>
          </p:nvCxnSpPr>
          <p:spPr>
            <a:xfrm flipH="1">
              <a:off x="6551054" y="1675199"/>
              <a:ext cx="862281" cy="4500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7800979" y="4328931"/>
              <a:ext cx="1242295" cy="33632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Sensory</a:t>
              </a:r>
            </a:p>
          </p:txBody>
        </p:sp>
        <p:cxnSp>
          <p:nvCxnSpPr>
            <p:cNvPr id="46" name="Straight Arrow Connector 45"/>
            <p:cNvCxnSpPr>
              <a:stCxn id="20" idx="4"/>
              <a:endCxn id="45" idx="1"/>
            </p:cNvCxnSpPr>
            <p:nvPr/>
          </p:nvCxnSpPr>
          <p:spPr>
            <a:xfrm>
              <a:off x="7135573" y="4191200"/>
              <a:ext cx="665406" cy="3058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Rounded Rectangle 46"/>
            <p:cNvSpPr/>
            <p:nvPr/>
          </p:nvSpPr>
          <p:spPr>
            <a:xfrm>
              <a:off x="5261447" y="4328931"/>
              <a:ext cx="1242295" cy="33632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Motor</a:t>
              </a:r>
            </a:p>
          </p:txBody>
        </p:sp>
        <p:cxnSp>
          <p:nvCxnSpPr>
            <p:cNvPr id="48" name="Straight Arrow Connector 47"/>
            <p:cNvCxnSpPr>
              <a:stCxn id="20" idx="4"/>
              <a:endCxn id="47" idx="3"/>
            </p:cNvCxnSpPr>
            <p:nvPr/>
          </p:nvCxnSpPr>
          <p:spPr>
            <a:xfrm flipH="1">
              <a:off x="6503742" y="4191200"/>
              <a:ext cx="631831" cy="3058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150" name="Rectangle 56"/>
          <p:cNvSpPr>
            <a:spLocks noChangeArrowheads="1"/>
          </p:cNvSpPr>
          <p:nvPr/>
        </p:nvSpPr>
        <p:spPr bwMode="auto">
          <a:xfrm>
            <a:off x="204787" y="4469607"/>
            <a:ext cx="1673226" cy="1204912"/>
          </a:xfrm>
          <a:prstGeom prst="rect">
            <a:avLst/>
          </a:prstGeom>
          <a:solidFill>
            <a:srgbClr val="FFFF00">
              <a:alpha val="39999"/>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2183244" y="5886876"/>
            <a:ext cx="963825" cy="986441"/>
          </a:xfrm>
          <a:prstGeom prst="ellipse">
            <a:avLst/>
          </a:prstGeom>
        </p:spPr>
      </p:pic>
      <p:sp>
        <p:nvSpPr>
          <p:cNvPr id="6148" name="AutoShape 55"/>
          <p:cNvSpPr>
            <a:spLocks noChangeArrowheads="1"/>
          </p:cNvSpPr>
          <p:nvPr/>
        </p:nvSpPr>
        <p:spPr bwMode="auto">
          <a:xfrm>
            <a:off x="1423988" y="5418138"/>
            <a:ext cx="990600" cy="609600"/>
          </a:xfrm>
          <a:prstGeom prst="wedgeRoundRectCallout">
            <a:avLst>
              <a:gd name="adj1" fmla="val 35061"/>
              <a:gd name="adj2" fmla="val 81650"/>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8093087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UNIT OVERVIEW</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The Tools of Discovery: Having our Head Examined</a:t>
            </a:r>
          </a:p>
          <a:p>
            <a:r>
              <a:rPr lang="en-US" dirty="0" smtClean="0">
                <a:latin typeface="Franklin Gothic Medium" pitchFamily="34" charset="0"/>
              </a:rPr>
              <a:t>Older Brain Structures</a:t>
            </a:r>
          </a:p>
          <a:p>
            <a:r>
              <a:rPr lang="en-US" dirty="0" smtClean="0">
                <a:latin typeface="Franklin Gothic Medium" pitchFamily="34" charset="0"/>
              </a:rPr>
              <a:t>The Cerebral Cortex</a:t>
            </a:r>
          </a:p>
          <a:p>
            <a:r>
              <a:rPr lang="en-US" dirty="0" smtClean="0">
                <a:latin typeface="Franklin Gothic Medium" pitchFamily="34" charset="0"/>
              </a:rPr>
              <a:t>Our Divided Brain</a:t>
            </a:r>
          </a:p>
          <a:p>
            <a:r>
              <a:rPr lang="en-US" dirty="0" smtClean="0">
                <a:latin typeface="Franklin Gothic Medium" pitchFamily="34" charset="0"/>
              </a:rPr>
              <a:t>Right-Left Differences in the Intact Brain</a:t>
            </a:r>
          </a:p>
          <a:p>
            <a:r>
              <a:rPr lang="en-US" dirty="0" smtClean="0">
                <a:latin typeface="Franklin Gothic Medium" pitchFamily="34" charset="0"/>
              </a:rPr>
              <a:t>The Brain and Consciousness</a:t>
            </a:r>
            <a:endParaRPr lang="en-US" dirty="0">
              <a:latin typeface="Franklin Gothic Medium"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THE BRAINSTEM</a:t>
            </a:r>
            <a:endParaRPr lang="en-US" dirty="0">
              <a:latin typeface="Franklin Gothic Medium" pitchFamily="34" charset="0"/>
            </a:endParaRPr>
          </a:p>
        </p:txBody>
      </p:sp>
      <p:sp>
        <p:nvSpPr>
          <p:cNvPr id="5" name="Content Placeholder 4"/>
          <p:cNvSpPr>
            <a:spLocks noGrp="1"/>
          </p:cNvSpPr>
          <p:nvPr>
            <p:ph idx="1"/>
          </p:nvPr>
        </p:nvSpPr>
        <p:spPr>
          <a:xfrm>
            <a:off x="457200" y="1775191"/>
            <a:ext cx="4038600" cy="4625609"/>
          </a:xfrm>
        </p:spPr>
        <p:txBody>
          <a:bodyPr>
            <a:normAutofit fontScale="92500" lnSpcReduction="20000"/>
          </a:bodyPr>
          <a:lstStyle/>
          <a:p>
            <a:r>
              <a:rPr lang="en-US" dirty="0" smtClean="0">
                <a:latin typeface="Franklin Gothic Medium" pitchFamily="34" charset="0"/>
              </a:rPr>
              <a:t>Brainstem</a:t>
            </a:r>
          </a:p>
          <a:p>
            <a:pPr lvl="1"/>
            <a:r>
              <a:rPr lang="en-US" dirty="0" smtClean="0">
                <a:latin typeface="Franklin Gothic Medium" pitchFamily="34" charset="0"/>
              </a:rPr>
              <a:t>crossover point</a:t>
            </a:r>
          </a:p>
          <a:p>
            <a:r>
              <a:rPr lang="en-US" dirty="0" smtClean="0">
                <a:latin typeface="Franklin Gothic Medium" pitchFamily="34" charset="0"/>
              </a:rPr>
              <a:t>Medulla</a:t>
            </a:r>
          </a:p>
          <a:p>
            <a:pPr lvl="1"/>
            <a:r>
              <a:rPr lang="en-US" dirty="0" smtClean="0">
                <a:latin typeface="Franklin Gothic Medium" pitchFamily="34" charset="0"/>
              </a:rPr>
              <a:t>control for heartbeat/breathing</a:t>
            </a:r>
          </a:p>
          <a:p>
            <a:r>
              <a:rPr lang="en-US" dirty="0" smtClean="0">
                <a:latin typeface="Franklin Gothic Medium" pitchFamily="34" charset="0"/>
              </a:rPr>
              <a:t>Pons</a:t>
            </a:r>
          </a:p>
          <a:p>
            <a:pPr lvl="1"/>
            <a:r>
              <a:rPr lang="en-US" dirty="0" smtClean="0">
                <a:latin typeface="Franklin Gothic Medium" pitchFamily="34" charset="0"/>
              </a:rPr>
              <a:t>coordinate movement</a:t>
            </a:r>
          </a:p>
          <a:p>
            <a:r>
              <a:rPr lang="en-US" dirty="0" smtClean="0">
                <a:solidFill>
                  <a:srgbClr val="FF0000"/>
                </a:solidFill>
                <a:latin typeface="Franklin Gothic Medium" pitchFamily="34" charset="0"/>
              </a:rPr>
              <a:t>Reticular formation</a:t>
            </a:r>
          </a:p>
          <a:p>
            <a:pPr lvl="1"/>
            <a:r>
              <a:rPr lang="en-US" dirty="0" smtClean="0">
                <a:latin typeface="Franklin Gothic Medium" pitchFamily="34" charset="0"/>
              </a:rPr>
              <a:t>netlike – acts as a filter</a:t>
            </a:r>
          </a:p>
          <a:p>
            <a:pPr lvl="1"/>
            <a:r>
              <a:rPr lang="en-US" dirty="0" smtClean="0">
                <a:latin typeface="Franklin Gothic Medium" pitchFamily="34" charset="0"/>
              </a:rPr>
              <a:t>sensory arousal</a:t>
            </a:r>
            <a:endParaRPr lang="en-US" dirty="0">
              <a:latin typeface="Franklin Gothic Medium" pitchFamily="34" charset="0"/>
            </a:endParaRPr>
          </a:p>
        </p:txBody>
      </p:sp>
      <p:pic>
        <p:nvPicPr>
          <p:cNvPr id="1026" name="Picture 2" descr="https://lh4.googleusercontent.com/kGvAYhWE4dRlpZPSW7jtM9Yxkj3WR7k6HYkBzAdjY7JHeMmjxfOMRwwLszTpe122qCiHhI5YeQJnKlwTxVm4hIr7d3yQAqwxjo3VmzZZGAsYKmB-zlE"/>
          <p:cNvPicPr>
            <a:picLocks noChangeAspect="1" noChangeArrowheads="1"/>
          </p:cNvPicPr>
          <p:nvPr/>
        </p:nvPicPr>
        <p:blipFill>
          <a:blip r:embed="rId3" cstate="print"/>
          <a:srcRect/>
          <a:stretch>
            <a:fillRect/>
          </a:stretch>
        </p:blipFill>
        <p:spPr bwMode="auto">
          <a:xfrm>
            <a:off x="5105400" y="1676400"/>
            <a:ext cx="3324225" cy="43434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MEDULLA</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57200" y="1775191"/>
            <a:ext cx="4191000" cy="4625609"/>
          </a:xfrm>
        </p:spPr>
        <p:txBody>
          <a:bodyPr/>
          <a:lstStyle/>
          <a:p>
            <a:pPr lvl="0"/>
            <a:r>
              <a:rPr lang="en" dirty="0">
                <a:solidFill>
                  <a:srgbClr val="000000"/>
                </a:solidFill>
                <a:latin typeface="Franklin Gothic Medium" panose="020B0603020102020204" pitchFamily="34" charset="0"/>
                <a:ea typeface="Arial"/>
                <a:cs typeface="Arial"/>
                <a:sym typeface="Arial"/>
              </a:rPr>
              <a:t>The </a:t>
            </a:r>
            <a:r>
              <a:rPr lang="en" b="1" dirty="0">
                <a:solidFill>
                  <a:srgbClr val="000000"/>
                </a:solidFill>
                <a:latin typeface="Franklin Gothic Medium" panose="020B0603020102020204" pitchFamily="34" charset="0"/>
                <a:ea typeface="Arial"/>
                <a:cs typeface="Arial"/>
                <a:sym typeface="Arial"/>
              </a:rPr>
              <a:t>medulla</a:t>
            </a:r>
            <a:r>
              <a:rPr lang="en" dirty="0">
                <a:solidFill>
                  <a:srgbClr val="000000"/>
                </a:solidFill>
                <a:latin typeface="Franklin Gothic Medium" panose="020B0603020102020204" pitchFamily="34" charset="0"/>
                <a:ea typeface="Arial"/>
                <a:cs typeface="Arial"/>
                <a:sym typeface="Arial"/>
              </a:rPr>
              <a:t> is a part of the brainstem that controls survival functions. This includes </a:t>
            </a:r>
            <a:r>
              <a:rPr lang="en" b="1" dirty="0">
                <a:solidFill>
                  <a:srgbClr val="000000"/>
                </a:solidFill>
                <a:latin typeface="Franklin Gothic Medium" panose="020B0603020102020204" pitchFamily="34" charset="0"/>
                <a:ea typeface="Arial"/>
                <a:cs typeface="Arial"/>
                <a:sym typeface="Arial"/>
              </a:rPr>
              <a:t>breathing</a:t>
            </a:r>
            <a:r>
              <a:rPr lang="en" dirty="0">
                <a:solidFill>
                  <a:srgbClr val="000000"/>
                </a:solidFill>
                <a:latin typeface="Franklin Gothic Medium" panose="020B0603020102020204" pitchFamily="34" charset="0"/>
                <a:ea typeface="Arial"/>
                <a:cs typeface="Arial"/>
                <a:sym typeface="Arial"/>
              </a:rPr>
              <a:t>, </a:t>
            </a:r>
            <a:r>
              <a:rPr lang="en" b="1" dirty="0">
                <a:solidFill>
                  <a:srgbClr val="000000"/>
                </a:solidFill>
                <a:latin typeface="Franklin Gothic Medium" panose="020B0603020102020204" pitchFamily="34" charset="0"/>
                <a:ea typeface="Arial"/>
                <a:cs typeface="Arial"/>
                <a:sym typeface="Arial"/>
              </a:rPr>
              <a:t>blood pressure, heart rate, blinking,</a:t>
            </a:r>
            <a:r>
              <a:rPr lang="en" dirty="0">
                <a:solidFill>
                  <a:srgbClr val="000000"/>
                </a:solidFill>
                <a:latin typeface="Franklin Gothic Medium" panose="020B0603020102020204" pitchFamily="34" charset="0"/>
                <a:ea typeface="Arial"/>
                <a:cs typeface="Arial"/>
                <a:sym typeface="Arial"/>
              </a:rPr>
              <a:t> and </a:t>
            </a:r>
            <a:r>
              <a:rPr lang="en" b="1" dirty="0" smtClean="0">
                <a:solidFill>
                  <a:srgbClr val="000000"/>
                </a:solidFill>
                <a:latin typeface="Franklin Gothic Medium" panose="020B0603020102020204" pitchFamily="34" charset="0"/>
                <a:ea typeface="Arial"/>
                <a:cs typeface="Arial"/>
                <a:sym typeface="Arial"/>
              </a:rPr>
              <a:t>vomiting</a:t>
            </a:r>
            <a:r>
              <a:rPr lang="en" dirty="0" smtClean="0">
                <a:solidFill>
                  <a:srgbClr val="000000"/>
                </a:solidFill>
                <a:latin typeface="Franklin Gothic Medium" panose="020B0603020102020204" pitchFamily="34" charset="0"/>
                <a:ea typeface="Arial"/>
                <a:cs typeface="Arial"/>
                <a:sym typeface="Arial"/>
              </a:rPr>
              <a:t>.</a:t>
            </a:r>
            <a:r>
              <a:rPr lang="en" dirty="0" smtClean="0">
                <a:solidFill>
                  <a:schemeClr val="dk2"/>
                </a:solidFill>
                <a:latin typeface="Franklin Gothic Medium" panose="020B0603020102020204" pitchFamily="34" charset="0"/>
                <a:ea typeface="Arial"/>
                <a:cs typeface="Arial"/>
                <a:sym typeface="Arial"/>
              </a:rPr>
              <a:t> </a:t>
            </a:r>
            <a:endParaRPr lang="en" dirty="0">
              <a:solidFill>
                <a:schemeClr val="dk2"/>
              </a:solidFill>
              <a:latin typeface="Franklin Gothic Medium" panose="020B0603020102020204" pitchFamily="34" charset="0"/>
              <a:ea typeface="Arial"/>
              <a:cs typeface="Arial"/>
              <a:sym typeface="Arial"/>
            </a:endParaRPr>
          </a:p>
          <a:p>
            <a:endParaRPr lang="en-US" dirty="0">
              <a:latin typeface="Franklin Gothic Medium" panose="020B0603020102020204" pitchFamily="34" charset="0"/>
            </a:endParaRPr>
          </a:p>
        </p:txBody>
      </p:sp>
      <p:pic>
        <p:nvPicPr>
          <p:cNvPr id="4" name="Shape 301"/>
          <p:cNvPicPr preferRelativeResize="0"/>
          <p:nvPr/>
        </p:nvPicPr>
        <p:blipFill rotWithShape="1">
          <a:blip r:embed="rId3">
            <a:alphaModFix/>
          </a:blip>
          <a:srcRect/>
          <a:stretch/>
        </p:blipFill>
        <p:spPr>
          <a:xfrm>
            <a:off x="4419600" y="1806567"/>
            <a:ext cx="4041761" cy="4267200"/>
          </a:xfrm>
          <a:prstGeom prst="rect">
            <a:avLst/>
          </a:prstGeom>
          <a:noFill/>
          <a:ln>
            <a:noFill/>
          </a:ln>
        </p:spPr>
      </p:pic>
    </p:spTree>
    <p:extLst>
      <p:ext uri="{BB962C8B-B14F-4D97-AF65-F5344CB8AC3E}">
        <p14:creationId xmlns:p14="http://schemas.microsoft.com/office/powerpoint/2010/main" val="729163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PONS</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lstStyle/>
          <a:p>
            <a:pPr marL="0" lvl="0" indent="0">
              <a:lnSpc>
                <a:spcPct val="115000"/>
              </a:lnSpc>
              <a:buSzPct val="25000"/>
              <a:buNone/>
            </a:pPr>
            <a:r>
              <a:rPr lang="en" u="sng" dirty="0">
                <a:solidFill>
                  <a:schemeClr val="dk1"/>
                </a:solidFill>
                <a:latin typeface="Franklin Gothic Medium" panose="020B0603020102020204" pitchFamily="34" charset="0"/>
                <a:ea typeface="Calibri"/>
                <a:cs typeface="Calibri"/>
                <a:sym typeface="Calibri"/>
              </a:rPr>
              <a:t>Pons:</a:t>
            </a:r>
          </a:p>
          <a:p>
            <a:pPr marL="0" lvl="0" indent="0">
              <a:lnSpc>
                <a:spcPct val="115000"/>
              </a:lnSpc>
              <a:buSzPct val="25000"/>
              <a:buNone/>
            </a:pPr>
            <a:r>
              <a:rPr lang="en" dirty="0">
                <a:solidFill>
                  <a:schemeClr val="dk1"/>
                </a:solidFill>
                <a:latin typeface="Franklin Gothic Medium" panose="020B0603020102020204" pitchFamily="34" charset="0"/>
                <a:ea typeface="Calibri"/>
                <a:cs typeface="Calibri"/>
                <a:sym typeface="Calibri"/>
              </a:rPr>
              <a:t>The function of the pons is to </a:t>
            </a:r>
            <a:r>
              <a:rPr lang="en" b="1" dirty="0">
                <a:solidFill>
                  <a:schemeClr val="dk1"/>
                </a:solidFill>
                <a:latin typeface="Franklin Gothic Medium" panose="020B0603020102020204" pitchFamily="34" charset="0"/>
                <a:ea typeface="Calibri"/>
                <a:cs typeface="Calibri"/>
                <a:sym typeface="Calibri"/>
              </a:rPr>
              <a:t>put you to sleep</a:t>
            </a:r>
            <a:r>
              <a:rPr lang="en" dirty="0">
                <a:solidFill>
                  <a:schemeClr val="dk1"/>
                </a:solidFill>
                <a:latin typeface="Franklin Gothic Medium" panose="020B0603020102020204" pitchFamily="34" charset="0"/>
                <a:ea typeface="Calibri"/>
                <a:cs typeface="Calibri"/>
                <a:sym typeface="Calibri"/>
              </a:rPr>
              <a:t> by producing specific chemicals that help maintain the sleep/wake cycle.  Aside from this main function, the pons also has a role in </a:t>
            </a:r>
            <a:r>
              <a:rPr lang="en" b="1" dirty="0">
                <a:solidFill>
                  <a:schemeClr val="dk1"/>
                </a:solidFill>
                <a:latin typeface="Franklin Gothic Medium" panose="020B0603020102020204" pitchFamily="34" charset="0"/>
                <a:ea typeface="Calibri"/>
                <a:cs typeface="Calibri"/>
                <a:sym typeface="Calibri"/>
              </a:rPr>
              <a:t>respiratory function</a:t>
            </a:r>
            <a:r>
              <a:rPr lang="en" dirty="0">
                <a:solidFill>
                  <a:schemeClr val="dk1"/>
                </a:solidFill>
                <a:latin typeface="Franklin Gothic Medium" panose="020B0603020102020204" pitchFamily="34" charset="0"/>
                <a:ea typeface="Calibri"/>
                <a:cs typeface="Calibri"/>
                <a:sym typeface="Calibri"/>
              </a:rPr>
              <a:t>.</a:t>
            </a:r>
          </a:p>
          <a:p>
            <a:endParaRPr lang="en-US" dirty="0">
              <a:latin typeface="Franklin Gothic Medium" panose="020B0603020102020204" pitchFamily="34" charset="0"/>
            </a:endParaRPr>
          </a:p>
        </p:txBody>
      </p:sp>
      <p:pic>
        <p:nvPicPr>
          <p:cNvPr id="4" name="Shape 137"/>
          <p:cNvPicPr preferRelativeResize="0"/>
          <p:nvPr/>
        </p:nvPicPr>
        <p:blipFill rotWithShape="1">
          <a:blip r:embed="rId3">
            <a:alphaModFix/>
          </a:blip>
          <a:srcRect/>
          <a:stretch/>
        </p:blipFill>
        <p:spPr>
          <a:xfrm>
            <a:off x="443753" y="5486400"/>
            <a:ext cx="2703900" cy="1085700"/>
          </a:xfrm>
          <a:prstGeom prst="rect">
            <a:avLst/>
          </a:prstGeom>
          <a:noFill/>
          <a:ln>
            <a:noFill/>
          </a:ln>
        </p:spPr>
      </p:pic>
      <p:pic>
        <p:nvPicPr>
          <p:cNvPr id="5" name="Shape 130"/>
          <p:cNvPicPr preferRelativeResize="0"/>
          <p:nvPr/>
        </p:nvPicPr>
        <p:blipFill rotWithShape="1">
          <a:blip r:embed="rId4">
            <a:alphaModFix/>
          </a:blip>
          <a:srcRect/>
          <a:stretch/>
        </p:blipFill>
        <p:spPr>
          <a:xfrm>
            <a:off x="4953000" y="4739194"/>
            <a:ext cx="3163500" cy="1806012"/>
          </a:xfrm>
          <a:prstGeom prst="rect">
            <a:avLst/>
          </a:prstGeom>
          <a:noFill/>
          <a:ln>
            <a:noFill/>
          </a:ln>
        </p:spPr>
      </p:pic>
    </p:spTree>
    <p:extLst>
      <p:ext uri="{BB962C8B-B14F-4D97-AF65-F5344CB8AC3E}">
        <p14:creationId xmlns:p14="http://schemas.microsoft.com/office/powerpoint/2010/main" val="36735289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RETICULAR FORMATION</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lstStyle/>
          <a:p>
            <a:pPr marL="118872" lvl="0" indent="0">
              <a:buNone/>
            </a:pPr>
            <a:r>
              <a:rPr lang="en" u="sng" dirty="0">
                <a:solidFill>
                  <a:schemeClr val="dk1"/>
                </a:solidFill>
                <a:latin typeface="Franklin Gothic Medium" panose="020B0603020102020204" pitchFamily="34" charset="0"/>
                <a:ea typeface="Calibri"/>
                <a:cs typeface="Calibri"/>
                <a:sym typeface="Calibri"/>
              </a:rPr>
              <a:t>Reticular Formation</a:t>
            </a:r>
            <a:r>
              <a:rPr lang="en" dirty="0">
                <a:solidFill>
                  <a:schemeClr val="dk1"/>
                </a:solidFill>
                <a:latin typeface="Franklin Gothic Medium" panose="020B0603020102020204" pitchFamily="34" charset="0"/>
                <a:ea typeface="Calibri"/>
                <a:cs typeface="Calibri"/>
                <a:sym typeface="Calibri"/>
              </a:rPr>
              <a:t>: </a:t>
            </a:r>
            <a:endParaRPr lang="en" dirty="0" smtClean="0">
              <a:solidFill>
                <a:schemeClr val="dk1"/>
              </a:solidFill>
              <a:latin typeface="Franklin Gothic Medium" panose="020B0603020102020204" pitchFamily="34" charset="0"/>
              <a:ea typeface="Calibri"/>
              <a:cs typeface="Calibri"/>
              <a:sym typeface="Calibri"/>
            </a:endParaRPr>
          </a:p>
          <a:p>
            <a:pPr marL="118872" lvl="0" indent="0">
              <a:buNone/>
            </a:pPr>
            <a:r>
              <a:rPr lang="en" dirty="0">
                <a:solidFill>
                  <a:schemeClr val="dk1"/>
                </a:solidFill>
                <a:latin typeface="Franklin Gothic Medium" panose="020B0603020102020204" pitchFamily="34" charset="0"/>
                <a:ea typeface="Calibri"/>
                <a:cs typeface="Calibri"/>
                <a:sym typeface="Calibri"/>
              </a:rPr>
              <a:t>T</a:t>
            </a:r>
            <a:r>
              <a:rPr lang="en" dirty="0" smtClean="0">
                <a:solidFill>
                  <a:schemeClr val="dk1"/>
                </a:solidFill>
                <a:latin typeface="Franklin Gothic Medium" panose="020B0603020102020204" pitchFamily="34" charset="0"/>
                <a:ea typeface="Calibri"/>
                <a:cs typeface="Calibri"/>
                <a:sym typeface="Calibri"/>
              </a:rPr>
              <a:t>he </a:t>
            </a:r>
            <a:r>
              <a:rPr lang="en" dirty="0">
                <a:solidFill>
                  <a:schemeClr val="dk1"/>
                </a:solidFill>
                <a:latin typeface="Franklin Gothic Medium" panose="020B0603020102020204" pitchFamily="34" charset="0"/>
                <a:ea typeface="Calibri"/>
                <a:cs typeface="Calibri"/>
                <a:sym typeface="Calibri"/>
              </a:rPr>
              <a:t>main function is </a:t>
            </a:r>
            <a:r>
              <a:rPr lang="en" b="1" dirty="0">
                <a:solidFill>
                  <a:schemeClr val="dk1"/>
                </a:solidFill>
                <a:latin typeface="Franklin Gothic Medium" panose="020B0603020102020204" pitchFamily="34" charset="0"/>
                <a:ea typeface="Calibri"/>
                <a:cs typeface="Calibri"/>
                <a:sym typeface="Calibri"/>
              </a:rPr>
              <a:t>to wake you up</a:t>
            </a:r>
            <a:r>
              <a:rPr lang="en" dirty="0">
                <a:solidFill>
                  <a:schemeClr val="dk1"/>
                </a:solidFill>
                <a:latin typeface="Franklin Gothic Medium" panose="020B0603020102020204" pitchFamily="34" charset="0"/>
                <a:ea typeface="Calibri"/>
                <a:cs typeface="Calibri"/>
                <a:sym typeface="Calibri"/>
              </a:rPr>
              <a:t>. This is made of neurons networking together  through different parts of the brain to </a:t>
            </a:r>
            <a:r>
              <a:rPr lang="en" b="1" dirty="0">
                <a:solidFill>
                  <a:schemeClr val="dk1"/>
                </a:solidFill>
                <a:latin typeface="Franklin Gothic Medium" panose="020B0603020102020204" pitchFamily="34" charset="0"/>
                <a:ea typeface="Calibri"/>
                <a:cs typeface="Calibri"/>
                <a:sym typeface="Calibri"/>
              </a:rPr>
              <a:t>alert</a:t>
            </a:r>
            <a:r>
              <a:rPr lang="en" dirty="0">
                <a:solidFill>
                  <a:schemeClr val="dk1"/>
                </a:solidFill>
                <a:latin typeface="Franklin Gothic Medium" panose="020B0603020102020204" pitchFamily="34" charset="0"/>
                <a:ea typeface="Calibri"/>
                <a:cs typeface="Calibri"/>
                <a:sym typeface="Calibri"/>
              </a:rPr>
              <a:t> and “wake up” </a:t>
            </a:r>
            <a:r>
              <a:rPr lang="en" b="1" dirty="0">
                <a:solidFill>
                  <a:schemeClr val="dk1"/>
                </a:solidFill>
                <a:latin typeface="Franklin Gothic Medium" panose="020B0603020102020204" pitchFamily="34" charset="0"/>
                <a:ea typeface="Calibri"/>
                <a:cs typeface="Calibri"/>
                <a:sym typeface="Calibri"/>
              </a:rPr>
              <a:t>higher parts of the brain</a:t>
            </a:r>
            <a:r>
              <a:rPr lang="en" dirty="0">
                <a:solidFill>
                  <a:schemeClr val="dk1"/>
                </a:solidFill>
                <a:latin typeface="Franklin Gothic Medium" panose="020B0603020102020204" pitchFamily="34" charset="0"/>
                <a:ea typeface="Calibri"/>
                <a:cs typeface="Calibri"/>
                <a:sym typeface="Calibri"/>
              </a:rPr>
              <a:t>. A secondary function is that it helps decide </a:t>
            </a:r>
            <a:r>
              <a:rPr lang="en" b="1" dirty="0">
                <a:solidFill>
                  <a:schemeClr val="dk1"/>
                </a:solidFill>
                <a:latin typeface="Franklin Gothic Medium" panose="020B0603020102020204" pitchFamily="34" charset="0"/>
                <a:ea typeface="Calibri"/>
                <a:cs typeface="Calibri"/>
                <a:sym typeface="Calibri"/>
              </a:rPr>
              <a:t>what we should pay attention to</a:t>
            </a:r>
            <a:r>
              <a:rPr lang="en" dirty="0">
                <a:solidFill>
                  <a:schemeClr val="dk1"/>
                </a:solidFill>
                <a:latin typeface="Franklin Gothic Medium" panose="020B0603020102020204" pitchFamily="34" charset="0"/>
                <a:ea typeface="Calibri"/>
                <a:cs typeface="Calibri"/>
                <a:sym typeface="Calibri"/>
              </a:rPr>
              <a:t>. </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3720956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THALAMUS - MIDBRAIN</a:t>
            </a:r>
            <a:endParaRPr lang="en-US" dirty="0">
              <a:latin typeface="Franklin Gothic Medium" pitchFamily="34" charset="0"/>
            </a:endParaRPr>
          </a:p>
        </p:txBody>
      </p:sp>
      <p:sp>
        <p:nvSpPr>
          <p:cNvPr id="3" name="Content Placeholder 2"/>
          <p:cNvSpPr>
            <a:spLocks noGrp="1"/>
          </p:cNvSpPr>
          <p:nvPr>
            <p:ph idx="1"/>
          </p:nvPr>
        </p:nvSpPr>
        <p:spPr>
          <a:xfrm>
            <a:off x="457200" y="1775191"/>
            <a:ext cx="8229600" cy="1806209"/>
          </a:xfrm>
        </p:spPr>
        <p:txBody>
          <a:bodyPr>
            <a:normAutofit/>
          </a:bodyPr>
          <a:lstStyle/>
          <a:p>
            <a:r>
              <a:rPr lang="en-US" dirty="0" smtClean="0">
                <a:solidFill>
                  <a:srgbClr val="FF0000"/>
                </a:solidFill>
                <a:latin typeface="Franklin Gothic Medium" pitchFamily="34" charset="0"/>
              </a:rPr>
              <a:t>Thalamus</a:t>
            </a:r>
          </a:p>
          <a:p>
            <a:r>
              <a:rPr lang="en-US" dirty="0" smtClean="0">
                <a:latin typeface="Franklin Gothic Medium" pitchFamily="34" charset="0"/>
              </a:rPr>
              <a:t>Receives sensory information from all the senses EXCEPT smell</a:t>
            </a:r>
            <a:endParaRPr lang="en-US" dirty="0">
              <a:latin typeface="Franklin Gothic Medium" pitchFamily="34" charset="0"/>
            </a:endParaRPr>
          </a:p>
        </p:txBody>
      </p:sp>
      <p:pic>
        <p:nvPicPr>
          <p:cNvPr id="25602" name="Picture 2" descr="https://lh4.googleusercontent.com/kGvAYhWE4dRlpZPSW7jtM9Yxkj3WR7k6HYkBzAdjY7JHeMmjxfOMRwwLszTpe122qCiHhI5YeQJnKlwTxVm4hIr7d3yQAqwxjo3VmzZZGAsYKmB-zlE"/>
          <p:cNvPicPr>
            <a:picLocks noChangeAspect="1" noChangeArrowheads="1"/>
          </p:cNvPicPr>
          <p:nvPr/>
        </p:nvPicPr>
        <p:blipFill>
          <a:blip r:embed="rId3" cstate="print"/>
          <a:srcRect/>
          <a:stretch>
            <a:fillRect/>
          </a:stretch>
        </p:blipFill>
        <p:spPr bwMode="auto">
          <a:xfrm>
            <a:off x="5791200" y="3200400"/>
            <a:ext cx="2514600" cy="328612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THALAMUS</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lstStyle/>
          <a:p>
            <a:pPr marL="0" lvl="0" indent="0">
              <a:buSzPct val="25000"/>
              <a:buNone/>
            </a:pPr>
            <a:r>
              <a:rPr lang="en-US" dirty="0">
                <a:solidFill>
                  <a:schemeClr val="dk1"/>
                </a:solidFill>
                <a:latin typeface="Franklin Gothic Medium" panose="020B0603020102020204" pitchFamily="34" charset="0"/>
                <a:ea typeface="Cabin"/>
                <a:cs typeface="Cabin"/>
                <a:sym typeface="Cabin"/>
              </a:rPr>
              <a:t>Functions:</a:t>
            </a:r>
          </a:p>
          <a:p>
            <a:pPr marL="215900" lvl="0" indent="-215900">
              <a:buClr>
                <a:schemeClr val="dk1"/>
              </a:buClr>
              <a:buSzPct val="100000"/>
              <a:buFont typeface="Arial"/>
              <a:buChar char="•"/>
            </a:pPr>
            <a:r>
              <a:rPr lang="en-US" dirty="0">
                <a:solidFill>
                  <a:schemeClr val="dk1"/>
                </a:solidFill>
                <a:latin typeface="Franklin Gothic Medium" panose="020B0603020102020204" pitchFamily="34" charset="0"/>
                <a:ea typeface="Cabin"/>
                <a:cs typeface="Cabin"/>
                <a:sym typeface="Cabin"/>
              </a:rPr>
              <a:t>The mailman of the brain</a:t>
            </a:r>
          </a:p>
          <a:p>
            <a:pPr marL="215900" lvl="0" indent="-215900">
              <a:buClr>
                <a:schemeClr val="dk1"/>
              </a:buClr>
              <a:buSzPct val="100000"/>
              <a:buFont typeface="Arial"/>
              <a:buChar char="•"/>
            </a:pPr>
            <a:r>
              <a:rPr lang="en-US" dirty="0">
                <a:solidFill>
                  <a:schemeClr val="dk1"/>
                </a:solidFill>
                <a:latin typeface="Franklin Gothic Medium" panose="020B0603020102020204" pitchFamily="34" charset="0"/>
                <a:ea typeface="Cabin"/>
                <a:cs typeface="Cabin"/>
                <a:sym typeface="Cabin"/>
              </a:rPr>
              <a:t>Sends information to where it needs to go in the brain</a:t>
            </a:r>
          </a:p>
          <a:p>
            <a:pPr marL="215900" lvl="0" indent="-215900">
              <a:buClr>
                <a:schemeClr val="dk1"/>
              </a:buClr>
              <a:buSzPct val="100000"/>
              <a:buFont typeface="Arial"/>
              <a:buChar char="•"/>
            </a:pPr>
            <a:r>
              <a:rPr lang="en-US" dirty="0">
                <a:solidFill>
                  <a:schemeClr val="dk1"/>
                </a:solidFill>
                <a:latin typeface="Franklin Gothic Medium" panose="020B0603020102020204" pitchFamily="34" charset="0"/>
                <a:ea typeface="Cabin"/>
                <a:cs typeface="Cabin"/>
                <a:sym typeface="Cabin"/>
              </a:rPr>
              <a:t>Consciousness</a:t>
            </a:r>
          </a:p>
          <a:p>
            <a:pPr marL="215900" lvl="0" indent="-127000">
              <a:buClr>
                <a:schemeClr val="dk1"/>
              </a:buClr>
              <a:buNone/>
            </a:pPr>
            <a:endParaRPr lang="en-US" dirty="0">
              <a:solidFill>
                <a:schemeClr val="dk1"/>
              </a:solidFill>
              <a:latin typeface="Franklin Gothic Medium" panose="020B0603020102020204" pitchFamily="34" charset="0"/>
              <a:ea typeface="Cabin"/>
              <a:cs typeface="Cabin"/>
              <a:sym typeface="Cabin"/>
            </a:endParaRPr>
          </a:p>
          <a:p>
            <a:endParaRPr lang="en-US" dirty="0">
              <a:latin typeface="Franklin Gothic Medium" panose="020B0603020102020204" pitchFamily="34" charset="0"/>
            </a:endParaRPr>
          </a:p>
        </p:txBody>
      </p:sp>
      <p:pic>
        <p:nvPicPr>
          <p:cNvPr id="4" name="Shape 318"/>
          <p:cNvPicPr preferRelativeResize="0"/>
          <p:nvPr/>
        </p:nvPicPr>
        <p:blipFill rotWithShape="1">
          <a:blip r:embed="rId3">
            <a:alphaModFix/>
          </a:blip>
          <a:srcRect/>
          <a:stretch/>
        </p:blipFill>
        <p:spPr>
          <a:xfrm>
            <a:off x="4267200" y="3537994"/>
            <a:ext cx="2883966" cy="2844877"/>
          </a:xfrm>
          <a:prstGeom prst="rect">
            <a:avLst/>
          </a:prstGeom>
          <a:noFill/>
          <a:ln>
            <a:noFill/>
          </a:ln>
        </p:spPr>
      </p:pic>
    </p:spTree>
    <p:extLst>
      <p:ext uri="{BB962C8B-B14F-4D97-AF65-F5344CB8AC3E}">
        <p14:creationId xmlns:p14="http://schemas.microsoft.com/office/powerpoint/2010/main" val="1587954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CEREBELLUM - MIDBRAIN</a:t>
            </a:r>
            <a:endParaRPr lang="en-US" dirty="0">
              <a:latin typeface="Franklin Gothic Medium" pitchFamily="34" charset="0"/>
            </a:endParaRPr>
          </a:p>
        </p:txBody>
      </p:sp>
      <p:sp>
        <p:nvSpPr>
          <p:cNvPr id="3" name="Content Placeholder 2"/>
          <p:cNvSpPr>
            <a:spLocks noGrp="1"/>
          </p:cNvSpPr>
          <p:nvPr>
            <p:ph idx="1"/>
          </p:nvPr>
        </p:nvSpPr>
        <p:spPr>
          <a:xfrm>
            <a:off x="457200" y="1775191"/>
            <a:ext cx="2971800" cy="4625609"/>
          </a:xfrm>
        </p:spPr>
        <p:txBody>
          <a:bodyPr/>
          <a:lstStyle/>
          <a:p>
            <a:r>
              <a:rPr lang="en-US" dirty="0" smtClean="0">
                <a:solidFill>
                  <a:srgbClr val="FF0000"/>
                </a:solidFill>
                <a:latin typeface="Franklin Gothic Medium" pitchFamily="34" charset="0"/>
              </a:rPr>
              <a:t>Cerebellum</a:t>
            </a:r>
          </a:p>
          <a:p>
            <a:r>
              <a:rPr lang="en-US" dirty="0" smtClean="0">
                <a:latin typeface="Franklin Gothic Medium" pitchFamily="34" charset="0"/>
              </a:rPr>
              <a:t>“little brain”</a:t>
            </a:r>
            <a:endParaRPr lang="en-US" dirty="0">
              <a:latin typeface="Franklin Gothic Medium" pitchFamily="34" charset="0"/>
            </a:endParaRPr>
          </a:p>
        </p:txBody>
      </p:sp>
      <p:pic>
        <p:nvPicPr>
          <p:cNvPr id="26626" name="Picture 2" descr="https://lh5.googleusercontent.com/bDO6dp7uUGz2P1OqbbAeAHV1rjEdG3rBXWfmWtHdVNOAoW5zu8SrO8P4LrWf-OoHLF6ma-MBcklDRY9TR3Nsfi47Mj8kJBVT2OxfFQbbnZDGf2mmRcI"/>
          <p:cNvPicPr>
            <a:picLocks noChangeAspect="1" noChangeArrowheads="1"/>
          </p:cNvPicPr>
          <p:nvPr/>
        </p:nvPicPr>
        <p:blipFill>
          <a:blip r:embed="rId3" cstate="print"/>
          <a:srcRect/>
          <a:stretch>
            <a:fillRect/>
          </a:stretch>
        </p:blipFill>
        <p:spPr bwMode="auto">
          <a:xfrm>
            <a:off x="4114800" y="1600200"/>
            <a:ext cx="4324350" cy="509587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9057"/>
            <a:ext cx="8229600" cy="1252728"/>
          </a:xfrm>
        </p:spPr>
        <p:txBody>
          <a:bodyPr/>
          <a:lstStyle/>
          <a:p>
            <a:r>
              <a:rPr lang="en-US" dirty="0" smtClean="0">
                <a:latin typeface="Franklin Gothic Medium" panose="020B0603020102020204" pitchFamily="34" charset="0"/>
              </a:rPr>
              <a:t>CEREBELLUM</a:t>
            </a:r>
            <a:endParaRPr lang="en-US" dirty="0">
              <a:latin typeface="Franklin Gothic Medium" panose="020B0603020102020204" pitchFamily="34" charset="0"/>
            </a:endParaRPr>
          </a:p>
        </p:txBody>
      </p:sp>
      <p:sp>
        <p:nvSpPr>
          <p:cNvPr id="3" name="Content Placeholder 2"/>
          <p:cNvSpPr>
            <a:spLocks noGrp="1"/>
          </p:cNvSpPr>
          <p:nvPr>
            <p:ph idx="1"/>
          </p:nvPr>
        </p:nvSpPr>
        <p:spPr>
          <a:xfrm>
            <a:off x="67235" y="1828800"/>
            <a:ext cx="5029200" cy="4625609"/>
          </a:xfrm>
        </p:spPr>
        <p:txBody>
          <a:bodyPr>
            <a:normAutofit lnSpcReduction="10000"/>
          </a:bodyPr>
          <a:lstStyle/>
          <a:p>
            <a:pPr lvl="0"/>
            <a:r>
              <a:rPr lang="en" dirty="0">
                <a:latin typeface="Franklin Gothic Medium" panose="020B0603020102020204" pitchFamily="34" charset="0"/>
                <a:ea typeface="Questrial"/>
                <a:cs typeface="Questrial"/>
                <a:sym typeface="Questrial"/>
              </a:rPr>
              <a:t>The cerebellum is located at the butt of the </a:t>
            </a:r>
            <a:r>
              <a:rPr lang="en" i="1" dirty="0">
                <a:latin typeface="Franklin Gothic Medium" panose="020B0603020102020204" pitchFamily="34" charset="0"/>
                <a:ea typeface="Questrial"/>
                <a:cs typeface="Questrial"/>
                <a:sym typeface="Questrial"/>
              </a:rPr>
              <a:t>brain stem</a:t>
            </a:r>
            <a:r>
              <a:rPr lang="en" dirty="0">
                <a:latin typeface="Franklin Gothic Medium" panose="020B0603020102020204" pitchFamily="34" charset="0"/>
                <a:ea typeface="Questrial"/>
                <a:cs typeface="Questrial"/>
                <a:sym typeface="Questrial"/>
              </a:rPr>
              <a:t> and is responsible for controlling </a:t>
            </a:r>
            <a:r>
              <a:rPr lang="en" b="1" dirty="0">
                <a:latin typeface="Franklin Gothic Medium" panose="020B0603020102020204" pitchFamily="34" charset="0"/>
                <a:ea typeface="Questrial"/>
                <a:cs typeface="Questrial"/>
                <a:sym typeface="Questrial"/>
              </a:rPr>
              <a:t>balance, coordination, and movement</a:t>
            </a:r>
            <a:r>
              <a:rPr lang="en" dirty="0">
                <a:latin typeface="Franklin Gothic Medium" panose="020B0603020102020204" pitchFamily="34" charset="0"/>
                <a:ea typeface="Questrial"/>
                <a:cs typeface="Questrial"/>
                <a:sym typeface="Questrial"/>
              </a:rPr>
              <a:t>. Procedural memories are also stored here as a secondary function.</a:t>
            </a:r>
          </a:p>
          <a:p>
            <a:endParaRPr lang="en-US" dirty="0">
              <a:latin typeface="Franklin Gothic Medium" panose="020B0603020102020204" pitchFamily="34" charset="0"/>
            </a:endParaRPr>
          </a:p>
        </p:txBody>
      </p:sp>
      <p:pic>
        <p:nvPicPr>
          <p:cNvPr id="4" name="Shape 402"/>
          <p:cNvPicPr preferRelativeResize="0"/>
          <p:nvPr/>
        </p:nvPicPr>
        <p:blipFill>
          <a:blip r:embed="rId3">
            <a:alphaModFix/>
          </a:blip>
          <a:stretch>
            <a:fillRect/>
          </a:stretch>
        </p:blipFill>
        <p:spPr>
          <a:xfrm>
            <a:off x="5105400" y="2720609"/>
            <a:ext cx="3733011" cy="3568463"/>
          </a:xfrm>
          <a:prstGeom prst="rect">
            <a:avLst/>
          </a:prstGeom>
          <a:noFill/>
          <a:ln>
            <a:noFill/>
          </a:ln>
        </p:spPr>
      </p:pic>
    </p:spTree>
    <p:extLst>
      <p:ext uri="{BB962C8B-B14F-4D97-AF65-F5344CB8AC3E}">
        <p14:creationId xmlns:p14="http://schemas.microsoft.com/office/powerpoint/2010/main" val="1680077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THE </a:t>
            </a:r>
            <a:r>
              <a:rPr lang="en-US" smtClean="0">
                <a:latin typeface="Franklin Gothic Medium" pitchFamily="34" charset="0"/>
              </a:rPr>
              <a:t>LIMBIC SYSTEM - MIDBRAIN</a:t>
            </a:r>
            <a:endParaRPr lang="en-US" dirty="0">
              <a:latin typeface="Franklin Gothic Medium" pitchFamily="34" charset="0"/>
            </a:endParaRPr>
          </a:p>
        </p:txBody>
      </p:sp>
      <p:sp>
        <p:nvSpPr>
          <p:cNvPr id="3" name="Content Placeholder 2"/>
          <p:cNvSpPr>
            <a:spLocks noGrp="1"/>
          </p:cNvSpPr>
          <p:nvPr>
            <p:ph idx="1"/>
          </p:nvPr>
        </p:nvSpPr>
        <p:spPr>
          <a:xfrm>
            <a:off x="457200" y="1775191"/>
            <a:ext cx="3276600" cy="4625609"/>
          </a:xfrm>
        </p:spPr>
        <p:txBody>
          <a:bodyPr/>
          <a:lstStyle/>
          <a:p>
            <a:r>
              <a:rPr lang="en-US" dirty="0" smtClean="0">
                <a:solidFill>
                  <a:srgbClr val="FF0000"/>
                </a:solidFill>
                <a:latin typeface="Franklin Gothic Medium" pitchFamily="34" charset="0"/>
              </a:rPr>
              <a:t>Limbic system</a:t>
            </a:r>
          </a:p>
          <a:p>
            <a:pPr marL="118872" indent="0">
              <a:buNone/>
            </a:pPr>
            <a:r>
              <a:rPr lang="en-US" dirty="0" smtClean="0">
                <a:latin typeface="Franklin Gothic Medium" pitchFamily="34" charset="0"/>
              </a:rPr>
              <a:t> </a:t>
            </a:r>
            <a:endParaRPr lang="en-US" dirty="0">
              <a:latin typeface="Franklin Gothic Medium" pitchFamily="34" charset="0"/>
            </a:endParaRPr>
          </a:p>
        </p:txBody>
      </p:sp>
      <p:pic>
        <p:nvPicPr>
          <p:cNvPr id="27650" name="Picture 2" descr="https://lh6.googleusercontent.com/ps3IZUPcyxJ-KqWXZjRllfJdJsi9gBjmBSTmEUbUw-avEiPapGkl0IMn0jYvMIMFRjoAxT9NaeghSJuB7MMkkkfXdD3-23Gu_iHCw6iQqWiIG4X4opY"/>
          <p:cNvPicPr>
            <a:picLocks noChangeAspect="1" noChangeArrowheads="1"/>
          </p:cNvPicPr>
          <p:nvPr/>
        </p:nvPicPr>
        <p:blipFill>
          <a:blip r:embed="rId3" cstate="print"/>
          <a:srcRect/>
          <a:stretch>
            <a:fillRect/>
          </a:stretch>
        </p:blipFill>
        <p:spPr bwMode="auto">
          <a:xfrm>
            <a:off x="4191000" y="2057400"/>
            <a:ext cx="4061613" cy="398145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HIPPOCAMPUS</a:t>
            </a:r>
            <a:endParaRPr lang="en-US" dirty="0">
              <a:latin typeface="Franklin Gothic Medium" panose="020B0603020102020204" pitchFamily="34" charset="0"/>
            </a:endParaRPr>
          </a:p>
        </p:txBody>
      </p:sp>
      <p:sp>
        <p:nvSpPr>
          <p:cNvPr id="3" name="Content Placeholder 2"/>
          <p:cNvSpPr>
            <a:spLocks noGrp="1"/>
          </p:cNvSpPr>
          <p:nvPr>
            <p:ph idx="1"/>
          </p:nvPr>
        </p:nvSpPr>
        <p:spPr>
          <a:xfrm>
            <a:off x="228600" y="1752600"/>
            <a:ext cx="4800600" cy="4625609"/>
          </a:xfrm>
        </p:spPr>
        <p:txBody>
          <a:bodyPr>
            <a:normAutofit lnSpcReduction="10000"/>
          </a:bodyPr>
          <a:lstStyle/>
          <a:p>
            <a:pPr marL="0" lvl="0" indent="0">
              <a:buSzPct val="25000"/>
              <a:buNone/>
            </a:pPr>
            <a:r>
              <a:rPr lang="en" b="1" dirty="0">
                <a:solidFill>
                  <a:srgbClr val="FF0000"/>
                </a:solidFill>
                <a:latin typeface="Franklin Gothic Medium" panose="020B0603020102020204" pitchFamily="34" charset="0"/>
                <a:ea typeface="Calibri"/>
                <a:cs typeface="Calibri"/>
                <a:sym typeface="Calibri"/>
              </a:rPr>
              <a:t>Hippocampus</a:t>
            </a:r>
            <a:r>
              <a:rPr lang="en" dirty="0">
                <a:solidFill>
                  <a:schemeClr val="dk1"/>
                </a:solidFill>
                <a:latin typeface="Franklin Gothic Medium" panose="020B0603020102020204" pitchFamily="34" charset="0"/>
                <a:ea typeface="Calibri"/>
                <a:cs typeface="Calibri"/>
                <a:sym typeface="Calibri"/>
              </a:rPr>
              <a:t>-</a:t>
            </a:r>
          </a:p>
          <a:p>
            <a:pPr marL="0" lvl="0" indent="0">
              <a:buSzPct val="25000"/>
              <a:buNone/>
            </a:pPr>
            <a:r>
              <a:rPr lang="en" dirty="0">
                <a:solidFill>
                  <a:schemeClr val="dk1"/>
                </a:solidFill>
                <a:latin typeface="Franklin Gothic Medium" panose="020B0603020102020204" pitchFamily="34" charset="0"/>
                <a:ea typeface="Calibri"/>
                <a:cs typeface="Calibri"/>
                <a:sym typeface="Calibri"/>
              </a:rPr>
              <a:t>Located in the limbic system, it’s primary function is to convert </a:t>
            </a:r>
            <a:r>
              <a:rPr lang="en" b="1" dirty="0">
                <a:solidFill>
                  <a:schemeClr val="dk1"/>
                </a:solidFill>
                <a:latin typeface="Franklin Gothic Medium" panose="020B0603020102020204" pitchFamily="34" charset="0"/>
                <a:ea typeface="Calibri"/>
                <a:cs typeface="Calibri"/>
                <a:sym typeface="Calibri"/>
              </a:rPr>
              <a:t>short-term memory into long-term memory</a:t>
            </a:r>
            <a:r>
              <a:rPr lang="en" dirty="0">
                <a:solidFill>
                  <a:schemeClr val="dk1"/>
                </a:solidFill>
                <a:latin typeface="Franklin Gothic Medium" panose="020B0603020102020204" pitchFamily="34" charset="0"/>
                <a:ea typeface="Calibri"/>
                <a:cs typeface="Calibri"/>
                <a:sym typeface="Calibri"/>
              </a:rPr>
              <a:t>.  A secondary function of the hippocampus is it helps navigate </a:t>
            </a:r>
            <a:r>
              <a:rPr lang="en" b="1" dirty="0">
                <a:solidFill>
                  <a:schemeClr val="dk1"/>
                </a:solidFill>
                <a:latin typeface="Franklin Gothic Medium" panose="020B0603020102020204" pitchFamily="34" charset="0"/>
                <a:ea typeface="Calibri"/>
                <a:cs typeface="Calibri"/>
                <a:sym typeface="Calibri"/>
              </a:rPr>
              <a:t>spatial reasoning</a:t>
            </a:r>
            <a:r>
              <a:rPr lang="en" dirty="0">
                <a:solidFill>
                  <a:schemeClr val="dk1"/>
                </a:solidFill>
                <a:latin typeface="Franklin Gothic Medium" panose="020B0603020102020204" pitchFamily="34" charset="0"/>
                <a:ea typeface="Calibri"/>
                <a:cs typeface="Calibri"/>
                <a:sym typeface="Calibri"/>
              </a:rPr>
              <a:t>.</a:t>
            </a:r>
          </a:p>
          <a:p>
            <a:endParaRPr lang="en-US" dirty="0">
              <a:latin typeface="Franklin Gothic Medium" panose="020B0603020102020204" pitchFamily="34" charset="0"/>
            </a:endParaRPr>
          </a:p>
        </p:txBody>
      </p:sp>
      <p:pic>
        <p:nvPicPr>
          <p:cNvPr id="4" name="Shape 447"/>
          <p:cNvPicPr preferRelativeResize="0"/>
          <p:nvPr/>
        </p:nvPicPr>
        <p:blipFill rotWithShape="1">
          <a:blip r:embed="rId3">
            <a:alphaModFix/>
          </a:blip>
          <a:srcRect/>
          <a:stretch/>
        </p:blipFill>
        <p:spPr>
          <a:xfrm>
            <a:off x="5029200" y="2424774"/>
            <a:ext cx="4114800" cy="3747426"/>
          </a:xfrm>
          <a:prstGeom prst="rect">
            <a:avLst/>
          </a:prstGeom>
          <a:noFill/>
          <a:ln>
            <a:noFill/>
          </a:ln>
        </p:spPr>
      </p:pic>
    </p:spTree>
    <p:extLst>
      <p:ext uri="{BB962C8B-B14F-4D97-AF65-F5344CB8AC3E}">
        <p14:creationId xmlns:p14="http://schemas.microsoft.com/office/powerpoint/2010/main" val="4318937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latin typeface="Franklin Gothic Medium" pitchFamily="34" charset="0"/>
              </a:rPr>
              <a:t>THE TOOLS OF DISCOVERY: HAVING OUR HEAD EXAMINED</a:t>
            </a:r>
            <a:endParaRPr lang="en-US" dirty="0">
              <a:latin typeface="Franklin Gothic Medium" pitchFamily="34" charset="0"/>
            </a:endParaRPr>
          </a:p>
        </p:txBody>
      </p:sp>
      <p:sp>
        <p:nvSpPr>
          <p:cNvPr id="5" name="Text Placeholder 4"/>
          <p:cNvSpPr>
            <a:spLocks noGrp="1"/>
          </p:cNvSpPr>
          <p:nvPr>
            <p:ph type="body" idx="1"/>
          </p:nvPr>
        </p:nvSpPr>
        <p:spPr/>
        <p:txBody>
          <a:bodyPr/>
          <a:lstStyle/>
          <a:p>
            <a:endParaRPr lang="en-US">
              <a:latin typeface="Franklin Gothic Medium" pitchFamily="34" charset="0"/>
            </a:endParaRPr>
          </a:p>
        </p:txBody>
      </p:sp>
      <p:pic>
        <p:nvPicPr>
          <p:cNvPr id="1026" name="Picture 2" descr="https://lh5.googleusercontent.com/aeKoetAdmz0kFzkpOLPN-8Ej1hlb9AqvnZ70ra7SUeg6MJfFY1BengY11wKrHfYUUg3tm7V5-6lW5jT0_BTwlmyXXo8iGNhKGuPKxuT6E0gjaIJcNjw"/>
          <p:cNvPicPr>
            <a:picLocks noChangeAspect="1" noChangeArrowheads="1"/>
          </p:cNvPicPr>
          <p:nvPr/>
        </p:nvPicPr>
        <p:blipFill>
          <a:blip r:embed="rId3" cstate="print"/>
          <a:srcRect/>
          <a:stretch>
            <a:fillRect/>
          </a:stretch>
        </p:blipFill>
        <p:spPr bwMode="auto">
          <a:xfrm>
            <a:off x="2895600" y="1752600"/>
            <a:ext cx="3305175" cy="4953001"/>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THE LIMBIC SYSTEM</a:t>
            </a:r>
            <a:br>
              <a:rPr lang="en-US" dirty="0" smtClean="0">
                <a:latin typeface="Franklin Gothic Medium" pitchFamily="34" charset="0"/>
              </a:rPr>
            </a:br>
            <a:r>
              <a:rPr lang="en-US" i="1" dirty="0" smtClean="0">
                <a:latin typeface="Franklin Gothic Medium" pitchFamily="34" charset="0"/>
              </a:rPr>
              <a:t>THE AMYGDALA</a:t>
            </a:r>
            <a:endParaRPr lang="en-US" dirty="0">
              <a:latin typeface="Franklin Gothic Medium" pitchFamily="34" charset="0"/>
            </a:endParaRPr>
          </a:p>
        </p:txBody>
      </p:sp>
      <p:sp>
        <p:nvSpPr>
          <p:cNvPr id="3" name="Content Placeholder 2"/>
          <p:cNvSpPr>
            <a:spLocks noGrp="1"/>
          </p:cNvSpPr>
          <p:nvPr>
            <p:ph idx="1"/>
          </p:nvPr>
        </p:nvSpPr>
        <p:spPr>
          <a:xfrm>
            <a:off x="457200" y="1775191"/>
            <a:ext cx="3276600" cy="4625609"/>
          </a:xfrm>
        </p:spPr>
        <p:txBody>
          <a:bodyPr/>
          <a:lstStyle/>
          <a:p>
            <a:r>
              <a:rPr lang="en-US" dirty="0" smtClean="0">
                <a:solidFill>
                  <a:srgbClr val="FF0000"/>
                </a:solidFill>
                <a:latin typeface="Franklin Gothic Medium" pitchFamily="34" charset="0"/>
              </a:rPr>
              <a:t>Amygdala </a:t>
            </a:r>
          </a:p>
          <a:p>
            <a:r>
              <a:rPr lang="en-US" dirty="0" smtClean="0">
                <a:latin typeface="Franklin Gothic Medium" pitchFamily="34" charset="0"/>
              </a:rPr>
              <a:t>Aggression, fear</a:t>
            </a:r>
            <a:endParaRPr lang="en-US" dirty="0">
              <a:latin typeface="Franklin Gothic Medium" pitchFamily="34" charset="0"/>
            </a:endParaRPr>
          </a:p>
        </p:txBody>
      </p:sp>
      <p:pic>
        <p:nvPicPr>
          <p:cNvPr id="28674" name="Picture 2" descr="https://lh6.googleusercontent.com/ps3IZUPcyxJ-KqWXZjRllfJdJsi9gBjmBSTmEUbUw-avEiPapGkl0IMn0jYvMIMFRjoAxT9NaeghSJuB7MMkkkfXdD3-23Gu_iHCw6iQqWiIG4X4opY"/>
          <p:cNvPicPr>
            <a:picLocks noChangeAspect="1" noChangeArrowheads="1"/>
          </p:cNvPicPr>
          <p:nvPr/>
        </p:nvPicPr>
        <p:blipFill>
          <a:blip r:embed="rId3" cstate="print"/>
          <a:srcRect/>
          <a:stretch>
            <a:fillRect/>
          </a:stretch>
        </p:blipFill>
        <p:spPr bwMode="auto">
          <a:xfrm>
            <a:off x="4038600" y="1828800"/>
            <a:ext cx="4605753" cy="451485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AMYGDALA</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normAutofit/>
          </a:bodyPr>
          <a:lstStyle/>
          <a:p>
            <a:pPr lvl="0"/>
            <a:r>
              <a:rPr lang="en" dirty="0">
                <a:solidFill>
                  <a:schemeClr val="dk1"/>
                </a:solidFill>
                <a:latin typeface="Franklin Gothic Medium" panose="020B0603020102020204" pitchFamily="34" charset="0"/>
                <a:ea typeface="Calibri"/>
                <a:cs typeface="Calibri"/>
                <a:sym typeface="Calibri"/>
              </a:rPr>
              <a:t>The </a:t>
            </a:r>
            <a:r>
              <a:rPr lang="en" dirty="0">
                <a:solidFill>
                  <a:srgbClr val="FF0000"/>
                </a:solidFill>
                <a:latin typeface="Franklin Gothic Medium" panose="020B0603020102020204" pitchFamily="34" charset="0"/>
                <a:ea typeface="Calibri"/>
                <a:cs typeface="Calibri"/>
                <a:sym typeface="Calibri"/>
              </a:rPr>
              <a:t>amygdala</a:t>
            </a:r>
            <a:r>
              <a:rPr lang="en" dirty="0">
                <a:solidFill>
                  <a:schemeClr val="dk1"/>
                </a:solidFill>
                <a:latin typeface="Franklin Gothic Medium" panose="020B0603020102020204" pitchFamily="34" charset="0"/>
                <a:ea typeface="Calibri"/>
                <a:cs typeface="Calibri"/>
                <a:sym typeface="Calibri"/>
              </a:rPr>
              <a:t> is a </a:t>
            </a:r>
            <a:r>
              <a:rPr lang="en" dirty="0" smtClean="0">
                <a:solidFill>
                  <a:schemeClr val="dk1"/>
                </a:solidFill>
                <a:latin typeface="Franklin Gothic Medium" panose="020B0603020102020204" pitchFamily="34" charset="0"/>
                <a:ea typeface="Calibri"/>
                <a:cs typeface="Calibri"/>
                <a:sym typeface="Calibri"/>
              </a:rPr>
              <a:t>small section </a:t>
            </a:r>
            <a:r>
              <a:rPr lang="en" dirty="0">
                <a:solidFill>
                  <a:schemeClr val="dk1"/>
                </a:solidFill>
                <a:latin typeface="Franklin Gothic Medium" panose="020B0603020102020204" pitchFamily="34" charset="0"/>
                <a:ea typeface="Calibri"/>
                <a:cs typeface="Calibri"/>
                <a:sym typeface="Calibri"/>
              </a:rPr>
              <a:t>of nervous tissue located in the </a:t>
            </a:r>
            <a:r>
              <a:rPr lang="en" b="1" dirty="0">
                <a:solidFill>
                  <a:schemeClr val="dk1"/>
                </a:solidFill>
                <a:latin typeface="Franklin Gothic Medium" panose="020B0603020102020204" pitchFamily="34" charset="0"/>
                <a:ea typeface="Calibri"/>
                <a:cs typeface="Calibri"/>
                <a:sym typeface="Calibri"/>
              </a:rPr>
              <a:t>temporal lobes</a:t>
            </a:r>
            <a:r>
              <a:rPr lang="en" dirty="0">
                <a:solidFill>
                  <a:schemeClr val="dk1"/>
                </a:solidFill>
                <a:latin typeface="Franklin Gothic Medium" panose="020B0603020102020204" pitchFamily="34" charset="0"/>
                <a:ea typeface="Calibri"/>
                <a:cs typeface="Calibri"/>
                <a:sym typeface="Calibri"/>
              </a:rPr>
              <a:t>. It is a structure of the </a:t>
            </a:r>
            <a:r>
              <a:rPr lang="en" b="1" dirty="0">
                <a:solidFill>
                  <a:schemeClr val="dk1"/>
                </a:solidFill>
                <a:latin typeface="Franklin Gothic Medium" panose="020B0603020102020204" pitchFamily="34" charset="0"/>
                <a:ea typeface="Calibri"/>
                <a:cs typeface="Calibri"/>
                <a:sym typeface="Calibri"/>
              </a:rPr>
              <a:t>limbic system </a:t>
            </a:r>
            <a:r>
              <a:rPr lang="en" dirty="0">
                <a:solidFill>
                  <a:schemeClr val="dk1"/>
                </a:solidFill>
                <a:latin typeface="Franklin Gothic Medium" panose="020B0603020102020204" pitchFamily="34" charset="0"/>
                <a:ea typeface="Calibri"/>
                <a:cs typeface="Calibri"/>
                <a:sym typeface="Calibri"/>
              </a:rPr>
              <a:t>involved in </a:t>
            </a:r>
            <a:r>
              <a:rPr lang="en" b="1" dirty="0">
                <a:solidFill>
                  <a:schemeClr val="dk1"/>
                </a:solidFill>
                <a:latin typeface="Franklin Gothic Medium" panose="020B0603020102020204" pitchFamily="34" charset="0"/>
                <a:ea typeface="Calibri"/>
                <a:cs typeface="Calibri"/>
                <a:sym typeface="Calibri"/>
              </a:rPr>
              <a:t>emotion</a:t>
            </a:r>
            <a:r>
              <a:rPr lang="en" dirty="0">
                <a:solidFill>
                  <a:schemeClr val="dk1"/>
                </a:solidFill>
                <a:latin typeface="Franklin Gothic Medium" panose="020B0603020102020204" pitchFamily="34" charset="0"/>
                <a:ea typeface="Calibri"/>
                <a:cs typeface="Calibri"/>
                <a:sym typeface="Calibri"/>
              </a:rPr>
              <a:t> and </a:t>
            </a:r>
            <a:r>
              <a:rPr lang="en" b="1" dirty="0">
                <a:solidFill>
                  <a:schemeClr val="dk1"/>
                </a:solidFill>
                <a:latin typeface="Franklin Gothic Medium" panose="020B0603020102020204" pitchFamily="34" charset="0"/>
                <a:ea typeface="Calibri"/>
                <a:cs typeface="Calibri"/>
                <a:sym typeface="Calibri"/>
              </a:rPr>
              <a:t>movements</a:t>
            </a:r>
            <a:r>
              <a:rPr lang="en" dirty="0">
                <a:solidFill>
                  <a:schemeClr val="dk1"/>
                </a:solidFill>
                <a:latin typeface="Franklin Gothic Medium" panose="020B0603020102020204" pitchFamily="34" charset="0"/>
                <a:ea typeface="Calibri"/>
                <a:cs typeface="Calibri"/>
                <a:sym typeface="Calibri"/>
              </a:rPr>
              <a:t>, especially for </a:t>
            </a:r>
            <a:r>
              <a:rPr lang="en" b="1" dirty="0">
                <a:solidFill>
                  <a:schemeClr val="dk1"/>
                </a:solidFill>
                <a:latin typeface="Franklin Gothic Medium" panose="020B0603020102020204" pitchFamily="34" charset="0"/>
                <a:ea typeface="Calibri"/>
                <a:cs typeface="Calibri"/>
                <a:sym typeface="Calibri"/>
              </a:rPr>
              <a:t>survival</a:t>
            </a:r>
            <a:r>
              <a:rPr lang="en" dirty="0">
                <a:solidFill>
                  <a:schemeClr val="dk1"/>
                </a:solidFill>
                <a:latin typeface="Franklin Gothic Medium" panose="020B0603020102020204" pitchFamily="34" charset="0"/>
                <a:ea typeface="Calibri"/>
                <a:cs typeface="Calibri"/>
                <a:sym typeface="Calibri"/>
              </a:rPr>
              <a:t>. The primary functions of the amygdala are </a:t>
            </a:r>
            <a:r>
              <a:rPr lang="en" b="1" dirty="0">
                <a:solidFill>
                  <a:schemeClr val="dk1"/>
                </a:solidFill>
                <a:latin typeface="Franklin Gothic Medium" panose="020B0603020102020204" pitchFamily="34" charset="0"/>
                <a:ea typeface="Calibri"/>
                <a:cs typeface="Calibri"/>
                <a:sym typeface="Calibri"/>
              </a:rPr>
              <a:t>fear, fight </a:t>
            </a:r>
            <a:r>
              <a:rPr lang="en" dirty="0">
                <a:solidFill>
                  <a:schemeClr val="dk1"/>
                </a:solidFill>
                <a:latin typeface="Franklin Gothic Medium" panose="020B0603020102020204" pitchFamily="34" charset="0"/>
                <a:ea typeface="Calibri"/>
                <a:cs typeface="Calibri"/>
                <a:sym typeface="Calibri"/>
              </a:rPr>
              <a:t>and </a:t>
            </a:r>
            <a:r>
              <a:rPr lang="en" b="1" dirty="0">
                <a:solidFill>
                  <a:schemeClr val="dk1"/>
                </a:solidFill>
                <a:latin typeface="Franklin Gothic Medium" panose="020B0603020102020204" pitchFamily="34" charset="0"/>
                <a:ea typeface="Calibri"/>
                <a:cs typeface="Calibri"/>
                <a:sym typeface="Calibri"/>
              </a:rPr>
              <a:t>flight</a:t>
            </a:r>
            <a:r>
              <a:rPr lang="en" dirty="0">
                <a:solidFill>
                  <a:schemeClr val="dk1"/>
                </a:solidFill>
                <a:latin typeface="Franklin Gothic Medium" panose="020B0603020102020204" pitchFamily="34" charset="0"/>
                <a:ea typeface="Calibri"/>
                <a:cs typeface="Calibri"/>
                <a:sym typeface="Calibri"/>
              </a:rPr>
              <a:t>. Stimulation of the amygdala will cause intense emotion. It also is involved with </a:t>
            </a:r>
            <a:r>
              <a:rPr lang="en" b="1" dirty="0">
                <a:solidFill>
                  <a:schemeClr val="dk1"/>
                </a:solidFill>
                <a:latin typeface="Franklin Gothic Medium" panose="020B0603020102020204" pitchFamily="34" charset="0"/>
                <a:ea typeface="Calibri"/>
                <a:cs typeface="Calibri"/>
                <a:sym typeface="Calibri"/>
              </a:rPr>
              <a:t>learning</a:t>
            </a:r>
            <a:r>
              <a:rPr lang="en" dirty="0">
                <a:solidFill>
                  <a:schemeClr val="dk1"/>
                </a:solidFill>
                <a:latin typeface="Franklin Gothic Medium" panose="020B0603020102020204" pitchFamily="34" charset="0"/>
                <a:ea typeface="Calibri"/>
                <a:cs typeface="Calibri"/>
                <a:sym typeface="Calibri"/>
              </a:rPr>
              <a:t> and </a:t>
            </a:r>
            <a:r>
              <a:rPr lang="en" b="1" dirty="0">
                <a:solidFill>
                  <a:schemeClr val="dk1"/>
                </a:solidFill>
                <a:latin typeface="Franklin Gothic Medium" panose="020B0603020102020204" pitchFamily="34" charset="0"/>
                <a:ea typeface="Calibri"/>
                <a:cs typeface="Calibri"/>
                <a:sym typeface="Calibri"/>
              </a:rPr>
              <a:t>reward-processing</a:t>
            </a:r>
            <a:r>
              <a:rPr lang="en" dirty="0">
                <a:solidFill>
                  <a:schemeClr val="dk1"/>
                </a:solidFill>
                <a:latin typeface="Franklin Gothic Medium" panose="020B0603020102020204" pitchFamily="34" charset="0"/>
                <a:ea typeface="Calibri"/>
                <a:cs typeface="Calibri"/>
                <a:sym typeface="Calibri"/>
              </a:rPr>
              <a:t>.</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38688556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THE LIMBIC SYSTEM</a:t>
            </a:r>
            <a:br>
              <a:rPr lang="en-US" dirty="0" smtClean="0">
                <a:latin typeface="Franklin Gothic Medium" pitchFamily="34" charset="0"/>
              </a:rPr>
            </a:br>
            <a:r>
              <a:rPr lang="en-US" i="1" dirty="0" smtClean="0">
                <a:latin typeface="Franklin Gothic Medium" pitchFamily="34" charset="0"/>
              </a:rPr>
              <a:t>THE HYPOTHALAMUS</a:t>
            </a:r>
            <a:endParaRPr lang="en-US" dirty="0">
              <a:latin typeface="Franklin Gothic Medium" pitchFamily="34" charset="0"/>
            </a:endParaRPr>
          </a:p>
        </p:txBody>
      </p:sp>
      <p:sp>
        <p:nvSpPr>
          <p:cNvPr id="3" name="Content Placeholder 2"/>
          <p:cNvSpPr>
            <a:spLocks noGrp="1"/>
          </p:cNvSpPr>
          <p:nvPr>
            <p:ph idx="1"/>
          </p:nvPr>
        </p:nvSpPr>
        <p:spPr/>
        <p:txBody>
          <a:bodyPr/>
          <a:lstStyle/>
          <a:p>
            <a:r>
              <a:rPr lang="en-US" dirty="0" smtClean="0">
                <a:latin typeface="Franklin Gothic Medium" pitchFamily="34" charset="0"/>
              </a:rPr>
              <a:t>Hypothalamus</a:t>
            </a:r>
          </a:p>
          <a:p>
            <a:r>
              <a:rPr lang="en-US" dirty="0" smtClean="0">
                <a:latin typeface="Franklin Gothic Medium" pitchFamily="34" charset="0"/>
              </a:rPr>
              <a:t>Influence on the pituitary gland</a:t>
            </a:r>
          </a:p>
          <a:p>
            <a:r>
              <a:rPr lang="en-US" dirty="0" smtClean="0">
                <a:latin typeface="Franklin Gothic Medium" pitchFamily="34" charset="0"/>
              </a:rPr>
              <a:t>Reward centers</a:t>
            </a:r>
          </a:p>
          <a:p>
            <a:r>
              <a:rPr lang="en-US" dirty="0" smtClean="0">
                <a:latin typeface="Franklin Gothic Medium" pitchFamily="34" charset="0"/>
              </a:rPr>
              <a:t>Reward deficiency </a:t>
            </a:r>
          </a:p>
          <a:p>
            <a:pPr>
              <a:buNone/>
            </a:pPr>
            <a:r>
              <a:rPr lang="en-US" dirty="0" smtClean="0">
                <a:latin typeface="Franklin Gothic Medium" pitchFamily="34" charset="0"/>
              </a:rPr>
              <a:t>	syndrome</a:t>
            </a:r>
            <a:endParaRPr lang="en-US" dirty="0">
              <a:latin typeface="Franklin Gothic Medium" pitchFamily="34" charset="0"/>
            </a:endParaRPr>
          </a:p>
        </p:txBody>
      </p:sp>
      <p:pic>
        <p:nvPicPr>
          <p:cNvPr id="29698" name="Picture 2" descr="https://lh4.googleusercontent.com/zAnS1mwl0F3i0r5sxCuZDvU1oFleVSxlGEdym4YlWu99h0vLMtwkmcltKCQe6Q1Gy7flI7sRL4Neb_ThTsnni4VZaUkX1RQ4ZsRvEZHLPH5B8rUMuEk"/>
          <p:cNvPicPr>
            <a:picLocks noChangeAspect="1" noChangeArrowheads="1"/>
          </p:cNvPicPr>
          <p:nvPr/>
        </p:nvPicPr>
        <p:blipFill>
          <a:blip r:embed="rId3" cstate="print"/>
          <a:srcRect/>
          <a:stretch>
            <a:fillRect/>
          </a:stretch>
        </p:blipFill>
        <p:spPr bwMode="auto">
          <a:xfrm>
            <a:off x="4876800" y="3200400"/>
            <a:ext cx="3905250" cy="334327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HYPOTHALAMUS</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lstStyle/>
          <a:p>
            <a:pPr lvl="0"/>
            <a:r>
              <a:rPr lang="en" dirty="0">
                <a:solidFill>
                  <a:schemeClr val="dk1"/>
                </a:solidFill>
                <a:latin typeface="Franklin Gothic Medium" panose="020B0603020102020204" pitchFamily="34" charset="0"/>
                <a:ea typeface="Calibri"/>
                <a:cs typeface="Calibri"/>
                <a:sym typeface="Calibri"/>
              </a:rPr>
              <a:t>The </a:t>
            </a:r>
            <a:r>
              <a:rPr lang="en" dirty="0">
                <a:solidFill>
                  <a:srgbClr val="FF0000"/>
                </a:solidFill>
                <a:latin typeface="Franklin Gothic Medium" panose="020B0603020102020204" pitchFamily="34" charset="0"/>
                <a:ea typeface="Calibri"/>
                <a:cs typeface="Calibri"/>
                <a:sym typeface="Calibri"/>
              </a:rPr>
              <a:t>hypothalamus</a:t>
            </a:r>
            <a:r>
              <a:rPr lang="en" dirty="0">
                <a:solidFill>
                  <a:schemeClr val="dk1"/>
                </a:solidFill>
                <a:latin typeface="Franklin Gothic Medium" panose="020B0603020102020204" pitchFamily="34" charset="0"/>
                <a:ea typeface="Calibri"/>
                <a:cs typeface="Calibri"/>
                <a:sym typeface="Calibri"/>
              </a:rPr>
              <a:t> links the </a:t>
            </a:r>
            <a:r>
              <a:rPr lang="en" b="1" dirty="0">
                <a:solidFill>
                  <a:schemeClr val="dk1"/>
                </a:solidFill>
                <a:latin typeface="Franklin Gothic Medium" panose="020B0603020102020204" pitchFamily="34" charset="0"/>
                <a:ea typeface="Calibri"/>
                <a:cs typeface="Calibri"/>
                <a:sym typeface="Calibri"/>
              </a:rPr>
              <a:t>nervous system </a:t>
            </a:r>
            <a:r>
              <a:rPr lang="en" dirty="0">
                <a:solidFill>
                  <a:schemeClr val="dk1"/>
                </a:solidFill>
                <a:latin typeface="Franklin Gothic Medium" panose="020B0603020102020204" pitchFamily="34" charset="0"/>
                <a:ea typeface="Calibri"/>
                <a:cs typeface="Calibri"/>
                <a:sym typeface="Calibri"/>
              </a:rPr>
              <a:t>and </a:t>
            </a:r>
            <a:r>
              <a:rPr lang="en" b="1" dirty="0">
                <a:solidFill>
                  <a:schemeClr val="dk1"/>
                </a:solidFill>
                <a:latin typeface="Franklin Gothic Medium" panose="020B0603020102020204" pitchFamily="34" charset="0"/>
                <a:ea typeface="Calibri"/>
                <a:cs typeface="Calibri"/>
                <a:sym typeface="Calibri"/>
              </a:rPr>
              <a:t>endocrine system</a:t>
            </a:r>
            <a:r>
              <a:rPr lang="en" dirty="0">
                <a:solidFill>
                  <a:schemeClr val="dk1"/>
                </a:solidFill>
                <a:latin typeface="Franklin Gothic Medium" panose="020B0603020102020204" pitchFamily="34" charset="0"/>
                <a:ea typeface="Calibri"/>
                <a:cs typeface="Calibri"/>
                <a:sym typeface="Calibri"/>
              </a:rPr>
              <a:t>. It is part of the </a:t>
            </a:r>
            <a:r>
              <a:rPr lang="en" b="1" dirty="0">
                <a:solidFill>
                  <a:schemeClr val="dk1"/>
                </a:solidFill>
                <a:latin typeface="Franklin Gothic Medium" panose="020B0603020102020204" pitchFamily="34" charset="0"/>
                <a:ea typeface="Calibri"/>
                <a:cs typeface="Calibri"/>
                <a:sym typeface="Calibri"/>
              </a:rPr>
              <a:t>limbic system</a:t>
            </a:r>
            <a:r>
              <a:rPr lang="en" dirty="0">
                <a:solidFill>
                  <a:schemeClr val="dk1"/>
                </a:solidFill>
                <a:latin typeface="Franklin Gothic Medium" panose="020B0603020102020204" pitchFamily="34" charset="0"/>
                <a:ea typeface="Calibri"/>
                <a:cs typeface="Calibri"/>
                <a:sym typeface="Calibri"/>
              </a:rPr>
              <a:t> and is located directly above the thalamus. The hypothalamus is responsible for a person’s </a:t>
            </a:r>
            <a:r>
              <a:rPr lang="en" b="1" dirty="0">
                <a:solidFill>
                  <a:schemeClr val="dk1"/>
                </a:solidFill>
                <a:latin typeface="Franklin Gothic Medium" panose="020B0603020102020204" pitchFamily="34" charset="0"/>
                <a:ea typeface="Calibri"/>
                <a:cs typeface="Calibri"/>
                <a:sym typeface="Calibri"/>
              </a:rPr>
              <a:t>sex, hunger</a:t>
            </a:r>
            <a:r>
              <a:rPr lang="en" dirty="0">
                <a:solidFill>
                  <a:schemeClr val="dk1"/>
                </a:solidFill>
                <a:latin typeface="Franklin Gothic Medium" panose="020B0603020102020204" pitchFamily="34" charset="0"/>
                <a:ea typeface="Calibri"/>
                <a:cs typeface="Calibri"/>
                <a:sym typeface="Calibri"/>
              </a:rPr>
              <a:t>, and </a:t>
            </a:r>
            <a:r>
              <a:rPr lang="en" b="1" dirty="0">
                <a:solidFill>
                  <a:schemeClr val="dk1"/>
                </a:solidFill>
                <a:latin typeface="Franklin Gothic Medium" panose="020B0603020102020204" pitchFamily="34" charset="0"/>
                <a:ea typeface="Calibri"/>
                <a:cs typeface="Calibri"/>
                <a:sym typeface="Calibri"/>
              </a:rPr>
              <a:t>thirst drives</a:t>
            </a:r>
            <a:r>
              <a:rPr lang="en" dirty="0">
                <a:solidFill>
                  <a:schemeClr val="dk1"/>
                </a:solidFill>
                <a:latin typeface="Franklin Gothic Medium" panose="020B0603020102020204" pitchFamily="34" charset="0"/>
                <a:ea typeface="Calibri"/>
                <a:cs typeface="Calibri"/>
                <a:sym typeface="Calibri"/>
              </a:rPr>
              <a:t>. It also regulates </a:t>
            </a:r>
            <a:r>
              <a:rPr lang="en" b="1" dirty="0">
                <a:solidFill>
                  <a:schemeClr val="dk1"/>
                </a:solidFill>
                <a:latin typeface="Franklin Gothic Medium" panose="020B0603020102020204" pitchFamily="34" charset="0"/>
                <a:ea typeface="Calibri"/>
                <a:cs typeface="Calibri"/>
                <a:sym typeface="Calibri"/>
              </a:rPr>
              <a:t>body temperatures </a:t>
            </a:r>
            <a:r>
              <a:rPr lang="en" dirty="0">
                <a:solidFill>
                  <a:schemeClr val="dk1"/>
                </a:solidFill>
                <a:latin typeface="Franklin Gothic Medium" panose="020B0603020102020204" pitchFamily="34" charset="0"/>
                <a:ea typeface="Calibri"/>
                <a:cs typeface="Calibri"/>
                <a:sym typeface="Calibri"/>
              </a:rPr>
              <a:t>and </a:t>
            </a:r>
            <a:r>
              <a:rPr lang="en" b="1" dirty="0">
                <a:solidFill>
                  <a:schemeClr val="dk1"/>
                </a:solidFill>
                <a:latin typeface="Franklin Gothic Medium" panose="020B0603020102020204" pitchFamily="34" charset="0"/>
                <a:ea typeface="Calibri"/>
                <a:cs typeface="Calibri"/>
                <a:sym typeface="Calibri"/>
              </a:rPr>
              <a:t>releases hormones </a:t>
            </a:r>
            <a:r>
              <a:rPr lang="en" dirty="0">
                <a:solidFill>
                  <a:schemeClr val="dk1"/>
                </a:solidFill>
                <a:latin typeface="Franklin Gothic Medium" panose="020B0603020102020204" pitchFamily="34" charset="0"/>
                <a:ea typeface="Calibri"/>
                <a:cs typeface="Calibri"/>
                <a:sym typeface="Calibri"/>
              </a:rPr>
              <a:t>in the body.</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14068401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ROBO RAT</a:t>
            </a:r>
            <a:endParaRPr lang="en-US" dirty="0">
              <a:latin typeface="Franklin Gothic Medium" pitchFamily="34" charset="0"/>
            </a:endParaRPr>
          </a:p>
        </p:txBody>
      </p:sp>
      <p:sp>
        <p:nvSpPr>
          <p:cNvPr id="3" name="Content Placeholder 2"/>
          <p:cNvSpPr>
            <a:spLocks noGrp="1"/>
          </p:cNvSpPr>
          <p:nvPr>
            <p:ph idx="1"/>
          </p:nvPr>
        </p:nvSpPr>
        <p:spPr>
          <a:xfrm>
            <a:off x="457200" y="1775191"/>
            <a:ext cx="3352800" cy="4625609"/>
          </a:xfrm>
        </p:spPr>
        <p:txBody>
          <a:bodyPr/>
          <a:lstStyle/>
          <a:p>
            <a:r>
              <a:rPr lang="en-US" u="sng" dirty="0" smtClean="0">
                <a:latin typeface="Franklin Gothic Medium" pitchFamily="34" charset="0"/>
                <a:hlinkClick r:id="rId3"/>
              </a:rPr>
              <a:t>http://www.youtube.com/watch?v=G-jTkqHSWlg</a:t>
            </a:r>
            <a:endParaRPr lang="en-US" u="sng" dirty="0" smtClean="0">
              <a:latin typeface="Franklin Gothic Medium" pitchFamily="34" charset="0"/>
            </a:endParaRPr>
          </a:p>
          <a:p>
            <a:endParaRPr lang="en-US" dirty="0">
              <a:latin typeface="Franklin Gothic Medium" pitchFamily="34" charset="0"/>
            </a:endParaRPr>
          </a:p>
        </p:txBody>
      </p:sp>
      <p:pic>
        <p:nvPicPr>
          <p:cNvPr id="30722" name="Picture 2" descr="https://lh5.googleusercontent.com/rBHn7CxyHOA8FTibomM-i_2Iqoh_-bvwabfpzeIcYbXQH0xFxgEwbAM9fvgUE7wdx9t0lgdKtXtnOSnpKQm-xomYxTAZ6Ko1Oriq9DjRcj4IPDsrAp0"/>
          <p:cNvPicPr>
            <a:picLocks noChangeAspect="1" noChangeArrowheads="1"/>
          </p:cNvPicPr>
          <p:nvPr/>
        </p:nvPicPr>
        <p:blipFill>
          <a:blip r:embed="rId4" cstate="print"/>
          <a:srcRect/>
          <a:stretch>
            <a:fillRect/>
          </a:stretch>
        </p:blipFill>
        <p:spPr bwMode="auto">
          <a:xfrm>
            <a:off x="3962400" y="1981200"/>
            <a:ext cx="4286249" cy="4114801"/>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THE CEREBRAL CORTEX</a:t>
            </a:r>
            <a:endParaRPr lang="en-US" dirty="0">
              <a:latin typeface="Franklin Gothic Medium" pitchFamily="34" charset="0"/>
            </a:endParaRPr>
          </a:p>
        </p:txBody>
      </p:sp>
      <p:sp>
        <p:nvSpPr>
          <p:cNvPr id="5" name="Text Placeholder 4"/>
          <p:cNvSpPr>
            <a:spLocks noGrp="1"/>
          </p:cNvSpPr>
          <p:nvPr>
            <p:ph type="body" idx="1"/>
          </p:nvPr>
        </p:nvSpPr>
        <p:spPr/>
        <p:txBody>
          <a:bodyPr/>
          <a:lstStyle/>
          <a:p>
            <a:endParaRPr lang="en-US">
              <a:latin typeface="Franklin Gothic Medium" pitchFamily="34" charset="0"/>
            </a:endParaRPr>
          </a:p>
        </p:txBody>
      </p:sp>
      <p:pic>
        <p:nvPicPr>
          <p:cNvPr id="31746" name="Picture 2" descr="https://lh5.googleusercontent.com/aeKoetAdmz0kFzkpOLPN-8Ej1hlb9AqvnZ70ra7SUeg6MJfFY1BengY11wKrHfYUUg3tm7V5-6lW5jT0_BTwlmyXXo8iGNhKGuPKxuT6E0gjaIJcNjw"/>
          <p:cNvPicPr>
            <a:picLocks noChangeAspect="1" noChangeArrowheads="1"/>
          </p:cNvPicPr>
          <p:nvPr/>
        </p:nvPicPr>
        <p:blipFill>
          <a:blip r:embed="rId3" cstate="print"/>
          <a:srcRect/>
          <a:stretch>
            <a:fillRect/>
          </a:stretch>
        </p:blipFill>
        <p:spPr bwMode="auto">
          <a:xfrm>
            <a:off x="2819400" y="1752600"/>
            <a:ext cx="3305175" cy="4953001"/>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INTRODUCTION</a:t>
            </a:r>
            <a:endParaRPr lang="en-US" dirty="0">
              <a:latin typeface="Franklin Gothic Medium" pitchFamily="34" charset="0"/>
            </a:endParaRPr>
          </a:p>
        </p:txBody>
      </p:sp>
      <p:sp>
        <p:nvSpPr>
          <p:cNvPr id="5" name="Content Placeholder 4"/>
          <p:cNvSpPr>
            <a:spLocks noGrp="1"/>
          </p:cNvSpPr>
          <p:nvPr>
            <p:ph idx="1"/>
          </p:nvPr>
        </p:nvSpPr>
        <p:spPr>
          <a:xfrm>
            <a:off x="457200" y="1775191"/>
            <a:ext cx="3733800" cy="4625609"/>
          </a:xfrm>
        </p:spPr>
        <p:txBody>
          <a:bodyPr/>
          <a:lstStyle/>
          <a:p>
            <a:r>
              <a:rPr lang="en-US" dirty="0" smtClean="0">
                <a:latin typeface="Franklin Gothic Medium" pitchFamily="34" charset="0"/>
              </a:rPr>
              <a:t>Cerebrum</a:t>
            </a:r>
          </a:p>
          <a:p>
            <a:r>
              <a:rPr lang="en-US" dirty="0" smtClean="0">
                <a:latin typeface="Franklin Gothic Medium" pitchFamily="34" charset="0"/>
              </a:rPr>
              <a:t>Cerebral cortex</a:t>
            </a:r>
            <a:endParaRPr lang="en-US" dirty="0">
              <a:latin typeface="Franklin Gothic Medium" pitchFamily="34" charset="0"/>
            </a:endParaRPr>
          </a:p>
        </p:txBody>
      </p:sp>
      <p:pic>
        <p:nvPicPr>
          <p:cNvPr id="32770" name="Picture 2" descr="https://lh6.googleusercontent.com/JQFQOUIpj7YndcoV9s-GbpL9AEwf5a17ETnaafoXbt2n73-Hr4h-K3kq8oFFeiNDN-Qp2GeAQ4rFV_W2U_0YggLYXRFZwrscXy5LCLQ4wP4z3r-KgVA"/>
          <p:cNvPicPr>
            <a:picLocks noChangeAspect="1" noChangeArrowheads="1"/>
          </p:cNvPicPr>
          <p:nvPr/>
        </p:nvPicPr>
        <p:blipFill>
          <a:blip r:embed="rId3" cstate="print"/>
          <a:srcRect/>
          <a:stretch>
            <a:fillRect/>
          </a:stretch>
        </p:blipFill>
        <p:spPr bwMode="auto">
          <a:xfrm>
            <a:off x="4457700" y="1845608"/>
            <a:ext cx="4229100" cy="4591051"/>
          </a:xfrm>
          <a:prstGeom prst="rect">
            <a:avLst/>
          </a:prstGeom>
          <a:noFill/>
        </p:spPr>
      </p:pic>
      <p:pic>
        <p:nvPicPr>
          <p:cNvPr id="5122" name="Picture 2" descr="Image result for large pizza compared to fa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160" y="4279728"/>
            <a:ext cx="4359879" cy="2465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STRUCTURE OF THE CORTEX</a:t>
            </a:r>
            <a:endParaRPr lang="en-US" dirty="0">
              <a:latin typeface="Franklin Gothic Medium" pitchFamily="34" charset="0"/>
            </a:endParaRPr>
          </a:p>
        </p:txBody>
      </p:sp>
      <p:sp>
        <p:nvSpPr>
          <p:cNvPr id="3" name="Content Placeholder 2"/>
          <p:cNvSpPr>
            <a:spLocks noGrp="1"/>
          </p:cNvSpPr>
          <p:nvPr>
            <p:ph idx="1"/>
          </p:nvPr>
        </p:nvSpPr>
        <p:spPr>
          <a:xfrm>
            <a:off x="457200" y="1775191"/>
            <a:ext cx="4495800" cy="4625609"/>
          </a:xfrm>
        </p:spPr>
        <p:txBody>
          <a:bodyPr/>
          <a:lstStyle/>
          <a:p>
            <a:r>
              <a:rPr lang="en-US" dirty="0" smtClean="0">
                <a:latin typeface="Franklin Gothic Medium" pitchFamily="34" charset="0"/>
              </a:rPr>
              <a:t>Glial cells (“glue cells”)</a:t>
            </a:r>
          </a:p>
          <a:p>
            <a:r>
              <a:rPr lang="en-US" dirty="0" smtClean="0">
                <a:latin typeface="Franklin Gothic Medium" pitchFamily="34" charset="0"/>
              </a:rPr>
              <a:t>Lobes</a:t>
            </a:r>
          </a:p>
          <a:p>
            <a:pPr lvl="1"/>
            <a:r>
              <a:rPr lang="en-US" dirty="0" smtClean="0">
                <a:latin typeface="Franklin Gothic Medium" pitchFamily="34" charset="0"/>
              </a:rPr>
              <a:t>Frontal lobes</a:t>
            </a:r>
          </a:p>
          <a:p>
            <a:pPr lvl="1"/>
            <a:r>
              <a:rPr lang="en-US" dirty="0" smtClean="0">
                <a:latin typeface="Franklin Gothic Medium" pitchFamily="34" charset="0"/>
              </a:rPr>
              <a:t>Parietal lobes</a:t>
            </a:r>
          </a:p>
          <a:p>
            <a:pPr lvl="1"/>
            <a:r>
              <a:rPr lang="en-US" dirty="0" smtClean="0">
                <a:latin typeface="Franklin Gothic Medium" pitchFamily="34" charset="0"/>
              </a:rPr>
              <a:t>Occipital lobes</a:t>
            </a:r>
          </a:p>
          <a:p>
            <a:pPr lvl="1"/>
            <a:r>
              <a:rPr lang="en-US" dirty="0" smtClean="0">
                <a:latin typeface="Franklin Gothic Medium" pitchFamily="34" charset="0"/>
              </a:rPr>
              <a:t>Temporal lobes</a:t>
            </a:r>
          </a:p>
          <a:p>
            <a:endParaRPr lang="en-US" dirty="0">
              <a:latin typeface="Franklin Gothic Medium" pitchFamily="34" charset="0"/>
            </a:endParaRPr>
          </a:p>
        </p:txBody>
      </p:sp>
      <p:pic>
        <p:nvPicPr>
          <p:cNvPr id="33794" name="Picture 2" descr="https://lh5.googleusercontent.com/yxG0MfCIBFAKs1V6RHYIa90d5pos7pnHHmsb4Ab6BaTq0a-3lLJ1QiHHlRj6unq45DmHQK81q2Z9eq_vu50Xor24EsTDbXJYSEllSIra99BPZ4xKURg"/>
          <p:cNvPicPr>
            <a:picLocks noChangeAspect="1" noChangeArrowheads="1"/>
          </p:cNvPicPr>
          <p:nvPr/>
        </p:nvPicPr>
        <p:blipFill>
          <a:blip r:embed="rId3" cstate="print"/>
          <a:srcRect/>
          <a:stretch>
            <a:fillRect/>
          </a:stretch>
        </p:blipFill>
        <p:spPr bwMode="auto">
          <a:xfrm>
            <a:off x="4343400" y="2362200"/>
            <a:ext cx="4391025" cy="4114801"/>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FRONTAL 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071" y="3505200"/>
            <a:ext cx="4727575" cy="35456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latin typeface="Franklin Gothic Medium" pitchFamily="34" charset="0"/>
              </a:rPr>
              <a:t>FRONTAL LOBES</a:t>
            </a:r>
            <a:endParaRPr lang="en-US" dirty="0">
              <a:latin typeface="Franklin Gothic Medium" pitchFamily="34" charset="0"/>
            </a:endParaRPr>
          </a:p>
        </p:txBody>
      </p:sp>
      <p:sp>
        <p:nvSpPr>
          <p:cNvPr id="3" name="Content Placeholder 2"/>
          <p:cNvSpPr>
            <a:spLocks noGrp="1"/>
          </p:cNvSpPr>
          <p:nvPr>
            <p:ph idx="1"/>
          </p:nvPr>
        </p:nvSpPr>
        <p:spPr/>
        <p:txBody>
          <a:bodyPr/>
          <a:lstStyle/>
          <a:p>
            <a:pPr marL="118872" indent="0">
              <a:buNone/>
            </a:pPr>
            <a:r>
              <a:rPr lang="en-US" dirty="0" smtClean="0">
                <a:latin typeface="Franklin Gothic Medium" pitchFamily="34" charset="0"/>
              </a:rPr>
              <a:t>Speaking, motor movements, personality, emotions, making plans &amp; judgments</a:t>
            </a:r>
          </a:p>
          <a:p>
            <a:pPr>
              <a:buNone/>
            </a:pPr>
            <a:endParaRPr lang="en-US" dirty="0" smtClean="0">
              <a:latin typeface="Franklin Gothic Medium" pitchFamily="34" charset="0"/>
            </a:endParaRPr>
          </a:p>
          <a:p>
            <a:pPr>
              <a:buNone/>
            </a:pPr>
            <a:r>
              <a:rPr lang="en-US" dirty="0" smtClean="0">
                <a:latin typeface="Franklin Gothic Medium" pitchFamily="34" charset="0"/>
              </a:rPr>
              <a:t>Frontal Lobe Cortical Sections:</a:t>
            </a:r>
          </a:p>
          <a:p>
            <a:r>
              <a:rPr lang="en-US" dirty="0" smtClean="0">
                <a:latin typeface="Franklin Gothic Medium" pitchFamily="34" charset="0"/>
              </a:rPr>
              <a:t>Primary Motor Cortex</a:t>
            </a:r>
          </a:p>
          <a:p>
            <a:r>
              <a:rPr lang="en-US" dirty="0" err="1" smtClean="0">
                <a:latin typeface="Franklin Gothic Medium" pitchFamily="34" charset="0"/>
              </a:rPr>
              <a:t>Broca’s</a:t>
            </a:r>
            <a:r>
              <a:rPr lang="en-US" dirty="0" smtClean="0">
                <a:latin typeface="Franklin Gothic Medium" pitchFamily="34" charset="0"/>
              </a:rPr>
              <a:t> Area</a:t>
            </a:r>
          </a:p>
          <a:p>
            <a:pPr lvl="1"/>
            <a:r>
              <a:rPr lang="en-US" dirty="0" err="1" smtClean="0">
                <a:latin typeface="Franklin Gothic Medium" pitchFamily="34" charset="0"/>
              </a:rPr>
              <a:t>Broca’s</a:t>
            </a:r>
            <a:r>
              <a:rPr lang="en-US" dirty="0" smtClean="0">
                <a:latin typeface="Franklin Gothic Medium" pitchFamily="34" charset="0"/>
              </a:rPr>
              <a:t> Aphasia</a:t>
            </a:r>
          </a:p>
          <a:p>
            <a:r>
              <a:rPr lang="en-US" dirty="0" err="1" smtClean="0">
                <a:latin typeface="Franklin Gothic Medium" pitchFamily="34" charset="0"/>
              </a:rPr>
              <a:t>Orbitofrontal</a:t>
            </a:r>
            <a:r>
              <a:rPr lang="en-US" dirty="0" smtClean="0">
                <a:latin typeface="Franklin Gothic Medium" pitchFamily="34" charset="0"/>
              </a:rPr>
              <a:t> Cortex</a:t>
            </a:r>
          </a:p>
          <a:p>
            <a:r>
              <a:rPr lang="en-US" dirty="0" smtClean="0">
                <a:latin typeface="Franklin Gothic Medium" pitchFamily="34" charset="0"/>
              </a:rPr>
              <a:t>Olfactory Bulb</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PRIMARY MOTOR CORTEX</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57200" y="1775191"/>
            <a:ext cx="4495800" cy="4625609"/>
          </a:xfrm>
        </p:spPr>
        <p:txBody>
          <a:bodyPr>
            <a:normAutofit fontScale="92500" lnSpcReduction="20000"/>
          </a:bodyPr>
          <a:lstStyle/>
          <a:p>
            <a:pPr marL="118872" lvl="0" indent="0">
              <a:buNone/>
            </a:pPr>
            <a:r>
              <a:rPr lang="en" b="1" dirty="0">
                <a:solidFill>
                  <a:srgbClr val="FF0000"/>
                </a:solidFill>
                <a:latin typeface="Franklin Gothic Medium" panose="020B0603020102020204" pitchFamily="34" charset="0"/>
                <a:ea typeface="Times New Roman"/>
                <a:cs typeface="Times New Roman"/>
                <a:sym typeface="Times New Roman"/>
              </a:rPr>
              <a:t>Primary Motor </a:t>
            </a:r>
            <a:r>
              <a:rPr lang="en" b="1" dirty="0" smtClean="0">
                <a:solidFill>
                  <a:srgbClr val="FF0000"/>
                </a:solidFill>
                <a:latin typeface="Franklin Gothic Medium" panose="020B0603020102020204" pitchFamily="34" charset="0"/>
                <a:ea typeface="Times New Roman"/>
                <a:cs typeface="Times New Roman"/>
                <a:sym typeface="Times New Roman"/>
              </a:rPr>
              <a:t>Cortex </a:t>
            </a:r>
            <a:r>
              <a:rPr lang="en" b="1" dirty="0" smtClean="0">
                <a:latin typeface="Franklin Gothic Medium" panose="020B0603020102020204" pitchFamily="34" charset="0"/>
                <a:ea typeface="Times New Roman"/>
                <a:cs typeface="Times New Roman"/>
                <a:sym typeface="Times New Roman"/>
              </a:rPr>
              <a:t>-</a:t>
            </a:r>
            <a:r>
              <a:rPr lang="en" b="1" dirty="0" smtClean="0">
                <a:solidFill>
                  <a:srgbClr val="FF0000"/>
                </a:solidFill>
                <a:latin typeface="Franklin Gothic Medium" panose="020B0603020102020204" pitchFamily="34" charset="0"/>
                <a:ea typeface="Times New Roman"/>
                <a:cs typeface="Times New Roman"/>
                <a:sym typeface="Times New Roman"/>
              </a:rPr>
              <a:t> </a:t>
            </a:r>
            <a:r>
              <a:rPr lang="en" dirty="0">
                <a:solidFill>
                  <a:schemeClr val="dk1"/>
                </a:solidFill>
                <a:latin typeface="Franklin Gothic Medium" panose="020B0603020102020204" pitchFamily="34" charset="0"/>
                <a:ea typeface="Times New Roman"/>
                <a:cs typeface="Times New Roman"/>
                <a:sym typeface="Times New Roman"/>
              </a:rPr>
              <a:t>Located in the frontal lobe and a part of the Cerebral Cortex, the Primary Motor Cortex is critical for motor movements. </a:t>
            </a:r>
            <a:endParaRPr lang="en" dirty="0" smtClean="0">
              <a:solidFill>
                <a:schemeClr val="dk1"/>
              </a:solidFill>
              <a:latin typeface="Franklin Gothic Medium" panose="020B0603020102020204" pitchFamily="34" charset="0"/>
              <a:ea typeface="Times New Roman"/>
              <a:cs typeface="Times New Roman"/>
              <a:sym typeface="Times New Roman"/>
            </a:endParaRPr>
          </a:p>
          <a:p>
            <a:pPr marL="118872" lvl="0" indent="0">
              <a:buNone/>
            </a:pPr>
            <a:endParaRPr lang="en" dirty="0">
              <a:solidFill>
                <a:schemeClr val="dk1"/>
              </a:solidFill>
              <a:latin typeface="Franklin Gothic Medium" panose="020B0603020102020204" pitchFamily="34" charset="0"/>
              <a:ea typeface="Times New Roman"/>
              <a:cs typeface="Times New Roman"/>
              <a:sym typeface="Times New Roman"/>
            </a:endParaRPr>
          </a:p>
          <a:p>
            <a:pPr marL="118872" lvl="0" indent="0">
              <a:buNone/>
            </a:pPr>
            <a:r>
              <a:rPr lang="en" dirty="0" smtClean="0">
                <a:solidFill>
                  <a:schemeClr val="dk1"/>
                </a:solidFill>
                <a:latin typeface="Franklin Gothic Medium" panose="020B0603020102020204" pitchFamily="34" charset="0"/>
                <a:ea typeface="Times New Roman"/>
                <a:cs typeface="Times New Roman"/>
                <a:sym typeface="Times New Roman"/>
              </a:rPr>
              <a:t>Specific </a:t>
            </a:r>
            <a:r>
              <a:rPr lang="en" dirty="0">
                <a:solidFill>
                  <a:schemeClr val="dk1"/>
                </a:solidFill>
                <a:latin typeface="Franklin Gothic Medium" panose="020B0603020102020204" pitchFamily="34" charset="0"/>
                <a:ea typeface="Times New Roman"/>
                <a:cs typeface="Times New Roman"/>
                <a:sym typeface="Times New Roman"/>
              </a:rPr>
              <a:t>areas of the cortex correspond with moving specific areas of the body. </a:t>
            </a:r>
          </a:p>
          <a:p>
            <a:endParaRPr lang="en-US" dirty="0">
              <a:latin typeface="Franklin Gothic Medium" panose="020B0603020102020204" pitchFamily="34" charset="0"/>
            </a:endParaRPr>
          </a:p>
        </p:txBody>
      </p:sp>
      <p:pic>
        <p:nvPicPr>
          <p:cNvPr id="4098" name="Picture 2" descr="Image result for motor cort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2057323"/>
            <a:ext cx="3838575" cy="434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8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8"/>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grpSp>
        <p:nvGrpSpPr>
          <p:cNvPr id="6149" name="Group 10"/>
          <p:cNvGrpSpPr>
            <a:grpSpLocks/>
          </p:cNvGrpSpPr>
          <p:nvPr/>
        </p:nvGrpSpPr>
        <p:grpSpPr bwMode="auto">
          <a:xfrm>
            <a:off x="34925" y="58738"/>
            <a:ext cx="8956675" cy="6646862"/>
            <a:chOff x="533400" y="0"/>
            <a:chExt cx="8610601" cy="6705600"/>
          </a:xfrm>
        </p:grpSpPr>
        <p:cxnSp>
          <p:nvCxnSpPr>
            <p:cNvPr id="12" name="Straight Arrow Connector 11"/>
            <p:cNvCxnSpPr/>
            <p:nvPr/>
          </p:nvCxnSpPr>
          <p:spPr>
            <a:xfrm flipH="1">
              <a:off x="4458686" y="2130033"/>
              <a:ext cx="96149" cy="3843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581400" y="2514811"/>
              <a:ext cx="1755036" cy="968984"/>
            </a:xfrm>
            <a:prstGeom prst="ellipse">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eaLnBrk="1" hangingPunct="1">
                <a:defRPr/>
              </a:pPr>
              <a:r>
                <a:rPr lang="en-US" sz="2400" b="1" dirty="0">
                  <a:solidFill>
                    <a:schemeClr val="bg1"/>
                  </a:solidFill>
                  <a:latin typeface="Franklin Gothic Medium" panose="020B0603020102020204" pitchFamily="34" charset="0"/>
                  <a:cs typeface="Times New Roman" pitchFamily="18" charset="0"/>
                </a:rPr>
                <a:t>Nervous System</a:t>
              </a:r>
            </a:p>
          </p:txBody>
        </p:sp>
        <p:cxnSp>
          <p:nvCxnSpPr>
            <p:cNvPr id="14" name="Straight Arrow Connector 13"/>
            <p:cNvCxnSpPr>
              <a:endCxn id="15" idx="6"/>
            </p:cNvCxnSpPr>
            <p:nvPr/>
          </p:nvCxnSpPr>
          <p:spPr>
            <a:xfrm flipH="1">
              <a:off x="2914211" y="3308758"/>
              <a:ext cx="972165" cy="2498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517774" y="2895564"/>
              <a:ext cx="1396437" cy="1329269"/>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Central Nervous System</a:t>
              </a:r>
            </a:p>
          </p:txBody>
        </p:sp>
        <p:cxnSp>
          <p:nvCxnSpPr>
            <p:cNvPr id="16" name="Straight Arrow Connector 15"/>
            <p:cNvCxnSpPr>
              <a:stCxn id="15" idx="4"/>
              <a:endCxn id="17" idx="0"/>
            </p:cNvCxnSpPr>
            <p:nvPr/>
          </p:nvCxnSpPr>
          <p:spPr>
            <a:xfrm flipH="1">
              <a:off x="1595608" y="4224833"/>
              <a:ext cx="621148" cy="43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972934" y="4657245"/>
              <a:ext cx="1243822" cy="83920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Brain</a:t>
              </a:r>
            </a:p>
          </p:txBody>
        </p:sp>
        <p:cxnSp>
          <p:nvCxnSpPr>
            <p:cNvPr id="18" name="Straight Arrow Connector 17"/>
            <p:cNvCxnSpPr>
              <a:stCxn id="17" idx="2"/>
              <a:endCxn id="19" idx="0"/>
            </p:cNvCxnSpPr>
            <p:nvPr/>
          </p:nvCxnSpPr>
          <p:spPr>
            <a:xfrm flipH="1">
              <a:off x="1221699" y="5496446"/>
              <a:ext cx="373909" cy="2946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33400" y="5791128"/>
              <a:ext cx="1378124" cy="819983"/>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Brain Imaging</a:t>
              </a:r>
            </a:p>
          </p:txBody>
        </p:sp>
        <p:sp>
          <p:nvSpPr>
            <p:cNvPr id="20" name="Oval 19"/>
            <p:cNvSpPr/>
            <p:nvPr/>
          </p:nvSpPr>
          <p:spPr>
            <a:xfrm>
              <a:off x="6297711" y="3041302"/>
              <a:ext cx="1675725" cy="1149898"/>
            </a:xfrm>
            <a:prstGeom prst="ellipse">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Peripheral Nervous System</a:t>
              </a:r>
            </a:p>
          </p:txBody>
        </p:sp>
        <p:cxnSp>
          <p:nvCxnSpPr>
            <p:cNvPr id="21" name="Straight Arrow Connector 20"/>
            <p:cNvCxnSpPr>
              <a:stCxn id="13" idx="5"/>
              <a:endCxn id="20" idx="2"/>
            </p:cNvCxnSpPr>
            <p:nvPr/>
          </p:nvCxnSpPr>
          <p:spPr>
            <a:xfrm>
              <a:off x="5079834" y="3342390"/>
              <a:ext cx="1217877" cy="2738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760137" y="914472"/>
              <a:ext cx="1309446" cy="760727"/>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n-US" sz="1600" dirty="0">
                  <a:solidFill>
                    <a:schemeClr val="tx1"/>
                  </a:solidFill>
                  <a:latin typeface="Franklin Gothic Medium" panose="020B0603020102020204" pitchFamily="34" charset="0"/>
                  <a:cs typeface="Times New Roman" pitchFamily="18" charset="0"/>
                </a:rPr>
                <a:t>Building Blocks</a:t>
              </a:r>
            </a:p>
          </p:txBody>
        </p:sp>
        <p:sp>
          <p:nvSpPr>
            <p:cNvPr id="23" name="Oval 22"/>
            <p:cNvSpPr/>
            <p:nvPr/>
          </p:nvSpPr>
          <p:spPr>
            <a:xfrm>
              <a:off x="566976" y="1132280"/>
              <a:ext cx="1443748" cy="1084235"/>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Genetics</a:t>
              </a:r>
            </a:p>
          </p:txBody>
        </p:sp>
        <p:cxnSp>
          <p:nvCxnSpPr>
            <p:cNvPr id="24" name="Straight Arrow Connector 23"/>
            <p:cNvCxnSpPr>
              <a:endCxn id="23" idx="6"/>
            </p:cNvCxnSpPr>
            <p:nvPr/>
          </p:nvCxnSpPr>
          <p:spPr>
            <a:xfrm flipH="1">
              <a:off x="2010724" y="1675199"/>
              <a:ext cx="153531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2" idx="2"/>
            </p:cNvCxnSpPr>
            <p:nvPr/>
          </p:nvCxnSpPr>
          <p:spPr>
            <a:xfrm flipV="1">
              <a:off x="5562101" y="1294035"/>
              <a:ext cx="1198036" cy="3811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221699" y="59256"/>
              <a:ext cx="2014533" cy="1007362"/>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Evolutionary</a:t>
              </a:r>
            </a:p>
          </p:txBody>
        </p:sp>
        <p:cxnSp>
          <p:nvCxnSpPr>
            <p:cNvPr id="27" name="Straight Arrow Connector 26"/>
            <p:cNvCxnSpPr>
              <a:endCxn id="26" idx="5"/>
            </p:cNvCxnSpPr>
            <p:nvPr/>
          </p:nvCxnSpPr>
          <p:spPr>
            <a:xfrm flipH="1" flipV="1">
              <a:off x="2941682" y="919277"/>
              <a:ext cx="604360" cy="7559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3704763" y="0"/>
              <a:ext cx="1629940" cy="914472"/>
            </a:xfrm>
            <a:prstGeom prst="ellipse">
              <a:avLst/>
            </a:prstGeom>
            <a:ln/>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Endocrine System</a:t>
              </a:r>
            </a:p>
          </p:txBody>
        </p:sp>
        <p:cxnSp>
          <p:nvCxnSpPr>
            <p:cNvPr id="29" name="Straight Arrow Connector 28"/>
            <p:cNvCxnSpPr>
              <a:endCxn id="28" idx="4"/>
            </p:cNvCxnSpPr>
            <p:nvPr/>
          </p:nvCxnSpPr>
          <p:spPr>
            <a:xfrm flipH="1" flipV="1">
              <a:off x="4519733" y="914472"/>
              <a:ext cx="35102" cy="3042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7396547" y="2125228"/>
              <a:ext cx="1747454" cy="483662"/>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dirty="0">
                  <a:solidFill>
                    <a:schemeClr val="tx1"/>
                  </a:solidFill>
                  <a:latin typeface="Franklin Gothic Medium" panose="020B0603020102020204" pitchFamily="34" charset="0"/>
                  <a:cs typeface="Times New Roman" pitchFamily="18" charset="0"/>
                </a:rPr>
                <a:t>Neurotransmitters</a:t>
              </a:r>
            </a:p>
          </p:txBody>
        </p:sp>
        <p:cxnSp>
          <p:nvCxnSpPr>
            <p:cNvPr id="31" name="Straight Arrow Connector 30"/>
            <p:cNvCxnSpPr>
              <a:stCxn id="22" idx="4"/>
              <a:endCxn id="30" idx="0"/>
            </p:cNvCxnSpPr>
            <p:nvPr/>
          </p:nvCxnSpPr>
          <p:spPr>
            <a:xfrm>
              <a:off x="7413334" y="1675199"/>
              <a:ext cx="857703" cy="4500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6143568" y="5086455"/>
              <a:ext cx="1243822" cy="67104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Somatic</a:t>
              </a:r>
            </a:p>
          </p:txBody>
        </p:sp>
        <p:cxnSp>
          <p:nvCxnSpPr>
            <p:cNvPr id="33" name="Straight Arrow Connector 32"/>
            <p:cNvCxnSpPr>
              <a:stCxn id="47" idx="2"/>
              <a:endCxn id="32" idx="0"/>
            </p:cNvCxnSpPr>
            <p:nvPr/>
          </p:nvCxnSpPr>
          <p:spPr>
            <a:xfrm>
              <a:off x="5881069" y="4665252"/>
              <a:ext cx="885173" cy="4212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4516681" y="5023995"/>
              <a:ext cx="1372019" cy="6710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Autonomic</a:t>
              </a:r>
            </a:p>
          </p:txBody>
        </p:sp>
        <p:cxnSp>
          <p:nvCxnSpPr>
            <p:cNvPr id="35" name="Straight Arrow Connector 34"/>
            <p:cNvCxnSpPr>
              <a:stCxn id="47" idx="2"/>
              <a:endCxn id="34" idx="0"/>
            </p:cNvCxnSpPr>
            <p:nvPr/>
          </p:nvCxnSpPr>
          <p:spPr>
            <a:xfrm flipH="1">
              <a:off x="5201927" y="4665252"/>
              <a:ext cx="679141" cy="3587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3587249" y="6119441"/>
              <a:ext cx="1674198" cy="570144"/>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Sympathetic</a:t>
              </a:r>
            </a:p>
          </p:txBody>
        </p:sp>
        <p:sp>
          <p:nvSpPr>
            <p:cNvPr id="37" name="Rectangle 36"/>
            <p:cNvSpPr/>
            <p:nvPr/>
          </p:nvSpPr>
          <p:spPr>
            <a:xfrm>
              <a:off x="5526999" y="6135456"/>
              <a:ext cx="1753560" cy="570144"/>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Parasympathetic</a:t>
              </a:r>
            </a:p>
          </p:txBody>
        </p:sp>
        <p:cxnSp>
          <p:nvCxnSpPr>
            <p:cNvPr id="38" name="Straight Arrow Connector 37"/>
            <p:cNvCxnSpPr>
              <a:stCxn id="34" idx="2"/>
              <a:endCxn id="36" idx="0"/>
            </p:cNvCxnSpPr>
            <p:nvPr/>
          </p:nvCxnSpPr>
          <p:spPr>
            <a:xfrm flipH="1">
              <a:off x="4425111" y="5695036"/>
              <a:ext cx="776816" cy="4244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4" idx="2"/>
              <a:endCxn id="37" idx="0"/>
            </p:cNvCxnSpPr>
            <p:nvPr/>
          </p:nvCxnSpPr>
          <p:spPr>
            <a:xfrm>
              <a:off x="5201927" y="5695036"/>
              <a:ext cx="1202615" cy="4404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546675" y="1219200"/>
              <a:ext cx="2015925" cy="910571"/>
            </a:xfrm>
            <a:prstGeom prst="rect">
              <a:avLst/>
            </a:prstGeom>
            <a:solidFill>
              <a:srgbClr val="7030A0"/>
            </a:solidFill>
            <a:ln/>
          </p:spPr>
          <p:style>
            <a:lnRef idx="0">
              <a:schemeClr val="accent3"/>
            </a:lnRef>
            <a:fillRef idx="3">
              <a:schemeClr val="accent3"/>
            </a:fillRef>
            <a:effectRef idx="3">
              <a:schemeClr val="accent3"/>
            </a:effectRef>
            <a:fontRef idx="minor">
              <a:schemeClr val="lt1"/>
            </a:fontRef>
          </p:style>
          <p:txBody>
            <a:bodyPr lIns="0" tIns="0" rIns="0" bIns="0" anchor="ctr"/>
            <a:lstStyle/>
            <a:p>
              <a:pPr algn="ctr" eaLnBrk="1" hangingPunct="1">
                <a:defRPr/>
              </a:pPr>
              <a:r>
                <a:rPr lang="en-US" sz="2400" b="1" dirty="0">
                  <a:solidFill>
                    <a:schemeClr val="bg1"/>
                  </a:solidFill>
                  <a:latin typeface="Franklin Gothic Medium" panose="020B0603020102020204" pitchFamily="34" charset="0"/>
                  <a:cs typeface="Times New Roman" pitchFamily="18" charset="0"/>
                </a:rPr>
                <a:t>Biological Psychology</a:t>
              </a:r>
            </a:p>
          </p:txBody>
        </p:sp>
        <p:cxnSp>
          <p:nvCxnSpPr>
            <p:cNvPr id="41" name="Straight Arrow Connector 40"/>
            <p:cNvCxnSpPr>
              <a:stCxn id="15" idx="4"/>
              <a:endCxn id="42" idx="0"/>
            </p:cNvCxnSpPr>
            <p:nvPr/>
          </p:nvCxnSpPr>
          <p:spPr>
            <a:xfrm>
              <a:off x="2216756" y="4224833"/>
              <a:ext cx="743240" cy="4228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2340375" y="4647636"/>
              <a:ext cx="1242295" cy="83920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Spinal Cord</a:t>
              </a:r>
            </a:p>
          </p:txBody>
        </p:sp>
        <p:sp>
          <p:nvSpPr>
            <p:cNvPr id="43" name="Rounded Rectangle 42"/>
            <p:cNvSpPr/>
            <p:nvPr/>
          </p:nvSpPr>
          <p:spPr>
            <a:xfrm>
              <a:off x="5888700" y="2125228"/>
              <a:ext cx="1326234" cy="483662"/>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Neurons</a:t>
              </a:r>
            </a:p>
          </p:txBody>
        </p:sp>
        <p:cxnSp>
          <p:nvCxnSpPr>
            <p:cNvPr id="44" name="Straight Arrow Connector 43"/>
            <p:cNvCxnSpPr>
              <a:stCxn id="22" idx="4"/>
              <a:endCxn id="43" idx="0"/>
            </p:cNvCxnSpPr>
            <p:nvPr/>
          </p:nvCxnSpPr>
          <p:spPr>
            <a:xfrm flipH="1">
              <a:off x="6551054" y="1675199"/>
              <a:ext cx="862281" cy="4500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7800979" y="4328931"/>
              <a:ext cx="1242295" cy="33632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Sensory</a:t>
              </a:r>
            </a:p>
          </p:txBody>
        </p:sp>
        <p:cxnSp>
          <p:nvCxnSpPr>
            <p:cNvPr id="46" name="Straight Arrow Connector 45"/>
            <p:cNvCxnSpPr>
              <a:stCxn id="20" idx="4"/>
              <a:endCxn id="45" idx="1"/>
            </p:cNvCxnSpPr>
            <p:nvPr/>
          </p:nvCxnSpPr>
          <p:spPr>
            <a:xfrm>
              <a:off x="7135573" y="4191200"/>
              <a:ext cx="665406" cy="3058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Rounded Rectangle 46"/>
            <p:cNvSpPr/>
            <p:nvPr/>
          </p:nvSpPr>
          <p:spPr>
            <a:xfrm>
              <a:off x="5261447" y="4328931"/>
              <a:ext cx="1242295" cy="33632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latin typeface="Franklin Gothic Medium" panose="020B0603020102020204" pitchFamily="34" charset="0"/>
                  <a:cs typeface="Times New Roman" pitchFamily="18" charset="0"/>
                </a:rPr>
                <a:t>Motor</a:t>
              </a:r>
            </a:p>
          </p:txBody>
        </p:sp>
        <p:cxnSp>
          <p:nvCxnSpPr>
            <p:cNvPr id="48" name="Straight Arrow Connector 47"/>
            <p:cNvCxnSpPr>
              <a:stCxn id="20" idx="4"/>
              <a:endCxn id="47" idx="3"/>
            </p:cNvCxnSpPr>
            <p:nvPr/>
          </p:nvCxnSpPr>
          <p:spPr>
            <a:xfrm flipH="1">
              <a:off x="6503742" y="4191200"/>
              <a:ext cx="631831" cy="3058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150" name="Rectangle 56"/>
          <p:cNvSpPr>
            <a:spLocks noChangeArrowheads="1"/>
          </p:cNvSpPr>
          <p:nvPr/>
        </p:nvSpPr>
        <p:spPr bwMode="auto">
          <a:xfrm>
            <a:off x="-23813" y="5653088"/>
            <a:ext cx="1673226" cy="1204912"/>
          </a:xfrm>
          <a:prstGeom prst="rect">
            <a:avLst/>
          </a:prstGeom>
          <a:solidFill>
            <a:srgbClr val="FFFF00">
              <a:alpha val="39999"/>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Franklin Gothic Medium" panose="020B0603020102020204" pitchFamily="34" charset="0"/>
            </a:endParaRPr>
          </a:p>
        </p:txBody>
      </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1202">
            <a:off x="2183244" y="5886876"/>
            <a:ext cx="963825" cy="986441"/>
          </a:xfrm>
          <a:prstGeom prst="ellipse">
            <a:avLst/>
          </a:prstGeom>
        </p:spPr>
      </p:pic>
      <p:sp>
        <p:nvSpPr>
          <p:cNvPr id="6148" name="AutoShape 55"/>
          <p:cNvSpPr>
            <a:spLocks noChangeArrowheads="1"/>
          </p:cNvSpPr>
          <p:nvPr/>
        </p:nvSpPr>
        <p:spPr bwMode="auto">
          <a:xfrm>
            <a:off x="1423988" y="5418138"/>
            <a:ext cx="990600" cy="609600"/>
          </a:xfrm>
          <a:prstGeom prst="wedgeRoundRectCallout">
            <a:avLst>
              <a:gd name="adj1" fmla="val 35061"/>
              <a:gd name="adj2" fmla="val 81650"/>
              <a:gd name="adj3" fmla="val 1666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600">
                <a:solidFill>
                  <a:schemeClr val="tx1"/>
                </a:solidFill>
                <a:latin typeface="Calibri" panose="020F0502020204030204" pitchFamily="34" charset="0"/>
                <a:cs typeface="Arial" panose="020B0604020202020204" pitchFamily="34" charset="0"/>
              </a:defRPr>
            </a:lvl1pPr>
            <a:lvl2pPr marL="742950" indent="-285750">
              <a:spcBef>
                <a:spcPct val="20000"/>
              </a:spcBef>
              <a:buChar char="–"/>
              <a:defRPr sz="3200">
                <a:solidFill>
                  <a:schemeClr val="tx1"/>
                </a:solidFill>
                <a:latin typeface="Calibri" panose="020F0502020204030204" pitchFamily="34" charset="0"/>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dirty="0">
                <a:latin typeface="Franklin Gothic Medium" panose="020B0603020102020204" pitchFamily="34" charset="0"/>
              </a:rPr>
              <a:t>We are here</a:t>
            </a:r>
          </a:p>
        </p:txBody>
      </p:sp>
    </p:spTree>
    <p:extLst>
      <p:ext uri="{BB962C8B-B14F-4D97-AF65-F5344CB8AC3E}">
        <p14:creationId xmlns:p14="http://schemas.microsoft.com/office/powerpoint/2010/main" val="5789289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roca's are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5" y="2438400"/>
            <a:ext cx="373380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latin typeface="Franklin Gothic Medium" panose="020B0603020102020204" pitchFamily="34" charset="0"/>
              </a:rPr>
              <a:t>BROCA’S AREA</a:t>
            </a:r>
            <a:endParaRPr lang="en-US" dirty="0">
              <a:latin typeface="Franklin Gothic Medium" panose="020B0603020102020204" pitchFamily="34" charset="0"/>
            </a:endParaRPr>
          </a:p>
        </p:txBody>
      </p:sp>
      <p:sp>
        <p:nvSpPr>
          <p:cNvPr id="3" name="Content Placeholder 2"/>
          <p:cNvSpPr>
            <a:spLocks noGrp="1"/>
          </p:cNvSpPr>
          <p:nvPr>
            <p:ph idx="1"/>
          </p:nvPr>
        </p:nvSpPr>
        <p:spPr>
          <a:xfrm>
            <a:off x="3124200" y="1828800"/>
            <a:ext cx="5791200" cy="4625609"/>
          </a:xfrm>
        </p:spPr>
        <p:txBody>
          <a:bodyPr/>
          <a:lstStyle/>
          <a:p>
            <a:pPr lvl="0"/>
            <a:r>
              <a:rPr lang="en" dirty="0" smtClean="0">
                <a:solidFill>
                  <a:srgbClr val="FF0000"/>
                </a:solidFill>
                <a:latin typeface="Franklin Gothic Medium" panose="020B0603020102020204" pitchFamily="34" charset="0"/>
                <a:ea typeface="Calibri"/>
                <a:cs typeface="Calibri"/>
                <a:sym typeface="Calibri"/>
              </a:rPr>
              <a:t>Broca’s area </a:t>
            </a:r>
            <a:r>
              <a:rPr lang="en" dirty="0" smtClean="0">
                <a:solidFill>
                  <a:schemeClr val="dk1"/>
                </a:solidFill>
                <a:latin typeface="Franklin Gothic Medium" panose="020B0603020102020204" pitchFamily="34" charset="0"/>
                <a:ea typeface="Calibri"/>
                <a:cs typeface="Calibri"/>
                <a:sym typeface="Calibri"/>
              </a:rPr>
              <a:t>is located </a:t>
            </a:r>
            <a:r>
              <a:rPr lang="en" dirty="0">
                <a:solidFill>
                  <a:schemeClr val="dk1"/>
                </a:solidFill>
                <a:latin typeface="Franklin Gothic Medium" panose="020B0603020102020204" pitchFamily="34" charset="0"/>
                <a:ea typeface="Calibri"/>
                <a:cs typeface="Calibri"/>
                <a:sym typeface="Calibri"/>
              </a:rPr>
              <a:t>in the left frontal lobe of the left hemisphere of the brain and is connected to Wernicke’s area by a large bundle of fibers; involved in the control of speech, loss of speech or  a speech disorder can result in </a:t>
            </a:r>
            <a:r>
              <a:rPr lang="en" dirty="0" smtClean="0">
                <a:solidFill>
                  <a:schemeClr val="dk1"/>
                </a:solidFill>
                <a:latin typeface="Franklin Gothic Medium" panose="020B0603020102020204" pitchFamily="34" charset="0"/>
                <a:ea typeface="Calibri"/>
                <a:cs typeface="Calibri"/>
                <a:sym typeface="Calibri"/>
              </a:rPr>
              <a:t>Broca’s </a:t>
            </a:r>
            <a:r>
              <a:rPr lang="en" dirty="0">
                <a:solidFill>
                  <a:schemeClr val="dk1"/>
                </a:solidFill>
                <a:latin typeface="Franklin Gothic Medium" panose="020B0603020102020204" pitchFamily="34" charset="0"/>
                <a:ea typeface="Calibri"/>
                <a:cs typeface="Calibri"/>
                <a:sym typeface="Calibri"/>
              </a:rPr>
              <a:t>aphasia </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18408070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orbitofrontal cort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375468"/>
            <a:ext cx="5517210" cy="4038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latin typeface="Franklin Gothic Medium" panose="020B0603020102020204" pitchFamily="34" charset="0"/>
              </a:rPr>
              <a:t>ORBITOFRONTAL CORTEX</a:t>
            </a:r>
            <a:endParaRPr lang="en-US" dirty="0">
              <a:latin typeface="Franklin Gothic Medium" panose="020B0603020102020204" pitchFamily="34" charset="0"/>
            </a:endParaRPr>
          </a:p>
        </p:txBody>
      </p:sp>
      <p:sp>
        <p:nvSpPr>
          <p:cNvPr id="3" name="Content Placeholder 2"/>
          <p:cNvSpPr>
            <a:spLocks noGrp="1"/>
          </p:cNvSpPr>
          <p:nvPr>
            <p:ph idx="1"/>
          </p:nvPr>
        </p:nvSpPr>
        <p:spPr>
          <a:xfrm>
            <a:off x="152400" y="1752600"/>
            <a:ext cx="4191000" cy="4625609"/>
          </a:xfrm>
        </p:spPr>
        <p:txBody>
          <a:bodyPr>
            <a:normAutofit/>
          </a:bodyPr>
          <a:lstStyle/>
          <a:p>
            <a:pPr marL="210312" indent="0">
              <a:buNone/>
            </a:pPr>
            <a:r>
              <a:rPr lang="en-US" b="1" dirty="0">
                <a:latin typeface="Franklin Gothic Medium" panose="020B0603020102020204" pitchFamily="34" charset="0"/>
              </a:rPr>
              <a:t>Orbitofrontal Cortex</a:t>
            </a:r>
            <a:r>
              <a:rPr lang="en-US" dirty="0">
                <a:latin typeface="Franklin Gothic Medium" panose="020B0603020102020204" pitchFamily="34" charset="0"/>
              </a:rPr>
              <a:t> </a:t>
            </a:r>
            <a:endParaRPr lang="en-US" dirty="0" smtClean="0">
              <a:latin typeface="Franklin Gothic Medium" panose="020B0603020102020204" pitchFamily="34" charset="0"/>
            </a:endParaRPr>
          </a:p>
          <a:p>
            <a:pPr marL="553212" indent="-342900"/>
            <a:r>
              <a:rPr lang="en-US" sz="2400" dirty="0" smtClean="0">
                <a:latin typeface="Franklin Gothic Medium" panose="020B0603020102020204" pitchFamily="34" charset="0"/>
              </a:rPr>
              <a:t>Site </a:t>
            </a:r>
            <a:r>
              <a:rPr lang="en-US" sz="2400" dirty="0">
                <a:latin typeface="Franklin Gothic Medium" panose="020B0603020102020204" pitchFamily="34" charset="0"/>
              </a:rPr>
              <a:t>of Frontal </a:t>
            </a:r>
            <a:r>
              <a:rPr lang="en-US" sz="2400" dirty="0" smtClean="0">
                <a:latin typeface="Franklin Gothic Medium" panose="020B0603020102020204" pitchFamily="34" charset="0"/>
              </a:rPr>
              <a:t>Lobotomies</a:t>
            </a:r>
            <a:r>
              <a:rPr lang="en-US" sz="2400" b="1" dirty="0" smtClean="0">
                <a:latin typeface="Franklin Gothic Medium" panose="020B0603020102020204" pitchFamily="34" charset="0"/>
              </a:rPr>
              <a:t> </a:t>
            </a:r>
          </a:p>
          <a:p>
            <a:pPr marL="210312" indent="0">
              <a:buNone/>
            </a:pPr>
            <a:endParaRPr lang="en-US" b="1" u="sng" dirty="0">
              <a:latin typeface="Franklin Gothic Medium" panose="020B0603020102020204" pitchFamily="34" charset="0"/>
            </a:endParaRPr>
          </a:p>
          <a:p>
            <a:pPr marL="210312" indent="0">
              <a:buNone/>
            </a:pPr>
            <a:r>
              <a:rPr lang="en-US" b="1" u="sng" dirty="0" smtClean="0">
                <a:latin typeface="Franklin Gothic Medium" panose="020B0603020102020204" pitchFamily="34" charset="0"/>
              </a:rPr>
              <a:t>Desired </a:t>
            </a:r>
            <a:r>
              <a:rPr lang="en-US" b="1" u="sng" dirty="0">
                <a:latin typeface="Franklin Gothic Medium" panose="020B0603020102020204" pitchFamily="34" charset="0"/>
              </a:rPr>
              <a:t>Effects:</a:t>
            </a:r>
            <a:r>
              <a:rPr lang="en-US" dirty="0">
                <a:latin typeface="Franklin Gothic Medium" panose="020B0603020102020204" pitchFamily="34" charset="0"/>
              </a:rPr>
              <a:t>    </a:t>
            </a:r>
            <a:endParaRPr lang="en-US" sz="5200" dirty="0">
              <a:latin typeface="Franklin Gothic Medium" panose="020B0603020102020204" pitchFamily="34" charset="0"/>
            </a:endParaRPr>
          </a:p>
          <a:p>
            <a:pPr marL="553212" indent="-342900"/>
            <a:r>
              <a:rPr lang="en-US" sz="2400" dirty="0" smtClean="0">
                <a:latin typeface="Franklin Gothic Medium" panose="020B0603020102020204" pitchFamily="34" charset="0"/>
              </a:rPr>
              <a:t>Diminished </a:t>
            </a:r>
            <a:r>
              <a:rPr lang="en-US" sz="2400" dirty="0">
                <a:latin typeface="Franklin Gothic Medium" panose="020B0603020102020204" pitchFamily="34" charset="0"/>
              </a:rPr>
              <a:t>Rage</a:t>
            </a:r>
            <a:endParaRPr lang="en-US" sz="4400" dirty="0">
              <a:latin typeface="Franklin Gothic Medium" panose="020B0603020102020204" pitchFamily="34" charset="0"/>
            </a:endParaRPr>
          </a:p>
          <a:p>
            <a:pPr marL="553212" indent="-342900"/>
            <a:r>
              <a:rPr lang="en-US" sz="2400" dirty="0" smtClean="0">
                <a:latin typeface="Franklin Gothic Medium" panose="020B0603020102020204" pitchFamily="34" charset="0"/>
              </a:rPr>
              <a:t>Decreased </a:t>
            </a:r>
            <a:r>
              <a:rPr lang="en-US" sz="2400" dirty="0">
                <a:latin typeface="Franklin Gothic Medium" panose="020B0603020102020204" pitchFamily="34" charset="0"/>
              </a:rPr>
              <a:t>Aggression</a:t>
            </a:r>
            <a:endParaRPr lang="en-US" sz="4400" dirty="0">
              <a:latin typeface="Franklin Gothic Medium" panose="020B0603020102020204" pitchFamily="34" charset="0"/>
            </a:endParaRPr>
          </a:p>
          <a:p>
            <a:pPr marL="553212" indent="-342900"/>
            <a:r>
              <a:rPr lang="en-US" sz="2400" dirty="0" smtClean="0">
                <a:latin typeface="Franklin Gothic Medium" panose="020B0603020102020204" pitchFamily="34" charset="0"/>
              </a:rPr>
              <a:t>Poor </a:t>
            </a:r>
            <a:r>
              <a:rPr lang="en-US" sz="2400" dirty="0">
                <a:latin typeface="Franklin Gothic Medium" panose="020B0603020102020204" pitchFamily="34" charset="0"/>
              </a:rPr>
              <a:t>Emotional </a:t>
            </a:r>
            <a:r>
              <a:rPr lang="en-US" sz="2400" dirty="0" smtClean="0">
                <a:latin typeface="Franklin Gothic Medium" panose="020B0603020102020204" pitchFamily="34" charset="0"/>
              </a:rPr>
              <a:t>Responses</a:t>
            </a:r>
          </a:p>
          <a:p>
            <a:pPr marL="553212" indent="-342900"/>
            <a:endParaRPr lang="en-US" sz="4400" dirty="0">
              <a:latin typeface="Franklin Gothic Medium" panose="020B0603020102020204" pitchFamily="34" charset="0"/>
            </a:endParaRP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20722317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OLFACTORY BULB</a:t>
            </a:r>
            <a:endParaRPr lang="en-US" dirty="0">
              <a:latin typeface="Franklin Gothic Medium" panose="020B0603020102020204" pitchFamily="34" charset="0"/>
            </a:endParaRPr>
          </a:p>
        </p:txBody>
      </p:sp>
      <p:sp>
        <p:nvSpPr>
          <p:cNvPr id="3" name="Content Placeholder 2"/>
          <p:cNvSpPr>
            <a:spLocks noGrp="1"/>
          </p:cNvSpPr>
          <p:nvPr>
            <p:ph idx="1"/>
          </p:nvPr>
        </p:nvSpPr>
        <p:spPr>
          <a:xfrm>
            <a:off x="31376" y="1600200"/>
            <a:ext cx="8988425" cy="725424"/>
          </a:xfrm>
        </p:spPr>
        <p:txBody>
          <a:bodyPr>
            <a:normAutofit/>
          </a:bodyPr>
          <a:lstStyle/>
          <a:p>
            <a:pPr marL="118872" lvl="2" indent="0">
              <a:spcBef>
                <a:spcPts val="0"/>
              </a:spcBef>
              <a:buClr>
                <a:schemeClr val="accent1"/>
              </a:buClr>
              <a:buSzPct val="80000"/>
              <a:buNone/>
            </a:pPr>
            <a:r>
              <a:rPr lang="en-US" b="1" dirty="0" smtClean="0">
                <a:latin typeface="Franklin Gothic Medium" panose="020B0603020102020204" pitchFamily="34" charset="0"/>
              </a:rPr>
              <a:t>Olfactory </a:t>
            </a:r>
            <a:r>
              <a:rPr lang="en-US" b="1" dirty="0">
                <a:latin typeface="Franklin Gothic Medium" panose="020B0603020102020204" pitchFamily="34" charset="0"/>
              </a:rPr>
              <a:t>Bulb</a:t>
            </a:r>
            <a:r>
              <a:rPr lang="en-US" dirty="0">
                <a:latin typeface="Franklin Gothic Medium" panose="020B0603020102020204" pitchFamily="34" charset="0"/>
              </a:rPr>
              <a:t> - </a:t>
            </a:r>
            <a:r>
              <a:rPr lang="en-US" dirty="0" smtClean="0">
                <a:latin typeface="Franklin Gothic Medium" panose="020B0603020102020204" pitchFamily="34" charset="0"/>
              </a:rPr>
              <a:t>responsible </a:t>
            </a:r>
            <a:r>
              <a:rPr lang="en-US" dirty="0">
                <a:latin typeface="Franklin Gothic Medium" panose="020B0603020102020204" pitchFamily="34" charset="0"/>
              </a:rPr>
              <a:t>for sensation of s</a:t>
            </a:r>
            <a:r>
              <a:rPr lang="en-US" dirty="0" smtClean="0">
                <a:latin typeface="Franklin Gothic Medium" panose="020B0603020102020204" pitchFamily="34" charset="0"/>
              </a:rPr>
              <a:t>mell</a:t>
            </a:r>
            <a:endParaRPr lang="en-US" dirty="0">
              <a:latin typeface="Franklin Gothic Medium" panose="020B0603020102020204" pitchFamily="34" charset="0"/>
            </a:endParaRPr>
          </a:p>
          <a:p>
            <a:endParaRPr lang="en-US" sz="2400" dirty="0">
              <a:latin typeface="Franklin Gothic Medium" panose="020B0603020102020204" pitchFamily="34" charset="0"/>
            </a:endParaRPr>
          </a:p>
        </p:txBody>
      </p:sp>
      <p:pic>
        <p:nvPicPr>
          <p:cNvPr id="7170" name="Picture 2" descr="Image result for OLFACTORY BUL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65" y="2660904"/>
            <a:ext cx="3796535" cy="382715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OLFACTORY BUL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407" y="2660904"/>
            <a:ext cx="3596946" cy="382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1670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arietal 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741" y="1775191"/>
            <a:ext cx="5740400" cy="4305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latin typeface="Franklin Gothic Medium" pitchFamily="34" charset="0"/>
              </a:rPr>
              <a:t>PARIETAL LOBES</a:t>
            </a:r>
            <a:endParaRPr lang="en-US" dirty="0">
              <a:latin typeface="Franklin Gothic Medium" pitchFamily="34" charset="0"/>
            </a:endParaRPr>
          </a:p>
        </p:txBody>
      </p:sp>
      <p:sp>
        <p:nvSpPr>
          <p:cNvPr id="3" name="Content Placeholder 2"/>
          <p:cNvSpPr>
            <a:spLocks noGrp="1"/>
          </p:cNvSpPr>
          <p:nvPr>
            <p:ph idx="1"/>
          </p:nvPr>
        </p:nvSpPr>
        <p:spPr>
          <a:xfrm>
            <a:off x="457200" y="1775191"/>
            <a:ext cx="3657600" cy="4625609"/>
          </a:xfrm>
        </p:spPr>
        <p:txBody>
          <a:bodyPr>
            <a:normAutofit fontScale="92500" lnSpcReduction="10000"/>
          </a:bodyPr>
          <a:lstStyle/>
          <a:p>
            <a:pPr marL="118872" indent="0">
              <a:buNone/>
            </a:pPr>
            <a:r>
              <a:rPr lang="en-US" dirty="0" smtClean="0">
                <a:latin typeface="Franklin Gothic Medium" pitchFamily="34" charset="0"/>
              </a:rPr>
              <a:t>Sensory input for touch and body position</a:t>
            </a:r>
          </a:p>
          <a:p>
            <a:pPr>
              <a:buNone/>
            </a:pPr>
            <a:endParaRPr lang="en-US" dirty="0" smtClean="0">
              <a:latin typeface="Franklin Gothic Medium" pitchFamily="34" charset="0"/>
            </a:endParaRPr>
          </a:p>
          <a:p>
            <a:pPr>
              <a:buNone/>
            </a:pPr>
            <a:r>
              <a:rPr lang="en-US" dirty="0" smtClean="0">
                <a:latin typeface="Franklin Gothic Medium" pitchFamily="34" charset="0"/>
              </a:rPr>
              <a:t>	Parietal Lobe Cortical Sections:</a:t>
            </a:r>
          </a:p>
          <a:p>
            <a:r>
              <a:rPr lang="en-US" sz="3000" dirty="0" smtClean="0">
                <a:latin typeface="Franklin Gothic Medium" pitchFamily="34" charset="0"/>
              </a:rPr>
              <a:t>Sensory Cortex</a:t>
            </a:r>
          </a:p>
          <a:p>
            <a:r>
              <a:rPr lang="en-US" sz="3000" dirty="0" err="1" smtClean="0">
                <a:latin typeface="Franklin Gothic Medium" pitchFamily="34" charset="0"/>
              </a:rPr>
              <a:t>Somatosensory</a:t>
            </a:r>
            <a:r>
              <a:rPr lang="en-US" sz="3000" dirty="0" smtClean="0">
                <a:latin typeface="Franklin Gothic Medium" pitchFamily="34" charset="0"/>
              </a:rPr>
              <a:t> Association Cortex</a:t>
            </a:r>
          </a:p>
          <a:p>
            <a:r>
              <a:rPr lang="en-US" sz="3000" dirty="0" smtClean="0">
                <a:latin typeface="Franklin Gothic Medium" pitchFamily="34" charset="0"/>
              </a:rPr>
              <a:t>Primary Gustatory Cortex</a:t>
            </a:r>
          </a:p>
          <a:p>
            <a:endParaRPr lang="en-US" dirty="0">
              <a:latin typeface="Franklin Gothic Medium"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SENSORY CORTEX</a:t>
            </a:r>
            <a:endParaRPr lang="en-US" dirty="0">
              <a:latin typeface="Franklin Gothic Medium" panose="020B0603020102020204" pitchFamily="34" charset="0"/>
            </a:endParaRPr>
          </a:p>
        </p:txBody>
      </p:sp>
      <p:sp>
        <p:nvSpPr>
          <p:cNvPr id="3" name="Content Placeholder 2"/>
          <p:cNvSpPr>
            <a:spLocks noGrp="1"/>
          </p:cNvSpPr>
          <p:nvPr>
            <p:ph idx="1"/>
          </p:nvPr>
        </p:nvSpPr>
        <p:spPr>
          <a:xfrm>
            <a:off x="31376" y="1600200"/>
            <a:ext cx="8988425" cy="914400"/>
          </a:xfrm>
        </p:spPr>
        <p:txBody>
          <a:bodyPr>
            <a:noAutofit/>
          </a:bodyPr>
          <a:lstStyle/>
          <a:p>
            <a:pPr marL="118872" lvl="2" indent="0">
              <a:spcBef>
                <a:spcPts val="0"/>
              </a:spcBef>
              <a:buClr>
                <a:schemeClr val="accent1"/>
              </a:buClr>
              <a:buSzPct val="80000"/>
              <a:buNone/>
            </a:pPr>
            <a:r>
              <a:rPr lang="en-US" b="1" dirty="0" smtClean="0">
                <a:latin typeface="Franklin Gothic Medium" panose="020B0603020102020204" pitchFamily="34" charset="0"/>
              </a:rPr>
              <a:t>Primary Sensory Cortex </a:t>
            </a:r>
            <a:r>
              <a:rPr lang="en-US" dirty="0" smtClean="0">
                <a:latin typeface="Franklin Gothic Medium" panose="020B0603020102020204" pitchFamily="34" charset="0"/>
              </a:rPr>
              <a:t>– processing of tactile information</a:t>
            </a:r>
            <a:endParaRPr lang="en-US" dirty="0">
              <a:latin typeface="Franklin Gothic Medium" panose="020B0603020102020204" pitchFamily="34" charset="0"/>
            </a:endParaRPr>
          </a:p>
          <a:p>
            <a:endParaRPr lang="en-US" sz="2400" dirty="0">
              <a:latin typeface="Franklin Gothic Medium" panose="020B0603020102020204" pitchFamily="34" charset="0"/>
            </a:endParaRPr>
          </a:p>
        </p:txBody>
      </p:sp>
      <p:pic>
        <p:nvPicPr>
          <p:cNvPr id="13314" name="Picture 2" descr="Image result for sensory cort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06624"/>
            <a:ext cx="5391148" cy="393554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sensory cort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5" y="3810000"/>
            <a:ext cx="2600325"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8051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anose="020B0603020102020204" pitchFamily="34" charset="0"/>
              </a:rPr>
              <a:t>SOMATOSENSORY ASSOCIATION AREA</a:t>
            </a:r>
            <a:endParaRPr lang="en-US" dirty="0">
              <a:latin typeface="Franklin Gothic Medium" panose="020B0603020102020204" pitchFamily="34" charset="0"/>
            </a:endParaRPr>
          </a:p>
        </p:txBody>
      </p:sp>
      <p:sp>
        <p:nvSpPr>
          <p:cNvPr id="3" name="Content Placeholder 2"/>
          <p:cNvSpPr>
            <a:spLocks noGrp="1"/>
          </p:cNvSpPr>
          <p:nvPr>
            <p:ph idx="1"/>
          </p:nvPr>
        </p:nvSpPr>
        <p:spPr>
          <a:xfrm>
            <a:off x="31376" y="1600200"/>
            <a:ext cx="8988425" cy="1447800"/>
          </a:xfrm>
        </p:spPr>
        <p:txBody>
          <a:bodyPr>
            <a:normAutofit/>
          </a:bodyPr>
          <a:lstStyle/>
          <a:p>
            <a:pPr marL="118872" lvl="2" indent="0">
              <a:spcBef>
                <a:spcPts val="0"/>
              </a:spcBef>
              <a:buClr>
                <a:schemeClr val="accent1"/>
              </a:buClr>
              <a:buSzPct val="80000"/>
              <a:buNone/>
            </a:pPr>
            <a:r>
              <a:rPr lang="en-US" b="1" dirty="0" smtClean="0">
                <a:latin typeface="Franklin Gothic Medium" panose="020B0603020102020204" pitchFamily="34" charset="0"/>
              </a:rPr>
              <a:t>Somatosensory Association Cortex </a:t>
            </a:r>
            <a:r>
              <a:rPr lang="en-US" dirty="0" smtClean="0">
                <a:latin typeface="Franklin Gothic Medium" panose="020B0603020102020204" pitchFamily="34" charset="0"/>
              </a:rPr>
              <a:t>– integration and interpretation of sensations relative to body position and orientation in space</a:t>
            </a:r>
            <a:endParaRPr lang="en-US" dirty="0">
              <a:latin typeface="Franklin Gothic Medium" panose="020B0603020102020204" pitchFamily="34" charset="0"/>
            </a:endParaRPr>
          </a:p>
          <a:p>
            <a:r>
              <a:rPr lang="en-US" sz="2400" dirty="0" smtClean="0">
                <a:latin typeface="Franklin Gothic Medium" panose="020B0603020102020204" pitchFamily="34" charset="0"/>
              </a:rPr>
              <a:t>Draws upon stored memories of past sensory experiences </a:t>
            </a:r>
            <a:endParaRPr lang="en-US" sz="2400" dirty="0">
              <a:latin typeface="Franklin Gothic Medium" panose="020B0603020102020204" pitchFamily="34" charset="0"/>
            </a:endParaRPr>
          </a:p>
        </p:txBody>
      </p:sp>
      <p:pic>
        <p:nvPicPr>
          <p:cNvPr id="12290" name="Picture 2" descr="Image result for somatosensory association a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56965"/>
            <a:ext cx="3743325" cy="358346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somatosensory association ar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6346" y="3428999"/>
            <a:ext cx="3680454" cy="322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3307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gustatory cort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14600"/>
            <a:ext cx="4912178" cy="434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latin typeface="Franklin Gothic Medium" panose="020B0603020102020204" pitchFamily="34" charset="0"/>
              </a:rPr>
              <a:t>PRIMARY GUSTATORY CORTEX</a:t>
            </a:r>
            <a:endParaRPr lang="en-US" dirty="0">
              <a:latin typeface="Franklin Gothic Medium" panose="020B0603020102020204" pitchFamily="34" charset="0"/>
            </a:endParaRPr>
          </a:p>
        </p:txBody>
      </p:sp>
      <p:sp>
        <p:nvSpPr>
          <p:cNvPr id="3" name="Content Placeholder 2"/>
          <p:cNvSpPr>
            <a:spLocks noGrp="1"/>
          </p:cNvSpPr>
          <p:nvPr>
            <p:ph idx="1"/>
          </p:nvPr>
        </p:nvSpPr>
        <p:spPr>
          <a:xfrm>
            <a:off x="31376" y="1600200"/>
            <a:ext cx="8988425" cy="990600"/>
          </a:xfrm>
        </p:spPr>
        <p:txBody>
          <a:bodyPr>
            <a:normAutofit/>
          </a:bodyPr>
          <a:lstStyle/>
          <a:p>
            <a:pPr marL="118872" lvl="2" indent="0">
              <a:spcBef>
                <a:spcPts val="0"/>
              </a:spcBef>
              <a:buClr>
                <a:schemeClr val="accent1"/>
              </a:buClr>
              <a:buSzPct val="80000"/>
              <a:buNone/>
            </a:pPr>
            <a:r>
              <a:rPr lang="en-US" b="1" dirty="0" smtClean="0">
                <a:latin typeface="Franklin Gothic Medium" panose="020B0603020102020204" pitchFamily="34" charset="0"/>
              </a:rPr>
              <a:t>Gustatory Cortex </a:t>
            </a:r>
            <a:r>
              <a:rPr lang="en-US" dirty="0" smtClean="0">
                <a:latin typeface="Franklin Gothic Medium" panose="020B0603020102020204" pitchFamily="34" charset="0"/>
              </a:rPr>
              <a:t>– primary site involved with the interpretation of the sensation of taste</a:t>
            </a:r>
            <a:endParaRPr lang="en-US" dirty="0">
              <a:latin typeface="Franklin Gothic Medium" panose="020B0603020102020204" pitchFamily="34" charset="0"/>
            </a:endParaRPr>
          </a:p>
          <a:p>
            <a:endParaRPr lang="en-US" dirty="0">
              <a:latin typeface="Franklin Gothic Medium" panose="020B0603020102020204" pitchFamily="34" charset="0"/>
            </a:endParaRPr>
          </a:p>
        </p:txBody>
      </p:sp>
      <p:pic>
        <p:nvPicPr>
          <p:cNvPr id="11268" name="Picture 4" descr="Image result for tas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578" y="3276600"/>
            <a:ext cx="3779809" cy="251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9081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OCCIPITAL LOBES</a:t>
            </a:r>
            <a:endParaRPr lang="en-US" dirty="0">
              <a:latin typeface="Franklin Gothic Medium" pitchFamily="34" charset="0"/>
            </a:endParaRPr>
          </a:p>
        </p:txBody>
      </p:sp>
      <p:sp>
        <p:nvSpPr>
          <p:cNvPr id="3" name="Content Placeholder 2"/>
          <p:cNvSpPr>
            <a:spLocks noGrp="1"/>
          </p:cNvSpPr>
          <p:nvPr>
            <p:ph idx="1"/>
          </p:nvPr>
        </p:nvSpPr>
        <p:spPr>
          <a:xfrm>
            <a:off x="4419600" y="1775191"/>
            <a:ext cx="4267200" cy="4625609"/>
          </a:xfrm>
        </p:spPr>
        <p:txBody>
          <a:bodyPr>
            <a:normAutofit lnSpcReduction="10000"/>
          </a:bodyPr>
          <a:lstStyle/>
          <a:p>
            <a:pPr marL="118872" indent="0">
              <a:buNone/>
            </a:pPr>
            <a:r>
              <a:rPr lang="en-US" dirty="0" smtClean="0">
                <a:latin typeface="Franklin Gothic Medium" pitchFamily="34" charset="0"/>
              </a:rPr>
              <a:t>Includes areas that receive information from the visual fields</a:t>
            </a:r>
          </a:p>
          <a:p>
            <a:endParaRPr lang="en-US" dirty="0" smtClean="0">
              <a:latin typeface="Franklin Gothic Medium" pitchFamily="34" charset="0"/>
            </a:endParaRPr>
          </a:p>
          <a:p>
            <a:pPr>
              <a:buNone/>
            </a:pPr>
            <a:r>
              <a:rPr lang="en-US" dirty="0" smtClean="0">
                <a:latin typeface="Franklin Gothic Medium" pitchFamily="34" charset="0"/>
              </a:rPr>
              <a:t>Occipital Lobe Cortical Sections:</a:t>
            </a:r>
          </a:p>
          <a:p>
            <a:r>
              <a:rPr lang="en-US" dirty="0" smtClean="0">
                <a:latin typeface="Franklin Gothic Medium" pitchFamily="34" charset="0"/>
              </a:rPr>
              <a:t>Primary Visual Cortex</a:t>
            </a:r>
          </a:p>
          <a:p>
            <a:r>
              <a:rPr lang="en-US" dirty="0" smtClean="0">
                <a:latin typeface="Franklin Gothic Medium" pitchFamily="34" charset="0"/>
              </a:rPr>
              <a:t>Visual Association </a:t>
            </a:r>
            <a:r>
              <a:rPr lang="en-US" dirty="0" smtClean="0">
                <a:latin typeface="Franklin Gothic Medium" pitchFamily="34" charset="0"/>
              </a:rPr>
              <a:t>Areas</a:t>
            </a:r>
          </a:p>
          <a:p>
            <a:endParaRPr lang="en-US" dirty="0" smtClean="0">
              <a:latin typeface="Franklin Gothic Medium" pitchFamily="34" charset="0"/>
            </a:endParaRPr>
          </a:p>
        </p:txBody>
      </p:sp>
      <p:pic>
        <p:nvPicPr>
          <p:cNvPr id="14338" name="Picture 2" descr="Occipital 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62200"/>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PRIMARY VISUAL CORTEX</a:t>
            </a:r>
            <a:endParaRPr lang="en-US" dirty="0">
              <a:latin typeface="Franklin Gothic Medium" panose="020B0603020102020204" pitchFamily="34" charset="0"/>
            </a:endParaRPr>
          </a:p>
        </p:txBody>
      </p:sp>
      <p:sp>
        <p:nvSpPr>
          <p:cNvPr id="3" name="Content Placeholder 2"/>
          <p:cNvSpPr>
            <a:spLocks noGrp="1"/>
          </p:cNvSpPr>
          <p:nvPr>
            <p:ph idx="1"/>
          </p:nvPr>
        </p:nvSpPr>
        <p:spPr>
          <a:xfrm>
            <a:off x="152400" y="1676400"/>
            <a:ext cx="8839200" cy="1066799"/>
          </a:xfrm>
        </p:spPr>
        <p:txBody>
          <a:bodyPr>
            <a:noAutofit/>
          </a:bodyPr>
          <a:lstStyle/>
          <a:p>
            <a:pPr marL="118872" lvl="5" indent="0">
              <a:spcBef>
                <a:spcPts val="0"/>
              </a:spcBef>
              <a:buClr>
                <a:schemeClr val="accent1"/>
              </a:buClr>
              <a:buSzPct val="80000"/>
              <a:buNone/>
            </a:pPr>
            <a:r>
              <a:rPr lang="en-US" sz="2400" b="1" dirty="0">
                <a:latin typeface="Franklin Gothic Medium" panose="020B0603020102020204" pitchFamily="34" charset="0"/>
              </a:rPr>
              <a:t>Primary Visual Cortex</a:t>
            </a:r>
            <a:r>
              <a:rPr lang="en-US" sz="2400" dirty="0">
                <a:latin typeface="Franklin Gothic Medium" panose="020B0603020102020204" pitchFamily="34" charset="0"/>
              </a:rPr>
              <a:t> – This is the primary area of the brain responsible for sight -recognition of size, color, light, motion, dimensions, etc.</a:t>
            </a:r>
          </a:p>
          <a:p>
            <a:endParaRPr lang="en-US" sz="3600" dirty="0">
              <a:latin typeface="Franklin Gothic Medium" panose="020B0603020102020204" pitchFamily="34" charset="0"/>
            </a:endParaRPr>
          </a:p>
        </p:txBody>
      </p:sp>
      <p:pic>
        <p:nvPicPr>
          <p:cNvPr id="4" name="Picture 2" descr="Image result for gustatory cort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14600"/>
            <a:ext cx="4912178" cy="4343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83306" y="3581400"/>
            <a:ext cx="3581400" cy="1338828"/>
          </a:xfrm>
          <a:prstGeom prst="rect">
            <a:avLst/>
          </a:prstGeom>
        </p:spPr>
        <p:txBody>
          <a:bodyPr wrap="square">
            <a:spAutoFit/>
          </a:bodyPr>
          <a:lstStyle/>
          <a:p>
            <a:pPr lvl="0">
              <a:lnSpc>
                <a:spcPct val="90000"/>
              </a:lnSpc>
              <a:buClr>
                <a:schemeClr val="accent1"/>
              </a:buClr>
              <a:buSzPct val="25000"/>
            </a:pPr>
            <a:r>
              <a:rPr lang="en" dirty="0">
                <a:solidFill>
                  <a:srgbClr val="000000"/>
                </a:solidFill>
                <a:latin typeface="Franklin Gothic Medium" panose="020B0603020102020204" pitchFamily="34" charset="0"/>
                <a:ea typeface="Arial"/>
                <a:cs typeface="Arial"/>
                <a:sym typeface="Arial"/>
              </a:rPr>
              <a:t>ENCODES COLOR, ORIENTATION, AND MOTION. </a:t>
            </a:r>
            <a:endParaRPr lang="en" dirty="0" smtClean="0">
              <a:solidFill>
                <a:srgbClr val="000000"/>
              </a:solidFill>
              <a:latin typeface="Franklin Gothic Medium" panose="020B0603020102020204" pitchFamily="34" charset="0"/>
              <a:ea typeface="Arial"/>
              <a:cs typeface="Arial"/>
              <a:sym typeface="Arial"/>
            </a:endParaRPr>
          </a:p>
          <a:p>
            <a:pPr lvl="0">
              <a:lnSpc>
                <a:spcPct val="90000"/>
              </a:lnSpc>
              <a:buClr>
                <a:schemeClr val="accent1"/>
              </a:buClr>
              <a:buSzPct val="25000"/>
            </a:pPr>
            <a:endParaRPr lang="en" dirty="0">
              <a:solidFill>
                <a:srgbClr val="000000"/>
              </a:solidFill>
              <a:latin typeface="Franklin Gothic Medium" panose="020B0603020102020204" pitchFamily="34" charset="0"/>
              <a:ea typeface="Arial"/>
              <a:cs typeface="Arial"/>
              <a:sym typeface="Arial"/>
            </a:endParaRPr>
          </a:p>
          <a:p>
            <a:pPr lvl="0">
              <a:lnSpc>
                <a:spcPct val="90000"/>
              </a:lnSpc>
              <a:buClr>
                <a:schemeClr val="accent1"/>
              </a:buClr>
              <a:buSzPct val="25000"/>
            </a:pPr>
            <a:r>
              <a:rPr lang="en" dirty="0" smtClean="0">
                <a:solidFill>
                  <a:srgbClr val="000000"/>
                </a:solidFill>
                <a:latin typeface="Franklin Gothic Medium" panose="020B0603020102020204" pitchFamily="34" charset="0"/>
                <a:ea typeface="Arial"/>
                <a:cs typeface="Arial"/>
                <a:sym typeface="Arial"/>
              </a:rPr>
              <a:t>DAMAGE </a:t>
            </a:r>
            <a:r>
              <a:rPr lang="en" dirty="0">
                <a:solidFill>
                  <a:srgbClr val="000000"/>
                </a:solidFill>
                <a:latin typeface="Franklin Gothic Medium" panose="020B0603020102020204" pitchFamily="34" charset="0"/>
                <a:ea typeface="Arial"/>
                <a:cs typeface="Arial"/>
                <a:sym typeface="Arial"/>
              </a:rPr>
              <a:t>COULD LEAD TO BLINDNESS/HALLUCINATIONS</a:t>
            </a:r>
          </a:p>
        </p:txBody>
      </p:sp>
    </p:spTree>
    <p:extLst>
      <p:ext uri="{BB962C8B-B14F-4D97-AF65-F5344CB8AC3E}">
        <p14:creationId xmlns:p14="http://schemas.microsoft.com/office/powerpoint/2010/main" val="39271304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VISUAL ASSOCIATION AREAS</a:t>
            </a:r>
            <a:endParaRPr lang="en-US" dirty="0">
              <a:latin typeface="Franklin Gothic Medium" panose="020B0603020102020204" pitchFamily="34" charset="0"/>
            </a:endParaRPr>
          </a:p>
        </p:txBody>
      </p:sp>
      <p:sp>
        <p:nvSpPr>
          <p:cNvPr id="3" name="Content Placeholder 2"/>
          <p:cNvSpPr>
            <a:spLocks noGrp="1"/>
          </p:cNvSpPr>
          <p:nvPr>
            <p:ph idx="1"/>
          </p:nvPr>
        </p:nvSpPr>
        <p:spPr>
          <a:xfrm>
            <a:off x="35858" y="1622791"/>
            <a:ext cx="8650941" cy="1044209"/>
          </a:xfrm>
        </p:spPr>
        <p:txBody>
          <a:bodyPr>
            <a:normAutofit/>
          </a:bodyPr>
          <a:lstStyle/>
          <a:p>
            <a:pPr marL="118872" lvl="2" indent="0">
              <a:spcBef>
                <a:spcPts val="0"/>
              </a:spcBef>
              <a:buClr>
                <a:schemeClr val="accent1"/>
              </a:buClr>
              <a:buSzPct val="80000"/>
              <a:buNone/>
            </a:pPr>
            <a:r>
              <a:rPr lang="en-US" b="1" dirty="0">
                <a:latin typeface="Franklin Gothic Medium" panose="020B0603020102020204" pitchFamily="34" charset="0"/>
              </a:rPr>
              <a:t>Visual Association Area</a:t>
            </a:r>
            <a:r>
              <a:rPr lang="en-US" dirty="0">
                <a:latin typeface="Franklin Gothic Medium" panose="020B0603020102020204" pitchFamily="34" charset="0"/>
              </a:rPr>
              <a:t> – Interprets information acquired through the primary visual cortex.</a:t>
            </a:r>
          </a:p>
          <a:p>
            <a:endParaRPr lang="en-US" sz="5400" dirty="0">
              <a:latin typeface="Franklin Gothic Medium" panose="020B0603020102020204" pitchFamily="34" charset="0"/>
            </a:endParaRPr>
          </a:p>
        </p:txBody>
      </p:sp>
      <p:pic>
        <p:nvPicPr>
          <p:cNvPr id="15362" name="Picture 2" descr="Image result for visual association area"/>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28846" b="12546"/>
          <a:stretch/>
        </p:blipFill>
        <p:spPr bwMode="auto">
          <a:xfrm>
            <a:off x="1981200" y="2667000"/>
            <a:ext cx="5413375" cy="4006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033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STUDYING THE BRAIN</a:t>
            </a:r>
            <a:endParaRPr lang="en-US" dirty="0">
              <a:latin typeface="Franklin Gothic Medium" pitchFamily="34" charset="0"/>
            </a:endParaRPr>
          </a:p>
        </p:txBody>
      </p:sp>
      <p:sp>
        <p:nvSpPr>
          <p:cNvPr id="5" name="Content Placeholder 4"/>
          <p:cNvSpPr>
            <a:spLocks noGrp="1"/>
          </p:cNvSpPr>
          <p:nvPr>
            <p:ph idx="1"/>
          </p:nvPr>
        </p:nvSpPr>
        <p:spPr>
          <a:xfrm>
            <a:off x="457200" y="1752600"/>
            <a:ext cx="5334000" cy="5105400"/>
          </a:xfrm>
        </p:spPr>
        <p:txBody>
          <a:bodyPr>
            <a:normAutofit/>
          </a:bodyPr>
          <a:lstStyle/>
          <a:p>
            <a:r>
              <a:rPr lang="en-US" dirty="0" smtClean="0">
                <a:latin typeface="Franklin Gothic Medium" pitchFamily="34" charset="0"/>
              </a:rPr>
              <a:t>Lesion</a:t>
            </a:r>
          </a:p>
          <a:p>
            <a:r>
              <a:rPr lang="en-US" dirty="0" smtClean="0">
                <a:latin typeface="Franklin Gothic Medium" pitchFamily="34" charset="0"/>
              </a:rPr>
              <a:t>Stimulate (electronically, chemically or magnetically)</a:t>
            </a:r>
          </a:p>
          <a:p>
            <a:pPr lvl="1"/>
            <a:r>
              <a:rPr lang="en-US" altLang="en-US" dirty="0">
                <a:latin typeface="Franklin Gothic Medium" panose="020B0603020102020204" pitchFamily="34" charset="0"/>
              </a:rPr>
              <a:t>Very small electrodes inserted into individual neurons</a:t>
            </a:r>
          </a:p>
          <a:p>
            <a:pPr lvl="1"/>
            <a:r>
              <a:rPr lang="en-US" altLang="en-US" dirty="0">
                <a:latin typeface="Franklin Gothic Medium" panose="020B0603020102020204" pitchFamily="34" charset="0"/>
              </a:rPr>
              <a:t>Used to study activity of a single neuron</a:t>
            </a:r>
          </a:p>
          <a:p>
            <a:pPr lvl="1"/>
            <a:endParaRPr lang="en-US" dirty="0">
              <a:latin typeface="Franklin Gothic Medium" pitchFamily="34" charset="0"/>
            </a:endParaRPr>
          </a:p>
        </p:txBody>
      </p:sp>
      <p:pic>
        <p:nvPicPr>
          <p:cNvPr id="17410" name="Picture 2" descr="https://lh3.googleusercontent.com/dlZliUyMeETHCxA_4Ufq6oGz1i8pskOSjv8bpqUu-lYGsBwjGI7dXWFovO3r0QVH5xq90-UT2s4xTOUHJCqHdc5LNhmxHLfLVo8SFSMB8qmqUXFsj7s"/>
          <p:cNvPicPr>
            <a:picLocks noChangeAspect="1" noChangeArrowheads="1"/>
          </p:cNvPicPr>
          <p:nvPr/>
        </p:nvPicPr>
        <p:blipFill>
          <a:blip r:embed="rId3" cstate="print"/>
          <a:srcRect/>
          <a:stretch>
            <a:fillRect/>
          </a:stretch>
        </p:blipFill>
        <p:spPr bwMode="auto">
          <a:xfrm>
            <a:off x="5419165" y="1828800"/>
            <a:ext cx="3733800" cy="4048125"/>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TEMPORAL LOBES</a:t>
            </a:r>
            <a:endParaRPr lang="en-US" dirty="0">
              <a:latin typeface="Franklin Gothic Medium" pitchFamily="34" charset="0"/>
            </a:endParaRPr>
          </a:p>
        </p:txBody>
      </p:sp>
      <p:sp>
        <p:nvSpPr>
          <p:cNvPr id="3" name="Content Placeholder 2"/>
          <p:cNvSpPr>
            <a:spLocks noGrp="1"/>
          </p:cNvSpPr>
          <p:nvPr>
            <p:ph idx="1"/>
          </p:nvPr>
        </p:nvSpPr>
        <p:spPr>
          <a:xfrm>
            <a:off x="457200" y="1775191"/>
            <a:ext cx="3886200" cy="4625609"/>
          </a:xfrm>
        </p:spPr>
        <p:txBody>
          <a:bodyPr>
            <a:normAutofit fontScale="85000" lnSpcReduction="20000"/>
          </a:bodyPr>
          <a:lstStyle/>
          <a:p>
            <a:pPr marL="118872" indent="0">
              <a:buNone/>
            </a:pPr>
            <a:r>
              <a:rPr lang="en-US" dirty="0" smtClean="0">
                <a:latin typeface="Franklin Gothic Medium" pitchFamily="34" charset="0"/>
              </a:rPr>
              <a:t>Includes auditory areas, each receiving information primarily from the opposite ear</a:t>
            </a:r>
          </a:p>
          <a:p>
            <a:endParaRPr lang="en-US" dirty="0" smtClean="0">
              <a:latin typeface="Franklin Gothic Medium" pitchFamily="34" charset="0"/>
            </a:endParaRPr>
          </a:p>
          <a:p>
            <a:pPr>
              <a:buNone/>
            </a:pPr>
            <a:r>
              <a:rPr lang="en-US" dirty="0" smtClean="0">
                <a:latin typeface="Franklin Gothic Medium" pitchFamily="34" charset="0"/>
              </a:rPr>
              <a:t>Temporal Lobe Cortical Sections:</a:t>
            </a:r>
          </a:p>
          <a:p>
            <a:r>
              <a:rPr lang="en-US" dirty="0" smtClean="0">
                <a:latin typeface="Franklin Gothic Medium" pitchFamily="34" charset="0"/>
              </a:rPr>
              <a:t>Primary Auditory Cortex</a:t>
            </a:r>
          </a:p>
          <a:p>
            <a:r>
              <a:rPr lang="en-US" dirty="0" smtClean="0">
                <a:latin typeface="Franklin Gothic Medium" pitchFamily="34" charset="0"/>
              </a:rPr>
              <a:t>Primary Olfactory Cortex</a:t>
            </a:r>
          </a:p>
          <a:p>
            <a:r>
              <a:rPr lang="en-US" dirty="0" err="1" smtClean="0">
                <a:latin typeface="Franklin Gothic Medium" pitchFamily="34" charset="0"/>
              </a:rPr>
              <a:t>Wernicke’s</a:t>
            </a:r>
            <a:r>
              <a:rPr lang="en-US" dirty="0" smtClean="0">
                <a:latin typeface="Franklin Gothic Medium" pitchFamily="34" charset="0"/>
              </a:rPr>
              <a:t> Area</a:t>
            </a:r>
          </a:p>
          <a:p>
            <a:pPr lvl="1"/>
            <a:r>
              <a:rPr lang="en-US" dirty="0" smtClean="0">
                <a:latin typeface="Franklin Gothic Medium" pitchFamily="34" charset="0"/>
              </a:rPr>
              <a:t>Wernicke’s Aphasia</a:t>
            </a:r>
            <a:endParaRPr lang="en-US" dirty="0">
              <a:latin typeface="Franklin Gothic Medium" pitchFamily="34" charset="0"/>
            </a:endParaRPr>
          </a:p>
        </p:txBody>
      </p:sp>
      <p:pic>
        <p:nvPicPr>
          <p:cNvPr id="17410" name="Picture 2" descr="Temporal 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988" y="2438400"/>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Image result for HEAR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278406"/>
            <a:ext cx="3232150" cy="25987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latin typeface="Franklin Gothic Medium" panose="020B0603020102020204" pitchFamily="34" charset="0"/>
              </a:rPr>
              <a:t>PRIMARY AUDITORY CORTEX</a:t>
            </a:r>
            <a:endParaRPr lang="en-US" dirty="0">
              <a:latin typeface="Franklin Gothic Medium" panose="020B0603020102020204" pitchFamily="34" charset="0"/>
            </a:endParaRPr>
          </a:p>
        </p:txBody>
      </p:sp>
      <p:pic>
        <p:nvPicPr>
          <p:cNvPr id="4" name="Picture 2" descr="Image result for gustatory cort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33600"/>
            <a:ext cx="4912178"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mage result for HEARING"/>
          <p:cNvPicPr>
            <a:picLocks noChangeAspect="1" noChangeArrowheads="1"/>
          </p:cNvPicPr>
          <p:nvPr/>
        </p:nvPicPr>
        <p:blipFill rotWithShape="1">
          <a:blip r:embed="rId5">
            <a:extLst>
              <a:ext uri="{28A0092B-C50C-407E-A947-70E740481C1C}">
                <a14:useLocalDpi xmlns:a14="http://schemas.microsoft.com/office/drawing/2010/main" val="0"/>
              </a:ext>
            </a:extLst>
          </a:blip>
          <a:srcRect l="31096"/>
          <a:stretch/>
        </p:blipFill>
        <p:spPr bwMode="auto">
          <a:xfrm>
            <a:off x="5334000" y="1676400"/>
            <a:ext cx="3598677" cy="228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774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PRIMARY OLFACTORY CORTEX</a:t>
            </a:r>
            <a:endParaRPr lang="en-US" dirty="0">
              <a:latin typeface="Franklin Gothic Medium" panose="020B0603020102020204" pitchFamily="34" charset="0"/>
            </a:endParaRPr>
          </a:p>
        </p:txBody>
      </p:sp>
      <p:pic>
        <p:nvPicPr>
          <p:cNvPr id="4" name="Picture 2" descr="Image result for gustatory cort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4912178"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Image result for SM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4225" y="1803025"/>
            <a:ext cx="38100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smell nose"/>
          <p:cNvPicPr>
            <a:picLocks noChangeAspect="1" noChangeArrowheads="1"/>
          </p:cNvPicPr>
          <p:nvPr/>
        </p:nvPicPr>
        <p:blipFill rotWithShape="1">
          <a:blip r:embed="rId5">
            <a:extLst>
              <a:ext uri="{28A0092B-C50C-407E-A947-70E740481C1C}">
                <a14:useLocalDpi xmlns:a14="http://schemas.microsoft.com/office/drawing/2010/main" val="0"/>
              </a:ext>
            </a:extLst>
          </a:blip>
          <a:srcRect b="6727"/>
          <a:stretch/>
        </p:blipFill>
        <p:spPr bwMode="auto">
          <a:xfrm>
            <a:off x="6096000" y="4572001"/>
            <a:ext cx="215265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5033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WERNICKE’S AREA</a:t>
            </a:r>
            <a:endParaRPr lang="en-US" dirty="0">
              <a:latin typeface="Franklin Gothic Medium" panose="020B0603020102020204" pitchFamily="34" charset="0"/>
            </a:endParaRPr>
          </a:p>
        </p:txBody>
      </p:sp>
      <p:sp>
        <p:nvSpPr>
          <p:cNvPr id="3" name="Content Placeholder 2"/>
          <p:cNvSpPr>
            <a:spLocks noGrp="1"/>
          </p:cNvSpPr>
          <p:nvPr>
            <p:ph idx="1"/>
          </p:nvPr>
        </p:nvSpPr>
        <p:spPr>
          <a:xfrm>
            <a:off x="228600" y="1775191"/>
            <a:ext cx="8458200" cy="4625609"/>
          </a:xfrm>
        </p:spPr>
        <p:txBody>
          <a:bodyPr/>
          <a:lstStyle/>
          <a:p>
            <a:pPr marL="0" lvl="0" indent="0">
              <a:buSzPct val="85000"/>
              <a:buNone/>
            </a:pPr>
            <a:r>
              <a:rPr lang="en" sz="2400" b="1" dirty="0" smtClean="0">
                <a:solidFill>
                  <a:schemeClr val="dk1"/>
                </a:solidFill>
                <a:latin typeface="Franklin Gothic Medium" panose="020B0603020102020204" pitchFamily="34" charset="0"/>
                <a:ea typeface="Georgia"/>
                <a:cs typeface="Georgia"/>
                <a:sym typeface="Georgia"/>
              </a:rPr>
              <a:t>Wernicke’s Area – </a:t>
            </a:r>
            <a:r>
              <a:rPr lang="en" sz="2400" dirty="0" smtClean="0">
                <a:solidFill>
                  <a:schemeClr val="dk1"/>
                </a:solidFill>
                <a:latin typeface="Franklin Gothic Medium" panose="020B0603020102020204" pitchFamily="34" charset="0"/>
                <a:ea typeface="Georgia"/>
                <a:cs typeface="Georgia"/>
                <a:sym typeface="Georgia"/>
              </a:rPr>
              <a:t>Processing </a:t>
            </a:r>
            <a:r>
              <a:rPr lang="en" sz="2400" dirty="0">
                <a:solidFill>
                  <a:schemeClr val="dk1"/>
                </a:solidFill>
                <a:latin typeface="Franklin Gothic Medium" panose="020B0603020102020204" pitchFamily="34" charset="0"/>
                <a:ea typeface="Georgia"/>
                <a:cs typeface="Georgia"/>
                <a:sym typeface="Georgia"/>
              </a:rPr>
              <a:t>and understanding </a:t>
            </a:r>
            <a:r>
              <a:rPr lang="en" sz="2400" dirty="0" smtClean="0">
                <a:solidFill>
                  <a:schemeClr val="dk1"/>
                </a:solidFill>
                <a:latin typeface="Franklin Gothic Medium" panose="020B0603020102020204" pitchFamily="34" charset="0"/>
                <a:ea typeface="Georgia"/>
                <a:cs typeface="Georgia"/>
                <a:sym typeface="Georgia"/>
              </a:rPr>
              <a:t>speech</a:t>
            </a:r>
            <a:r>
              <a:rPr lang="en" sz="2400" dirty="0">
                <a:solidFill>
                  <a:schemeClr val="dk1"/>
                </a:solidFill>
                <a:latin typeface="Franklin Gothic Medium" panose="020B0603020102020204" pitchFamily="34" charset="0"/>
                <a:ea typeface="Georgia"/>
                <a:cs typeface="Georgia"/>
                <a:sym typeface="Georgia"/>
              </a:rPr>
              <a:t>. Damage leads to difficulty </a:t>
            </a:r>
            <a:r>
              <a:rPr lang="en" sz="2400" dirty="0" smtClean="0">
                <a:solidFill>
                  <a:schemeClr val="dk1"/>
                </a:solidFill>
                <a:latin typeface="Franklin Gothic Medium" panose="020B0603020102020204" pitchFamily="34" charset="0"/>
                <a:ea typeface="Georgia"/>
                <a:cs typeface="Georgia"/>
                <a:sym typeface="Georgia"/>
              </a:rPr>
              <a:t>understanding </a:t>
            </a:r>
            <a:r>
              <a:rPr lang="en" sz="2400" dirty="0">
                <a:solidFill>
                  <a:schemeClr val="dk1"/>
                </a:solidFill>
                <a:latin typeface="Franklin Gothic Medium" panose="020B0603020102020204" pitchFamily="34" charset="0"/>
                <a:ea typeface="Georgia"/>
                <a:cs typeface="Georgia"/>
                <a:sym typeface="Georgia"/>
              </a:rPr>
              <a:t>language. </a:t>
            </a:r>
          </a:p>
          <a:p>
            <a:endParaRPr lang="en-US" dirty="0">
              <a:latin typeface="Franklin Gothic Medium" panose="020B0603020102020204" pitchFamily="34" charset="0"/>
            </a:endParaRPr>
          </a:p>
        </p:txBody>
      </p:sp>
      <p:pic>
        <p:nvPicPr>
          <p:cNvPr id="20482" name="Picture 2" descr="Image result for WERNICKES A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88" y="2819400"/>
            <a:ext cx="324439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e result for WERNICKES AR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07734"/>
            <a:ext cx="4724400"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5114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FUNCTIONS OF THE CORTEX</a:t>
            </a:r>
            <a:br>
              <a:rPr lang="en-US" dirty="0" smtClean="0">
                <a:latin typeface="Franklin Gothic Medium" pitchFamily="34" charset="0"/>
              </a:rPr>
            </a:br>
            <a:r>
              <a:rPr lang="en-US" i="1" dirty="0" smtClean="0">
                <a:latin typeface="Franklin Gothic Medium" pitchFamily="34" charset="0"/>
              </a:rPr>
              <a:t>MOTOR FUNCTIONS</a:t>
            </a:r>
            <a:endParaRPr lang="en-US" dirty="0">
              <a:latin typeface="Franklin Gothic Medium" pitchFamily="34" charset="0"/>
            </a:endParaRPr>
          </a:p>
        </p:txBody>
      </p:sp>
      <p:sp>
        <p:nvSpPr>
          <p:cNvPr id="3" name="Content Placeholder 2"/>
          <p:cNvSpPr>
            <a:spLocks noGrp="1"/>
          </p:cNvSpPr>
          <p:nvPr>
            <p:ph idx="1"/>
          </p:nvPr>
        </p:nvSpPr>
        <p:spPr>
          <a:xfrm>
            <a:off x="457200" y="1775191"/>
            <a:ext cx="5029200" cy="4625609"/>
          </a:xfrm>
        </p:spPr>
        <p:txBody>
          <a:bodyPr/>
          <a:lstStyle/>
          <a:p>
            <a:r>
              <a:rPr lang="en-US" dirty="0" smtClean="0">
                <a:latin typeface="Franklin Gothic Medium" pitchFamily="34" charset="0"/>
              </a:rPr>
              <a:t>Motor cortex</a:t>
            </a:r>
          </a:p>
          <a:p>
            <a:r>
              <a:rPr lang="en-US" dirty="0" smtClean="0">
                <a:latin typeface="Franklin Gothic Medium" pitchFamily="34" charset="0"/>
              </a:rPr>
              <a:t>Mapping the </a:t>
            </a:r>
          </a:p>
          <a:p>
            <a:pPr>
              <a:buNone/>
            </a:pPr>
            <a:r>
              <a:rPr lang="en-US" dirty="0" smtClean="0">
                <a:latin typeface="Franklin Gothic Medium" pitchFamily="34" charset="0"/>
              </a:rPr>
              <a:t>	motor cortex</a:t>
            </a:r>
          </a:p>
          <a:p>
            <a:r>
              <a:rPr lang="en-US" dirty="0" smtClean="0">
                <a:latin typeface="Franklin Gothic Medium" pitchFamily="34" charset="0"/>
              </a:rPr>
              <a:t>Neural </a:t>
            </a:r>
          </a:p>
          <a:p>
            <a:pPr>
              <a:buNone/>
            </a:pPr>
            <a:r>
              <a:rPr lang="en-US" dirty="0" smtClean="0">
                <a:latin typeface="Franklin Gothic Medium" pitchFamily="34" charset="0"/>
              </a:rPr>
              <a:t>	prosthetics </a:t>
            </a:r>
            <a:endParaRPr lang="en-US" dirty="0">
              <a:latin typeface="Franklin Gothic Medium" pitchFamily="34" charset="0"/>
            </a:endParaRPr>
          </a:p>
        </p:txBody>
      </p:sp>
      <p:pic>
        <p:nvPicPr>
          <p:cNvPr id="34818" name="Picture 2" descr="https://lh6.googleusercontent.com/hSeGF8erxcVAlwHsybinxDRH1YJhfFQwWYYZtgg_dicmpTlPelBCZx7LUEsmUR6dPDnokPBnQxA4Ew3edOTzejZhl-XXtG9SDaoQ0cRCu5ESB1jVH7c"/>
          <p:cNvPicPr>
            <a:picLocks noChangeAspect="1" noChangeArrowheads="1"/>
          </p:cNvPicPr>
          <p:nvPr/>
        </p:nvPicPr>
        <p:blipFill>
          <a:blip r:embed="rId3" cstate="print"/>
          <a:srcRect/>
          <a:stretch>
            <a:fillRect/>
          </a:stretch>
        </p:blipFill>
        <p:spPr bwMode="auto">
          <a:xfrm>
            <a:off x="3657600" y="1752600"/>
            <a:ext cx="5105400" cy="4953001"/>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FUNCTIONS OF THE CORTEX</a:t>
            </a:r>
            <a:br>
              <a:rPr lang="en-US" dirty="0" smtClean="0">
                <a:latin typeface="Franklin Gothic Medium" pitchFamily="34" charset="0"/>
              </a:rPr>
            </a:br>
            <a:r>
              <a:rPr lang="en-US" i="1" dirty="0" smtClean="0">
                <a:latin typeface="Franklin Gothic Medium" pitchFamily="34" charset="0"/>
              </a:rPr>
              <a:t>SENSORY FUNCTIONS</a:t>
            </a:r>
            <a:endParaRPr lang="en-US" dirty="0">
              <a:latin typeface="Franklin Gothic Medium" pitchFamily="34" charset="0"/>
            </a:endParaRPr>
          </a:p>
        </p:txBody>
      </p:sp>
      <p:sp>
        <p:nvSpPr>
          <p:cNvPr id="3" name="Content Placeholder 2"/>
          <p:cNvSpPr>
            <a:spLocks noGrp="1"/>
          </p:cNvSpPr>
          <p:nvPr>
            <p:ph idx="1"/>
          </p:nvPr>
        </p:nvSpPr>
        <p:spPr>
          <a:xfrm>
            <a:off x="152400" y="1752600"/>
            <a:ext cx="3124200" cy="4625609"/>
          </a:xfrm>
        </p:spPr>
        <p:txBody>
          <a:bodyPr/>
          <a:lstStyle/>
          <a:p>
            <a:r>
              <a:rPr lang="en-US" dirty="0" smtClean="0">
                <a:latin typeface="Franklin Gothic Medium" pitchFamily="34" charset="0"/>
              </a:rPr>
              <a:t>Sensory cortex</a:t>
            </a:r>
            <a:endParaRPr lang="en-US" dirty="0">
              <a:latin typeface="Franklin Gothic Medium" pitchFamily="34" charset="0"/>
            </a:endParaRPr>
          </a:p>
        </p:txBody>
      </p:sp>
      <p:pic>
        <p:nvPicPr>
          <p:cNvPr id="35844" name="Picture 4" descr="https://lh5.googleusercontent.com/jvw0iK9HbYlvSi7fusztyFpTcJysQx8xB9Hcg52u2DjKfJImaV8hrINX8ohpYA647wCV9EXqs4CwBUAP1n1M_WdiqNh-Z--3J0PA5vEb-sS3WFuudlY"/>
          <p:cNvPicPr>
            <a:picLocks noChangeAspect="1" noChangeArrowheads="1"/>
          </p:cNvPicPr>
          <p:nvPr/>
        </p:nvPicPr>
        <p:blipFill>
          <a:blip r:embed="rId3" cstate="print"/>
          <a:srcRect/>
          <a:stretch>
            <a:fillRect/>
          </a:stretch>
        </p:blipFill>
        <p:spPr bwMode="auto">
          <a:xfrm>
            <a:off x="3200400" y="1552574"/>
            <a:ext cx="5943600" cy="5305426"/>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FUNCTIONS OF THE CORTEX</a:t>
            </a:r>
            <a:endParaRPr lang="en-US" dirty="0">
              <a:latin typeface="Franklin Gothic Medium" pitchFamily="34" charset="0"/>
            </a:endParaRPr>
          </a:p>
        </p:txBody>
      </p:sp>
      <p:pic>
        <p:nvPicPr>
          <p:cNvPr id="36866" name="Picture 2" descr="https://lh4.googleusercontent.com/cwLjLbM9eXHqhg58m0oSU-XepzB1spQlIXFoYPp0Bn6O81M4IbDcqbOlfQ7WQcoU-_WEPtSB6tZE4OQFiGrnXoScZG6KDzGr7TKNeaXJ5Z8nkUgREck"/>
          <p:cNvPicPr>
            <a:picLocks noChangeAspect="1" noChangeArrowheads="1"/>
          </p:cNvPicPr>
          <p:nvPr/>
        </p:nvPicPr>
        <p:blipFill>
          <a:blip r:embed="rId3" cstate="print"/>
          <a:srcRect/>
          <a:stretch>
            <a:fillRect/>
          </a:stretch>
        </p:blipFill>
        <p:spPr bwMode="auto">
          <a:xfrm>
            <a:off x="0" y="1181099"/>
            <a:ext cx="9144000" cy="5676901"/>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FUNCTIONS OF THE CORTEX</a:t>
            </a:r>
            <a:br>
              <a:rPr lang="en-US" dirty="0" smtClean="0">
                <a:latin typeface="Franklin Gothic Medium" pitchFamily="34" charset="0"/>
              </a:rPr>
            </a:br>
            <a:r>
              <a:rPr lang="en-US" i="1" dirty="0" smtClean="0">
                <a:latin typeface="Franklin Gothic Medium" pitchFamily="34" charset="0"/>
              </a:rPr>
              <a:t>ASSOCIATION AREAS</a:t>
            </a:r>
            <a:endParaRPr lang="en-US" dirty="0">
              <a:latin typeface="Franklin Gothic Medium" pitchFamily="34" charset="0"/>
            </a:endParaRPr>
          </a:p>
        </p:txBody>
      </p:sp>
      <p:sp>
        <p:nvSpPr>
          <p:cNvPr id="3" name="Content Placeholder 2"/>
          <p:cNvSpPr>
            <a:spLocks noGrp="1"/>
          </p:cNvSpPr>
          <p:nvPr>
            <p:ph idx="1"/>
          </p:nvPr>
        </p:nvSpPr>
        <p:spPr>
          <a:xfrm>
            <a:off x="76200" y="1775191"/>
            <a:ext cx="8229600" cy="4625609"/>
          </a:xfrm>
        </p:spPr>
        <p:txBody>
          <a:bodyPr/>
          <a:lstStyle/>
          <a:p>
            <a:r>
              <a:rPr lang="en-US" dirty="0" smtClean="0">
                <a:latin typeface="Franklin Gothic Medium" pitchFamily="34" charset="0"/>
              </a:rPr>
              <a:t>Association areas</a:t>
            </a:r>
          </a:p>
          <a:p>
            <a:r>
              <a:rPr lang="en-US" dirty="0" smtClean="0">
                <a:latin typeface="Franklin Gothic Medium" pitchFamily="34" charset="0"/>
              </a:rPr>
              <a:t>Frontal lobes</a:t>
            </a:r>
          </a:p>
          <a:p>
            <a:pPr lvl="1"/>
            <a:r>
              <a:rPr lang="en-US" dirty="0" err="1" smtClean="0">
                <a:latin typeface="Franklin Gothic Medium" pitchFamily="34" charset="0"/>
              </a:rPr>
              <a:t>Phineas</a:t>
            </a:r>
            <a:r>
              <a:rPr lang="en-US" dirty="0" smtClean="0">
                <a:latin typeface="Franklin Gothic Medium" pitchFamily="34" charset="0"/>
              </a:rPr>
              <a:t> Gage</a:t>
            </a:r>
          </a:p>
          <a:p>
            <a:r>
              <a:rPr lang="en-US" dirty="0" smtClean="0">
                <a:latin typeface="Franklin Gothic Medium" pitchFamily="34" charset="0"/>
              </a:rPr>
              <a:t>Parietal lobes</a:t>
            </a:r>
          </a:p>
          <a:p>
            <a:pPr lvl="1"/>
            <a:r>
              <a:rPr lang="en-US" dirty="0" smtClean="0">
                <a:latin typeface="Franklin Gothic Medium" pitchFamily="34" charset="0"/>
              </a:rPr>
              <a:t>Mathematical and </a:t>
            </a:r>
          </a:p>
          <a:p>
            <a:pPr lvl="1">
              <a:buNone/>
            </a:pPr>
            <a:r>
              <a:rPr lang="en-US" dirty="0" smtClean="0">
                <a:latin typeface="Franklin Gothic Medium" pitchFamily="34" charset="0"/>
              </a:rPr>
              <a:t>	spatial reasoning</a:t>
            </a:r>
          </a:p>
          <a:p>
            <a:r>
              <a:rPr lang="en-US" dirty="0" smtClean="0">
                <a:latin typeface="Franklin Gothic Medium" pitchFamily="34" charset="0"/>
              </a:rPr>
              <a:t>Temporal lobes</a:t>
            </a:r>
          </a:p>
          <a:p>
            <a:pPr lvl="1"/>
            <a:r>
              <a:rPr lang="en-US" dirty="0" smtClean="0">
                <a:latin typeface="Franklin Gothic Medium" pitchFamily="34" charset="0"/>
              </a:rPr>
              <a:t>Recognize faces</a:t>
            </a:r>
            <a:endParaRPr lang="en-US" dirty="0">
              <a:latin typeface="Franklin Gothic Medium" pitchFamily="34" charset="0"/>
            </a:endParaRPr>
          </a:p>
        </p:txBody>
      </p:sp>
      <p:pic>
        <p:nvPicPr>
          <p:cNvPr id="82946" name="Picture 2" descr="http://sometimes-interesting.com/wp-content/uploads/2011/07/pgage-6.jpg"/>
          <p:cNvPicPr>
            <a:picLocks noChangeAspect="1" noChangeArrowheads="1"/>
          </p:cNvPicPr>
          <p:nvPr/>
        </p:nvPicPr>
        <p:blipFill>
          <a:blip r:embed="rId3" cstate="print"/>
          <a:srcRect/>
          <a:stretch>
            <a:fillRect/>
          </a:stretch>
        </p:blipFill>
        <p:spPr bwMode="auto">
          <a:xfrm>
            <a:off x="6191250" y="2057400"/>
            <a:ext cx="2952750" cy="4572000"/>
          </a:xfrm>
          <a:prstGeom prst="rect">
            <a:avLst/>
          </a:prstGeom>
          <a:noFill/>
        </p:spPr>
      </p:pic>
      <p:pic>
        <p:nvPicPr>
          <p:cNvPr id="37890" name="Picture 2" descr="https://lh3.googleusercontent.com/iWOzVo1uDHxqaqvhoFJvYcgEUAj3-zTT6S0PhRO5xeWdBeADmztZ5G_vk5m8JbdJfWU6ZeMVBHI2MF-dCWIiyG0yndIcLYJlv1Z-z11VSQHlmWs2sgc"/>
          <p:cNvPicPr>
            <a:picLocks noChangeAspect="1" noChangeArrowheads="1"/>
          </p:cNvPicPr>
          <p:nvPr/>
        </p:nvPicPr>
        <p:blipFill>
          <a:blip r:embed="rId4" cstate="print"/>
          <a:srcRect/>
          <a:stretch>
            <a:fillRect/>
          </a:stretch>
        </p:blipFill>
        <p:spPr bwMode="auto">
          <a:xfrm>
            <a:off x="4038600" y="1600200"/>
            <a:ext cx="2667000" cy="2847976"/>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smtClean="0">
                <a:latin typeface="Franklin Gothic Medium" panose="020B0603020102020204" pitchFamily="34" charset="0"/>
              </a:rPr>
              <a:t>CASE STUDIES: Phineas Gage </a:t>
            </a:r>
          </a:p>
        </p:txBody>
      </p:sp>
      <p:pic>
        <p:nvPicPr>
          <p:cNvPr id="8195" name="Picture 7" descr="14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15" y="1714500"/>
            <a:ext cx="4362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9" descr="brain sagitt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4943" y="2133600"/>
            <a:ext cx="32432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Line 10"/>
          <p:cNvSpPr>
            <a:spLocks noChangeShapeType="1"/>
          </p:cNvSpPr>
          <p:nvPr/>
        </p:nvSpPr>
        <p:spPr bwMode="auto">
          <a:xfrm flipV="1">
            <a:off x="6400800" y="2133600"/>
            <a:ext cx="485775" cy="287337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8433113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dirty="0" smtClean="0">
                <a:latin typeface="Franklin Gothic Medium" panose="020B0603020102020204" pitchFamily="34" charset="0"/>
              </a:rPr>
              <a:t>PHINEAS GAGE</a:t>
            </a:r>
          </a:p>
        </p:txBody>
      </p:sp>
      <p:pic>
        <p:nvPicPr>
          <p:cNvPr id="9219" name="Picture 5" descr="Phineas_Gage_GageMillerPhoto2010-02-17_Unretouched_Color_Cropp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466850"/>
            <a:ext cx="31718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descr="2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3622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183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itchFamily="34" charset="0"/>
              </a:rPr>
              <a:t>RECORDING THE BRAIN’S ELECTRICAL ACTIVITY</a:t>
            </a:r>
            <a:endParaRPr lang="en-US" dirty="0">
              <a:latin typeface="Franklin Gothic Medium" pitchFamily="34" charset="0"/>
            </a:endParaRPr>
          </a:p>
        </p:txBody>
      </p:sp>
      <p:sp>
        <p:nvSpPr>
          <p:cNvPr id="3" name="Content Placeholder 2"/>
          <p:cNvSpPr>
            <a:spLocks noGrp="1"/>
          </p:cNvSpPr>
          <p:nvPr>
            <p:ph idx="1"/>
          </p:nvPr>
        </p:nvSpPr>
        <p:spPr>
          <a:xfrm>
            <a:off x="457200" y="1775191"/>
            <a:ext cx="8229600" cy="3025409"/>
          </a:xfrm>
        </p:spPr>
        <p:txBody>
          <a:bodyPr>
            <a:normAutofit/>
          </a:bodyPr>
          <a:lstStyle/>
          <a:p>
            <a:r>
              <a:rPr lang="en-US" dirty="0" smtClean="0">
                <a:solidFill>
                  <a:srgbClr val="FF0000"/>
                </a:solidFill>
                <a:latin typeface="Franklin Gothic Medium" panose="020B0603020102020204" pitchFamily="34" charset="0"/>
              </a:rPr>
              <a:t>Electroencephalograph (EEG)</a:t>
            </a:r>
          </a:p>
          <a:p>
            <a:pPr>
              <a:lnSpc>
                <a:spcPct val="80000"/>
              </a:lnSpc>
            </a:pPr>
            <a:r>
              <a:rPr lang="en-US" altLang="en-US" dirty="0">
                <a:latin typeface="Franklin Gothic Medium" panose="020B0603020102020204" pitchFamily="34" charset="0"/>
              </a:rPr>
              <a:t>Used to get a picture of overall activity in the brain</a:t>
            </a:r>
          </a:p>
          <a:p>
            <a:pPr>
              <a:lnSpc>
                <a:spcPct val="80000"/>
              </a:lnSpc>
            </a:pPr>
            <a:r>
              <a:rPr lang="en-US" altLang="en-US" dirty="0" smtClean="0">
                <a:latin typeface="Franklin Gothic Medium" panose="020B0603020102020204" pitchFamily="34" charset="0"/>
              </a:rPr>
              <a:t>electrodes </a:t>
            </a:r>
            <a:r>
              <a:rPr lang="en-US" altLang="en-US" dirty="0">
                <a:latin typeface="Franklin Gothic Medium" panose="020B0603020102020204" pitchFamily="34" charset="0"/>
              </a:rPr>
              <a:t>placed on a person’s scalp to measure an amplified recording of the electrical waves sweeping across the brain’s surface.</a:t>
            </a:r>
          </a:p>
          <a:p>
            <a:endParaRPr lang="en-US" dirty="0">
              <a:solidFill>
                <a:srgbClr val="FF0000"/>
              </a:solidFill>
              <a:latin typeface="Franklin Gothic Medium" pitchFamily="34" charset="0"/>
            </a:endParaRPr>
          </a:p>
        </p:txBody>
      </p:sp>
      <p:pic>
        <p:nvPicPr>
          <p:cNvPr id="18434" name="Picture 2" descr="https://lh5.googleusercontent.com/sQSyDWp4OtPIUi3RnCnRT_KGEmatyHSlcz5cJeTpgow3FpJVv17xAwGpGRRPvBGjiZzbsfaFcUNZ04OBMOcDoKzFpfjN8QA4ohQE2dUEhk7o-2Yhy54"/>
          <p:cNvPicPr>
            <a:picLocks noChangeAspect="1" noChangeArrowheads="1"/>
          </p:cNvPicPr>
          <p:nvPr/>
        </p:nvPicPr>
        <p:blipFill>
          <a:blip r:embed="rId3" cstate="print"/>
          <a:srcRect/>
          <a:stretch>
            <a:fillRect/>
          </a:stretch>
        </p:blipFill>
        <p:spPr bwMode="auto">
          <a:xfrm>
            <a:off x="6248400" y="4800600"/>
            <a:ext cx="2637576" cy="175260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LANGUAGE</a:t>
            </a:r>
            <a:endParaRPr lang="en-US" dirty="0">
              <a:latin typeface="Franklin Gothic Medium" pitchFamily="34" charset="0"/>
            </a:endParaRPr>
          </a:p>
        </p:txBody>
      </p:sp>
      <p:sp>
        <p:nvSpPr>
          <p:cNvPr id="3" name="Content Placeholder 2"/>
          <p:cNvSpPr>
            <a:spLocks noGrp="1"/>
          </p:cNvSpPr>
          <p:nvPr>
            <p:ph idx="1"/>
          </p:nvPr>
        </p:nvSpPr>
        <p:spPr>
          <a:xfrm>
            <a:off x="457200" y="1775191"/>
            <a:ext cx="8229600" cy="1882409"/>
          </a:xfrm>
        </p:spPr>
        <p:txBody>
          <a:bodyPr/>
          <a:lstStyle/>
          <a:p>
            <a:r>
              <a:rPr lang="en-US" dirty="0" smtClean="0">
                <a:latin typeface="Franklin Gothic Medium" pitchFamily="34" charset="0"/>
              </a:rPr>
              <a:t>Aphasia</a:t>
            </a:r>
          </a:p>
          <a:p>
            <a:r>
              <a:rPr lang="en-US" dirty="0" err="1" smtClean="0">
                <a:latin typeface="Franklin Gothic Medium" pitchFamily="34" charset="0"/>
              </a:rPr>
              <a:t>Broca’s</a:t>
            </a:r>
            <a:r>
              <a:rPr lang="en-US" dirty="0" smtClean="0">
                <a:latin typeface="Franklin Gothic Medium" pitchFamily="34" charset="0"/>
              </a:rPr>
              <a:t> area</a:t>
            </a:r>
          </a:p>
          <a:p>
            <a:r>
              <a:rPr lang="en-US" dirty="0" err="1" smtClean="0">
                <a:latin typeface="Franklin Gothic Medium" pitchFamily="34" charset="0"/>
              </a:rPr>
              <a:t>Wernicke’s</a:t>
            </a:r>
            <a:r>
              <a:rPr lang="en-US" dirty="0" smtClean="0">
                <a:latin typeface="Franklin Gothic Medium" pitchFamily="34" charset="0"/>
              </a:rPr>
              <a:t> area</a:t>
            </a:r>
            <a:endParaRPr lang="en-US" dirty="0">
              <a:latin typeface="Franklin Gothic Medium" pitchFamily="34" charset="0"/>
            </a:endParaRPr>
          </a:p>
        </p:txBody>
      </p:sp>
      <p:pic>
        <p:nvPicPr>
          <p:cNvPr id="38914" name="Picture 2" descr="https://lh6.googleusercontent.com/-_agvZg00Q7kccoxSn7uZFUqtrStS2qM8C7NQm9EfgAU0OSt4443Ie4KbxXygnRhYM685k_md87OPv4nPZmsaMc37ofKuw4CR9mDCHOYenemhx_5rO0"/>
          <p:cNvPicPr>
            <a:picLocks noChangeAspect="1" noChangeArrowheads="1"/>
          </p:cNvPicPr>
          <p:nvPr/>
        </p:nvPicPr>
        <p:blipFill>
          <a:blip r:embed="rId3" cstate="print"/>
          <a:srcRect/>
          <a:stretch>
            <a:fillRect/>
          </a:stretch>
        </p:blipFill>
        <p:spPr bwMode="auto">
          <a:xfrm>
            <a:off x="990600" y="3352800"/>
            <a:ext cx="7467600" cy="338137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LABEL AND PUT IN ORDER 1-5</a:t>
            </a:r>
            <a:endParaRPr lang="en-US" dirty="0">
              <a:latin typeface="Franklin Gothic Medium" pitchFamily="34" charset="0"/>
            </a:endParaRPr>
          </a:p>
        </p:txBody>
      </p:sp>
      <p:pic>
        <p:nvPicPr>
          <p:cNvPr id="39938" name="Picture 2" descr="https://lh5.googleusercontent.com/I-Ss1w44NddKOV5gOyidGLe3PG_T3LgyVkbzGZ0B0PrZcnDuypjseKtW7bR12XKW799TKQhppBIVocPIiYzs_wDOmRi3pS023Fssa2UIlqQ-j9pNMjY"/>
          <p:cNvPicPr>
            <a:picLocks noChangeAspect="1" noChangeArrowheads="1"/>
          </p:cNvPicPr>
          <p:nvPr/>
        </p:nvPicPr>
        <p:blipFill>
          <a:blip r:embed="rId3" cstate="print"/>
          <a:srcRect/>
          <a:stretch>
            <a:fillRect/>
          </a:stretch>
        </p:blipFill>
        <p:spPr bwMode="auto">
          <a:xfrm>
            <a:off x="838199" y="1474464"/>
            <a:ext cx="7391401" cy="5383535"/>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LANGUAGE</a:t>
            </a:r>
            <a:endParaRPr lang="en-US" dirty="0">
              <a:latin typeface="Franklin Gothic Medium" pitchFamily="34" charset="0"/>
            </a:endParaRPr>
          </a:p>
        </p:txBody>
      </p:sp>
      <p:pic>
        <p:nvPicPr>
          <p:cNvPr id="40964" name="Picture 4" descr="https://lh3.googleusercontent.com/iHcn6-tM2_q1JAWUfm7f4zonvI5oXy8rJ_hKn1Cvch4iizcTS5wC1DwfIlK2zCo20AX79PRjm6qQ1RUJ6j4inMtdF7RyBjV6bVtCq_co0EO57PYm97c"/>
          <p:cNvPicPr>
            <a:picLocks noChangeAspect="1" noChangeArrowheads="1"/>
          </p:cNvPicPr>
          <p:nvPr/>
        </p:nvPicPr>
        <p:blipFill>
          <a:blip r:embed="rId3" cstate="print"/>
          <a:srcRect/>
          <a:stretch>
            <a:fillRect/>
          </a:stretch>
        </p:blipFill>
        <p:spPr bwMode="auto">
          <a:xfrm>
            <a:off x="914400" y="1509153"/>
            <a:ext cx="7343775" cy="5348847"/>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LANGUAGE</a:t>
            </a:r>
            <a:endParaRPr lang="en-US" dirty="0">
              <a:latin typeface="Franklin Gothic Medium" pitchFamily="34" charset="0"/>
            </a:endParaRPr>
          </a:p>
        </p:txBody>
      </p:sp>
      <p:pic>
        <p:nvPicPr>
          <p:cNvPr id="41986" name="Picture 2" descr="https://lh4.googleusercontent.com/O8xYoBJ5Yw5qlGrF8BoCJyDSa5jFDdR2WmZSduIHyexSl5cBdqS2-sI4qPO8H1RZjc6l7inGK0KkY9EbrnfEbWbh-E4D7Aa5vNmn2FCy6OrHuQV658I"/>
          <p:cNvPicPr>
            <a:picLocks noChangeAspect="1" noChangeArrowheads="1"/>
          </p:cNvPicPr>
          <p:nvPr/>
        </p:nvPicPr>
        <p:blipFill>
          <a:blip r:embed="rId3" cstate="print"/>
          <a:srcRect/>
          <a:stretch>
            <a:fillRect/>
          </a:stretch>
        </p:blipFill>
        <p:spPr bwMode="auto">
          <a:xfrm>
            <a:off x="838200" y="1453653"/>
            <a:ext cx="7419975" cy="5404347"/>
          </a:xfrm>
          <a:prstGeom prst="rect">
            <a:avLst/>
          </a:prstGeom>
          <a:noFill/>
        </p:spPr>
      </p:pic>
      <p:sp>
        <p:nvSpPr>
          <p:cNvPr id="3" name="TextBox 2"/>
          <p:cNvSpPr txBox="1"/>
          <p:nvPr/>
        </p:nvSpPr>
        <p:spPr>
          <a:xfrm>
            <a:off x="17929" y="2362200"/>
            <a:ext cx="2819400" cy="4031873"/>
          </a:xfrm>
          <a:prstGeom prst="rect">
            <a:avLst/>
          </a:prstGeom>
          <a:noFill/>
        </p:spPr>
        <p:txBody>
          <a:bodyPr wrap="square" rtlCol="0">
            <a:spAutoFit/>
          </a:bodyPr>
          <a:lstStyle/>
          <a:p>
            <a:pPr marL="0" lvl="2" fontAlgn="base"/>
            <a:r>
              <a:rPr lang="en-US" sz="3200" b="1" dirty="0">
                <a:solidFill>
                  <a:srgbClr val="7030A0"/>
                </a:solidFill>
                <a:latin typeface="Franklin Gothic Medium" panose="020B0603020102020204" pitchFamily="34" charset="0"/>
              </a:rPr>
              <a:t>Damage to the angular gyrus leaves a person able to speak and understand, but unable to read </a:t>
            </a:r>
            <a:r>
              <a:rPr lang="en-US" sz="3200" b="1" dirty="0" smtClean="0">
                <a:solidFill>
                  <a:srgbClr val="7030A0"/>
                </a:solidFill>
                <a:latin typeface="Franklin Gothic Medium" panose="020B0603020102020204" pitchFamily="34" charset="0"/>
              </a:rPr>
              <a:t>aloud</a:t>
            </a:r>
            <a:endParaRPr lang="en-US" sz="3200" dirty="0">
              <a:solidFill>
                <a:srgbClr val="7030A0"/>
              </a:solidFill>
              <a:latin typeface="Franklin Gothic Medium" panose="020B0603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LANGUAGE</a:t>
            </a:r>
            <a:endParaRPr lang="en-US" dirty="0">
              <a:latin typeface="Franklin Gothic Medium" pitchFamily="34" charset="0"/>
            </a:endParaRPr>
          </a:p>
        </p:txBody>
      </p:sp>
      <p:pic>
        <p:nvPicPr>
          <p:cNvPr id="43010" name="Picture 2" descr="https://lh6.googleusercontent.com/ReGUCEJWkNti_InFxPilA3DvYl_whv2FedarEJ2E1nc1hQn0wfjGXcvShAJIUxvERKCS_GTaSK9mOLJSWFJa5X283ru0ImD0FkimsOz824_agveyrKU"/>
          <p:cNvPicPr>
            <a:picLocks noChangeAspect="1" noChangeArrowheads="1"/>
          </p:cNvPicPr>
          <p:nvPr/>
        </p:nvPicPr>
        <p:blipFill>
          <a:blip r:embed="rId3" cstate="print"/>
          <a:srcRect/>
          <a:stretch>
            <a:fillRect/>
          </a:stretch>
        </p:blipFill>
        <p:spPr bwMode="auto">
          <a:xfrm>
            <a:off x="990600" y="1509152"/>
            <a:ext cx="7343775" cy="5348847"/>
          </a:xfrm>
          <a:prstGeom prst="rect">
            <a:avLst/>
          </a:prstGeom>
          <a:noFill/>
        </p:spPr>
      </p:pic>
      <p:sp>
        <p:nvSpPr>
          <p:cNvPr id="4" name="TextBox 3"/>
          <p:cNvSpPr txBox="1"/>
          <p:nvPr/>
        </p:nvSpPr>
        <p:spPr>
          <a:xfrm>
            <a:off x="17929" y="2362200"/>
            <a:ext cx="2819400" cy="2062103"/>
          </a:xfrm>
          <a:prstGeom prst="rect">
            <a:avLst/>
          </a:prstGeom>
          <a:noFill/>
        </p:spPr>
        <p:txBody>
          <a:bodyPr wrap="square" rtlCol="0">
            <a:spAutoFit/>
          </a:bodyPr>
          <a:lstStyle/>
          <a:p>
            <a:pPr marL="0" lvl="2" fontAlgn="base"/>
            <a:r>
              <a:rPr lang="en-US" sz="3200" b="1" dirty="0">
                <a:solidFill>
                  <a:schemeClr val="accent5">
                    <a:lumMod val="60000"/>
                    <a:lumOff val="40000"/>
                  </a:schemeClr>
                </a:solidFill>
                <a:latin typeface="Franklin Gothic Medium" panose="020B0603020102020204" pitchFamily="34" charset="0"/>
              </a:rPr>
              <a:t>Damage to the </a:t>
            </a:r>
            <a:r>
              <a:rPr lang="en-US" sz="3200" b="1" dirty="0" smtClean="0">
                <a:solidFill>
                  <a:schemeClr val="accent5">
                    <a:lumMod val="60000"/>
                    <a:lumOff val="40000"/>
                  </a:schemeClr>
                </a:solidFill>
                <a:latin typeface="Franklin Gothic Medium" panose="020B0603020102020204" pitchFamily="34" charset="0"/>
              </a:rPr>
              <a:t>Wernicke’s area disrupts understanding </a:t>
            </a:r>
            <a:endParaRPr lang="en-US" sz="3200" dirty="0">
              <a:solidFill>
                <a:schemeClr val="accent5">
                  <a:lumMod val="60000"/>
                  <a:lumOff val="40000"/>
                </a:schemeClr>
              </a:solidFill>
              <a:latin typeface="Franklin Gothic Medium" panose="020B0603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LANGUAGE</a:t>
            </a:r>
            <a:endParaRPr lang="en-US" dirty="0">
              <a:latin typeface="Franklin Gothic Medium" pitchFamily="34" charset="0"/>
            </a:endParaRPr>
          </a:p>
        </p:txBody>
      </p:sp>
      <p:pic>
        <p:nvPicPr>
          <p:cNvPr id="44034" name="Picture 2" descr="https://lh4.googleusercontent.com/jDSSvK7zzd3bLIODpI_4oN5kxojyK6IrMSWPweSzJeTFuhIXMV9_JxN9DWtL1QZAHBPmZ3nMsn5IahwIomUhxOSwEJAM76NKhXB79mxH2FvH__gEC3w"/>
          <p:cNvPicPr>
            <a:picLocks noChangeAspect="1" noChangeArrowheads="1"/>
          </p:cNvPicPr>
          <p:nvPr/>
        </p:nvPicPr>
        <p:blipFill>
          <a:blip r:embed="rId3" cstate="print"/>
          <a:srcRect/>
          <a:stretch>
            <a:fillRect/>
          </a:stretch>
        </p:blipFill>
        <p:spPr bwMode="auto">
          <a:xfrm>
            <a:off x="809625" y="1509153"/>
            <a:ext cx="7343775" cy="5348847"/>
          </a:xfrm>
          <a:prstGeom prst="rect">
            <a:avLst/>
          </a:prstGeom>
          <a:noFill/>
        </p:spPr>
      </p:pic>
      <p:sp>
        <p:nvSpPr>
          <p:cNvPr id="4" name="TextBox 3"/>
          <p:cNvSpPr txBox="1"/>
          <p:nvPr/>
        </p:nvSpPr>
        <p:spPr>
          <a:xfrm>
            <a:off x="304800" y="1500188"/>
            <a:ext cx="8135471" cy="584775"/>
          </a:xfrm>
          <a:prstGeom prst="rect">
            <a:avLst/>
          </a:prstGeom>
          <a:noFill/>
        </p:spPr>
        <p:txBody>
          <a:bodyPr wrap="square" rtlCol="0">
            <a:spAutoFit/>
          </a:bodyPr>
          <a:lstStyle/>
          <a:p>
            <a:pPr marL="0" lvl="2" fontAlgn="base"/>
            <a:r>
              <a:rPr lang="en-US" sz="3200" b="1" dirty="0" smtClean="0">
                <a:solidFill>
                  <a:srgbClr val="B381D9"/>
                </a:solidFill>
                <a:latin typeface="Franklin Gothic Medium" panose="020B0603020102020204" pitchFamily="34" charset="0"/>
              </a:rPr>
              <a:t>Damage to </a:t>
            </a:r>
            <a:r>
              <a:rPr lang="en-US" sz="3200" b="1" dirty="0" err="1" smtClean="0">
                <a:solidFill>
                  <a:srgbClr val="B381D9"/>
                </a:solidFill>
                <a:latin typeface="Franklin Gothic Medium" panose="020B0603020102020204" pitchFamily="34" charset="0"/>
              </a:rPr>
              <a:t>Broca’s</a:t>
            </a:r>
            <a:r>
              <a:rPr lang="en-US" sz="3200" b="1" dirty="0" smtClean="0">
                <a:solidFill>
                  <a:srgbClr val="B381D9"/>
                </a:solidFill>
                <a:latin typeface="Franklin Gothic Medium" panose="020B0603020102020204" pitchFamily="34" charset="0"/>
              </a:rPr>
              <a:t> area disrupts speaking</a:t>
            </a:r>
            <a:endParaRPr lang="en-US" sz="3200" dirty="0">
              <a:solidFill>
                <a:srgbClr val="B381D9"/>
              </a:solidFill>
              <a:latin typeface="Franklin Gothic Medium" panose="020B0603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LANGUAGE</a:t>
            </a:r>
            <a:endParaRPr lang="en-US" dirty="0">
              <a:latin typeface="Franklin Gothic Medium" pitchFamily="34" charset="0"/>
            </a:endParaRPr>
          </a:p>
        </p:txBody>
      </p:sp>
      <p:pic>
        <p:nvPicPr>
          <p:cNvPr id="45058" name="Picture 2" descr="https://lh3.googleusercontent.com/LCuUE1uXa0EONLGFUQsW3MsuSVq5qevpMgffmGPXLv09MQQ2NjRMH8DKjxI22CIR0bzb7UxjHphwsHrrCJV1cxGCLJdaIKPKYw1YTcgWfUfD6lNZzvw"/>
          <p:cNvPicPr>
            <a:picLocks noChangeAspect="1" noChangeArrowheads="1"/>
          </p:cNvPicPr>
          <p:nvPr/>
        </p:nvPicPr>
        <p:blipFill>
          <a:blip r:embed="rId3" cstate="print"/>
          <a:srcRect/>
          <a:stretch>
            <a:fillRect/>
          </a:stretch>
        </p:blipFill>
        <p:spPr bwMode="auto">
          <a:xfrm>
            <a:off x="838200" y="1509153"/>
            <a:ext cx="7343775" cy="5348847"/>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THE BRAIN’S PLASTICITY</a:t>
            </a:r>
            <a:endParaRPr lang="en-US" dirty="0">
              <a:latin typeface="Franklin Gothic Medium" panose="020B0603020102020204" pitchFamily="34" charset="0"/>
            </a:endParaRPr>
          </a:p>
        </p:txBody>
      </p:sp>
      <p:sp>
        <p:nvSpPr>
          <p:cNvPr id="3" name="Content Placeholder 2"/>
          <p:cNvSpPr>
            <a:spLocks noGrp="1"/>
          </p:cNvSpPr>
          <p:nvPr>
            <p:ph idx="1"/>
          </p:nvPr>
        </p:nvSpPr>
        <p:spPr>
          <a:xfrm>
            <a:off x="457200" y="1775191"/>
            <a:ext cx="4191000" cy="5082809"/>
          </a:xfrm>
        </p:spPr>
        <p:txBody>
          <a:bodyPr>
            <a:normAutofit fontScale="92500" lnSpcReduction="10000"/>
          </a:bodyPr>
          <a:lstStyle/>
          <a:p>
            <a:r>
              <a:rPr lang="en-US" dirty="0" smtClean="0">
                <a:latin typeface="Franklin Gothic Medium" panose="020B0603020102020204" pitchFamily="34" charset="0"/>
              </a:rPr>
              <a:t>Brain damage</a:t>
            </a:r>
          </a:p>
          <a:p>
            <a:r>
              <a:rPr lang="en-US" dirty="0" smtClean="0">
                <a:latin typeface="Franklin Gothic Medium" panose="020B0603020102020204" pitchFamily="34" charset="0"/>
              </a:rPr>
              <a:t>Plasticity</a:t>
            </a:r>
          </a:p>
          <a:p>
            <a:pPr lvl="1"/>
            <a:r>
              <a:rPr lang="en-US" dirty="0" smtClean="0">
                <a:latin typeface="Franklin Gothic Medium" panose="020B0603020102020204" pitchFamily="34" charset="0"/>
              </a:rPr>
              <a:t>Ability to modify itself after some type of damage</a:t>
            </a:r>
            <a:endParaRPr lang="en-US" dirty="0" smtClean="0">
              <a:latin typeface="Franklin Gothic Medium" panose="020B0603020102020204" pitchFamily="34" charset="0"/>
            </a:endParaRPr>
          </a:p>
          <a:p>
            <a:r>
              <a:rPr lang="en-US" dirty="0" smtClean="0">
                <a:latin typeface="Franklin Gothic Medium" panose="020B0603020102020204" pitchFamily="34" charset="0"/>
              </a:rPr>
              <a:t>Neurogenesis</a:t>
            </a:r>
          </a:p>
          <a:p>
            <a:pPr lvl="1"/>
            <a:r>
              <a:rPr lang="en-US" dirty="0" smtClean="0">
                <a:latin typeface="Franklin Gothic Medium" panose="020B0603020102020204" pitchFamily="34" charset="0"/>
              </a:rPr>
              <a:t>Formation of new neurons – form connections with neighboring neurons</a:t>
            </a:r>
            <a:endParaRPr lang="en-US" dirty="0" smtClean="0">
              <a:latin typeface="Franklin Gothic Medium" panose="020B0603020102020204" pitchFamily="34" charset="0"/>
            </a:endParaRPr>
          </a:p>
          <a:p>
            <a:endParaRPr lang="en-US" dirty="0" smtClean="0">
              <a:latin typeface="Franklin Gothic Medium" panose="020B0603020102020204" pitchFamily="34" charset="0"/>
            </a:endParaRPr>
          </a:p>
          <a:p>
            <a:pPr>
              <a:buNone/>
            </a:pPr>
            <a:r>
              <a:rPr lang="en-US" sz="2000" dirty="0" smtClean="0">
                <a:latin typeface="Franklin Gothic Medium" panose="020B0603020102020204" pitchFamily="34" charset="0"/>
                <a:hlinkClick r:id="rId3"/>
              </a:rPr>
              <a:t>https://www.youtube.com/watch?v=mGgtRG2da1c</a:t>
            </a:r>
            <a:endParaRPr lang="en-US" sz="2000" dirty="0" smtClean="0">
              <a:latin typeface="Franklin Gothic Medium" panose="020B0603020102020204" pitchFamily="34" charset="0"/>
            </a:endParaRPr>
          </a:p>
          <a:p>
            <a:pPr>
              <a:buNone/>
            </a:pPr>
            <a:endParaRPr lang="en-US" dirty="0"/>
          </a:p>
        </p:txBody>
      </p:sp>
      <p:pic>
        <p:nvPicPr>
          <p:cNvPr id="46082" name="Picture 2" descr="https://lh3.googleusercontent.com/2FXAqNFh8ycmZQ2dNuDaamlELIie1nkpGaZE5eU980Qipt19JATcGHo8ZTgzvwO0GLSkYvhe8HkQkA1HmXRnuWr_yKoIY1EY5sNt3qg0hGvPijRFPKQ"/>
          <p:cNvPicPr>
            <a:picLocks noChangeAspect="1" noChangeArrowheads="1"/>
          </p:cNvPicPr>
          <p:nvPr/>
        </p:nvPicPr>
        <p:blipFill>
          <a:blip r:embed="rId4" cstate="print"/>
          <a:srcRect/>
          <a:stretch>
            <a:fillRect/>
          </a:stretch>
        </p:blipFill>
        <p:spPr bwMode="auto">
          <a:xfrm>
            <a:off x="4953000" y="1600200"/>
            <a:ext cx="3533775" cy="5029201"/>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OUR DIVIDED BRAIN</a:t>
            </a:r>
            <a:endParaRPr lang="en-US" dirty="0">
              <a:latin typeface="Franklin Gothic Medium" pitchFamily="34" charset="0"/>
            </a:endParaRPr>
          </a:p>
        </p:txBody>
      </p:sp>
      <p:sp>
        <p:nvSpPr>
          <p:cNvPr id="5" name="Text Placeholder 4"/>
          <p:cNvSpPr>
            <a:spLocks noGrp="1"/>
          </p:cNvSpPr>
          <p:nvPr>
            <p:ph type="body" idx="1"/>
          </p:nvPr>
        </p:nvSpPr>
        <p:spPr/>
        <p:txBody>
          <a:bodyPr/>
          <a:lstStyle/>
          <a:p>
            <a:endParaRPr lang="en-US">
              <a:latin typeface="Franklin Gothic Medium" pitchFamily="34" charset="0"/>
            </a:endParaRPr>
          </a:p>
        </p:txBody>
      </p:sp>
      <p:pic>
        <p:nvPicPr>
          <p:cNvPr id="47106" name="Picture 2" descr="https://lh5.googleusercontent.com/aeKoetAdmz0kFzkpOLPN-8Ej1hlb9AqvnZ70ra7SUeg6MJfFY1BengY11wKrHfYUUg3tm7V5-6lW5jT0_BTwlmyXXo8iGNhKGuPKxuT6E0gjaIJcNjw"/>
          <p:cNvPicPr>
            <a:picLocks noChangeAspect="1" noChangeArrowheads="1"/>
          </p:cNvPicPr>
          <p:nvPr/>
        </p:nvPicPr>
        <p:blipFill>
          <a:blip r:embed="rId3" cstate="print"/>
          <a:srcRect/>
          <a:stretch>
            <a:fillRect/>
          </a:stretch>
        </p:blipFill>
        <p:spPr bwMode="auto">
          <a:xfrm>
            <a:off x="2667000" y="1904999"/>
            <a:ext cx="3305175" cy="4953001"/>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SPLITTING THE BRAIN</a:t>
            </a:r>
            <a:endParaRPr lang="en-US" dirty="0">
              <a:latin typeface="Franklin Gothic Medium" pitchFamily="34" charset="0"/>
            </a:endParaRPr>
          </a:p>
        </p:txBody>
      </p:sp>
      <p:sp>
        <p:nvSpPr>
          <p:cNvPr id="5" name="Content Placeholder 4"/>
          <p:cNvSpPr>
            <a:spLocks noGrp="1"/>
          </p:cNvSpPr>
          <p:nvPr>
            <p:ph idx="1"/>
          </p:nvPr>
        </p:nvSpPr>
        <p:spPr>
          <a:xfrm>
            <a:off x="457200" y="1775191"/>
            <a:ext cx="4191000" cy="4473209"/>
          </a:xfrm>
        </p:spPr>
        <p:txBody>
          <a:bodyPr>
            <a:normAutofit fontScale="85000" lnSpcReduction="10000"/>
          </a:bodyPr>
          <a:lstStyle/>
          <a:p>
            <a:pPr marL="118872" indent="0">
              <a:buNone/>
            </a:pPr>
            <a:r>
              <a:rPr lang="en-US" u="sng" dirty="0" smtClean="0">
                <a:latin typeface="Franklin Gothic Medium" pitchFamily="34" charset="0"/>
              </a:rPr>
              <a:t>Corpus-callosum</a:t>
            </a:r>
          </a:p>
          <a:p>
            <a:r>
              <a:rPr lang="en-US" dirty="0" smtClean="0">
                <a:latin typeface="Franklin Gothic Medium" pitchFamily="34" charset="0"/>
              </a:rPr>
              <a:t>Thick band of neural axon fibers which connect the left and right hemispheres </a:t>
            </a:r>
          </a:p>
          <a:p>
            <a:r>
              <a:rPr lang="en" dirty="0" smtClean="0">
                <a:solidFill>
                  <a:schemeClr val="dk1"/>
                </a:solidFill>
                <a:latin typeface="Franklin Gothic Medium" panose="020B0603020102020204" pitchFamily="34" charset="0"/>
                <a:ea typeface="Calibri"/>
                <a:cs typeface="Calibri"/>
                <a:sym typeface="Calibri"/>
              </a:rPr>
              <a:t>Sits </a:t>
            </a:r>
            <a:r>
              <a:rPr lang="en" dirty="0">
                <a:solidFill>
                  <a:schemeClr val="dk1"/>
                </a:solidFill>
                <a:latin typeface="Franklin Gothic Medium" panose="020B0603020102020204" pitchFamily="34" charset="0"/>
                <a:ea typeface="Calibri"/>
                <a:cs typeface="Calibri"/>
                <a:sym typeface="Calibri"/>
              </a:rPr>
              <a:t>under the cortex </a:t>
            </a:r>
            <a:endParaRPr lang="en" dirty="0" smtClean="0">
              <a:solidFill>
                <a:schemeClr val="dk1"/>
              </a:solidFill>
              <a:latin typeface="Franklin Gothic Medium" panose="020B0603020102020204" pitchFamily="34" charset="0"/>
              <a:ea typeface="Calibri"/>
              <a:cs typeface="Calibri"/>
              <a:sym typeface="Calibri"/>
            </a:endParaRPr>
          </a:p>
          <a:p>
            <a:r>
              <a:rPr lang="en" dirty="0" smtClean="0">
                <a:solidFill>
                  <a:schemeClr val="dk1"/>
                </a:solidFill>
                <a:latin typeface="Franklin Gothic Medium" panose="020B0603020102020204" pitchFamily="34" charset="0"/>
                <a:ea typeface="Calibri"/>
                <a:cs typeface="Calibri"/>
                <a:sym typeface="Calibri"/>
              </a:rPr>
              <a:t>The </a:t>
            </a:r>
            <a:r>
              <a:rPr lang="en" dirty="0">
                <a:solidFill>
                  <a:schemeClr val="dk1"/>
                </a:solidFill>
                <a:latin typeface="Franklin Gothic Medium" panose="020B0603020102020204" pitchFamily="34" charset="0"/>
                <a:ea typeface="Calibri"/>
                <a:cs typeface="Calibri"/>
                <a:sym typeface="Calibri"/>
              </a:rPr>
              <a:t>corpus callosum allows for the left and right hemispheres to communicate and send messages to each </a:t>
            </a:r>
            <a:r>
              <a:rPr lang="en" dirty="0" smtClean="0">
                <a:solidFill>
                  <a:schemeClr val="dk1"/>
                </a:solidFill>
                <a:latin typeface="Franklin Gothic Medium" panose="020B0603020102020204" pitchFamily="34" charset="0"/>
                <a:ea typeface="Calibri"/>
                <a:cs typeface="Calibri"/>
                <a:sym typeface="Calibri"/>
              </a:rPr>
              <a:t>other </a:t>
            </a:r>
            <a:endParaRPr lang="en" dirty="0">
              <a:solidFill>
                <a:schemeClr val="dk1"/>
              </a:solidFill>
              <a:latin typeface="Franklin Gothic Medium" panose="020B0603020102020204" pitchFamily="34" charset="0"/>
              <a:ea typeface="Calibri"/>
              <a:cs typeface="Calibri"/>
              <a:sym typeface="Calibri"/>
            </a:endParaRPr>
          </a:p>
          <a:p>
            <a:pPr lvl="1"/>
            <a:endParaRPr lang="en-US" dirty="0" smtClean="0">
              <a:latin typeface="Franklin Gothic Medium" pitchFamily="34" charset="0"/>
            </a:endParaRPr>
          </a:p>
        </p:txBody>
      </p:sp>
      <p:pic>
        <p:nvPicPr>
          <p:cNvPr id="48134" name="Picture 6" descr="https://lh4.googleusercontent.com/-tHdQ3d29eQn1C4bAtbFZPQ6kyQFku_j71jX3wDLblptM90hoIUyBV4bDPd84e9ainnP2zEEMs40Vz2kTNQEUY_JO-3WDRlYSid7NPIi7yj590y8KOk"/>
          <p:cNvPicPr>
            <a:picLocks noChangeAspect="1" noChangeArrowheads="1"/>
          </p:cNvPicPr>
          <p:nvPr/>
        </p:nvPicPr>
        <p:blipFill>
          <a:blip r:embed="rId3" cstate="print"/>
          <a:srcRect/>
          <a:stretch>
            <a:fillRect/>
          </a:stretch>
        </p:blipFill>
        <p:spPr bwMode="auto">
          <a:xfrm>
            <a:off x="4648200" y="4409919"/>
            <a:ext cx="3362325" cy="2257426"/>
          </a:xfrm>
          <a:prstGeom prst="rect">
            <a:avLst/>
          </a:prstGeom>
          <a:noFill/>
        </p:spPr>
      </p:pic>
      <p:pic>
        <p:nvPicPr>
          <p:cNvPr id="48132" name="Picture 4" descr="https://lh5.googleusercontent.com/RUKcr1nlUJ3WwhRvHRoheqUlkyfPRJpgL6DtNm85c6Tk_Q6Vij0j8b72h3kJQB3klmmVZ5qAcPSTbCJA5p7Ys9pyAq8VYI6TQzwCt1lHklyOsnbVIjY"/>
          <p:cNvPicPr>
            <a:picLocks noChangeAspect="1" noChangeArrowheads="1"/>
          </p:cNvPicPr>
          <p:nvPr/>
        </p:nvPicPr>
        <p:blipFill>
          <a:blip r:embed="rId4" cstate="print"/>
          <a:srcRect/>
          <a:stretch>
            <a:fillRect/>
          </a:stretch>
        </p:blipFill>
        <p:spPr bwMode="auto">
          <a:xfrm>
            <a:off x="6019800" y="1524000"/>
            <a:ext cx="2324100" cy="2743201"/>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gn="ctr"/>
            <a:r>
              <a:rPr lang="en-US" altLang="en-US" sz="5400" dirty="0" smtClean="0">
                <a:latin typeface="Franklin Gothic Medium" panose="020B0603020102020204" pitchFamily="34" charset="0"/>
              </a:rPr>
              <a:t>BRAIN IMAGING</a:t>
            </a:r>
            <a:endParaRPr lang="en-US" altLang="en-US" dirty="0" smtClean="0">
              <a:latin typeface="Franklin Gothic Medium" panose="020B0603020102020204" pitchFamily="34" charset="0"/>
            </a:endParaRPr>
          </a:p>
        </p:txBody>
      </p:sp>
      <p:pic>
        <p:nvPicPr>
          <p:cNvPr id="23555" name="Picture 6" descr="bluepr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2" y="4343400"/>
            <a:ext cx="2371725"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7"/>
          <p:cNvSpPr txBox="1">
            <a:spLocks noChangeArrowheads="1"/>
          </p:cNvSpPr>
          <p:nvPr/>
        </p:nvSpPr>
        <p:spPr bwMode="auto">
          <a:xfrm>
            <a:off x="399490" y="1830434"/>
            <a:ext cx="388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a:latin typeface="Franklin Gothic Medium" panose="020B0603020102020204" pitchFamily="34" charset="0"/>
              </a:rPr>
              <a:t>Structural Imaging</a:t>
            </a:r>
          </a:p>
        </p:txBody>
      </p:sp>
      <p:sp>
        <p:nvSpPr>
          <p:cNvPr id="23557" name="Line 8"/>
          <p:cNvSpPr>
            <a:spLocks noChangeShapeType="1"/>
          </p:cNvSpPr>
          <p:nvPr/>
        </p:nvSpPr>
        <p:spPr bwMode="auto">
          <a:xfrm>
            <a:off x="4572000" y="1524000"/>
            <a:ext cx="0" cy="5334000"/>
          </a:xfrm>
          <a:prstGeom prst="line">
            <a:avLst/>
          </a:prstGeom>
          <a:noFill/>
          <a:ln w="63500">
            <a:solidFill>
              <a:srgbClr val="2C884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Franklin Gothic Medium" panose="020B0603020102020204" pitchFamily="34" charset="0"/>
            </a:endParaRPr>
          </a:p>
        </p:txBody>
      </p:sp>
      <p:sp>
        <p:nvSpPr>
          <p:cNvPr id="23558" name="Text Box 9"/>
          <p:cNvSpPr txBox="1">
            <a:spLocks noChangeArrowheads="1"/>
          </p:cNvSpPr>
          <p:nvPr/>
        </p:nvSpPr>
        <p:spPr bwMode="auto">
          <a:xfrm>
            <a:off x="4858311" y="1791433"/>
            <a:ext cx="3962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a:latin typeface="Franklin Gothic Medium" panose="020B0603020102020204" pitchFamily="34" charset="0"/>
              </a:rPr>
              <a:t>Functional Imaging</a:t>
            </a:r>
          </a:p>
        </p:txBody>
      </p:sp>
      <p:sp>
        <p:nvSpPr>
          <p:cNvPr id="23559" name="Text Box 10"/>
          <p:cNvSpPr txBox="1">
            <a:spLocks noChangeArrowheads="1"/>
          </p:cNvSpPr>
          <p:nvPr/>
        </p:nvSpPr>
        <p:spPr bwMode="auto">
          <a:xfrm>
            <a:off x="390525" y="2667000"/>
            <a:ext cx="3886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smtClean="0">
                <a:latin typeface="Franklin Gothic Medium" panose="020B0603020102020204" pitchFamily="34" charset="0"/>
              </a:rPr>
              <a:t>CT(CAT) </a:t>
            </a:r>
            <a:r>
              <a:rPr lang="en-US" altLang="en-US" sz="3200" dirty="0">
                <a:latin typeface="Franklin Gothic Medium" panose="020B0603020102020204" pitchFamily="34" charset="0"/>
              </a:rPr>
              <a:t>Scan</a:t>
            </a:r>
          </a:p>
          <a:p>
            <a:pPr algn="ctr" eaLnBrk="1" hangingPunct="1">
              <a:spcBef>
                <a:spcPct val="50000"/>
              </a:spcBef>
            </a:pPr>
            <a:r>
              <a:rPr lang="en-US" altLang="en-US" sz="3200" dirty="0">
                <a:latin typeface="Franklin Gothic Medium" panose="020B0603020102020204" pitchFamily="34" charset="0"/>
              </a:rPr>
              <a:t>MRI</a:t>
            </a:r>
          </a:p>
        </p:txBody>
      </p:sp>
      <p:sp>
        <p:nvSpPr>
          <p:cNvPr id="23560" name="Text Box 11"/>
          <p:cNvSpPr txBox="1">
            <a:spLocks noChangeArrowheads="1"/>
          </p:cNvSpPr>
          <p:nvPr/>
        </p:nvSpPr>
        <p:spPr bwMode="auto">
          <a:xfrm>
            <a:off x="4924985" y="2691840"/>
            <a:ext cx="3886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a:latin typeface="Franklin Gothic Medium" panose="020B0603020102020204" pitchFamily="34" charset="0"/>
              </a:rPr>
              <a:t>PET Scan</a:t>
            </a:r>
          </a:p>
          <a:p>
            <a:pPr algn="ctr" eaLnBrk="1" hangingPunct="1">
              <a:spcBef>
                <a:spcPct val="50000"/>
              </a:spcBef>
            </a:pPr>
            <a:r>
              <a:rPr lang="en-US" altLang="en-US" sz="3200" dirty="0">
                <a:latin typeface="Franklin Gothic Medium" panose="020B0603020102020204" pitchFamily="34" charset="0"/>
              </a:rPr>
              <a:t>fMRI</a:t>
            </a:r>
          </a:p>
        </p:txBody>
      </p:sp>
      <p:pic>
        <p:nvPicPr>
          <p:cNvPr id="23561" name="Picture 13" descr="sep062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038600"/>
            <a:ext cx="33337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2399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SPLIT BRAIN SURGERY</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lstStyle/>
          <a:p>
            <a:r>
              <a:rPr lang="en-US" dirty="0">
                <a:latin typeface="Franklin Gothic Medium" pitchFamily="34" charset="0"/>
              </a:rPr>
              <a:t>Split brain</a:t>
            </a:r>
          </a:p>
          <a:p>
            <a:r>
              <a:rPr lang="en-US" dirty="0">
                <a:latin typeface="Franklin Gothic Medium" pitchFamily="34" charset="0"/>
              </a:rPr>
              <a:t>Myers and </a:t>
            </a:r>
            <a:r>
              <a:rPr lang="en-US" dirty="0" err="1">
                <a:latin typeface="Franklin Gothic Medium" pitchFamily="34" charset="0"/>
              </a:rPr>
              <a:t>Gazzaniga</a:t>
            </a:r>
            <a:endParaRPr lang="en-US" dirty="0">
              <a:latin typeface="Franklin Gothic Medium" pitchFamily="34" charset="0"/>
            </a:endParaRPr>
          </a:p>
          <a:p>
            <a:pPr marL="118872" indent="0">
              <a:buNone/>
            </a:pPr>
            <a:endParaRPr lang="en-US" dirty="0">
              <a:latin typeface="Franklin Gothic Medium" pitchFamily="34" charset="0"/>
            </a:endParaRPr>
          </a:p>
        </p:txBody>
      </p:sp>
      <p:pic>
        <p:nvPicPr>
          <p:cNvPr id="4" name="Picture 2" descr="https://lh6.googleusercontent.com/ApWqy3sSL4ynSx40evQJaniZ38ep3Az5E3iWZkOd_QqJQQj529iRaRDVDrEYBDYP6tekLX1IeFf6yBIJQRpW5n6lIJ_0INfpx8e9hvztdif2nUdpikQ"/>
          <p:cNvPicPr>
            <a:picLocks noChangeAspect="1" noChangeArrowheads="1"/>
          </p:cNvPicPr>
          <p:nvPr/>
        </p:nvPicPr>
        <p:blipFill>
          <a:blip r:embed="rId3" cstate="print"/>
          <a:srcRect/>
          <a:stretch>
            <a:fillRect/>
          </a:stretch>
        </p:blipFill>
        <p:spPr bwMode="auto">
          <a:xfrm>
            <a:off x="1447800" y="3733800"/>
            <a:ext cx="2209800" cy="2381250"/>
          </a:xfrm>
          <a:prstGeom prst="rect">
            <a:avLst/>
          </a:prstGeom>
          <a:noFill/>
        </p:spPr>
      </p:pic>
      <p:pic>
        <p:nvPicPr>
          <p:cNvPr id="1026" name="Picture 2" descr="Image result for split brain"/>
          <p:cNvPicPr>
            <a:picLocks noChangeAspect="1" noChangeArrowheads="1"/>
          </p:cNvPicPr>
          <p:nvPr/>
        </p:nvPicPr>
        <p:blipFill rotWithShape="1">
          <a:blip r:embed="rId4">
            <a:extLst>
              <a:ext uri="{28A0092B-C50C-407E-A947-70E740481C1C}">
                <a14:useLocalDpi xmlns:a14="http://schemas.microsoft.com/office/drawing/2010/main" val="0"/>
              </a:ext>
            </a:extLst>
          </a:blip>
          <a:srcRect l="7693" t="24854" r="49451" b="13010"/>
          <a:stretch/>
        </p:blipFill>
        <p:spPr bwMode="auto">
          <a:xfrm>
            <a:off x="5046345" y="2635624"/>
            <a:ext cx="364045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940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plit br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3280" y="1"/>
            <a:ext cx="6272303" cy="683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6788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lh3.googleusercontent.com/NGYkXiN_9OdlPCEkaSzZgEQ69FAB2uiPNP04opgyUgmO1zkIa6QIqJHNUvgC0TSMGE91l4y4JO-HpXhCWNGB5Z4dEft5mERbcm17uyNg6VZKXC1cNf8"/>
          <p:cNvPicPr>
            <a:picLocks noChangeAspect="1" noChangeArrowheads="1"/>
          </p:cNvPicPr>
          <p:nvPr/>
        </p:nvPicPr>
        <p:blipFill>
          <a:blip r:embed="rId3" cstate="print"/>
          <a:srcRect/>
          <a:stretch>
            <a:fillRect/>
          </a:stretch>
        </p:blipFill>
        <p:spPr bwMode="auto">
          <a:xfrm>
            <a:off x="3048000" y="0"/>
            <a:ext cx="2533650" cy="687705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s://lh3.googleusercontent.com/rCagQ4wON6EbuI8y8T7DCAxMgcZ_X8VkcXlr7u8zEALoE7md92kJj6co4xCe6x_BaO0K6TMu_IYZX1M29ldyjt7TlPWrba8mV8JMEtyILzkR4l7Z4_0"/>
          <p:cNvPicPr>
            <a:picLocks noChangeAspect="1" noChangeArrowheads="1"/>
          </p:cNvPicPr>
          <p:nvPr/>
        </p:nvPicPr>
        <p:blipFill>
          <a:blip r:embed="rId3" cstate="print"/>
          <a:srcRect/>
          <a:stretch>
            <a:fillRect/>
          </a:stretch>
        </p:blipFill>
        <p:spPr bwMode="auto">
          <a:xfrm>
            <a:off x="2971800" y="0"/>
            <a:ext cx="2533650" cy="687705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s://lh4.googleusercontent.com/OO46wfzLu8xvucM0PrxzJAKcYKu_qLK-8y-WcElo2rBuHQ4m1PC5dnyRJH98GHCgVt3r2YtCAbcCoDBOd1ePyR9oWVsOjxsx24j6kJsfmo2XZzWGin0"/>
          <p:cNvPicPr>
            <a:picLocks noChangeAspect="1" noChangeArrowheads="1"/>
          </p:cNvPicPr>
          <p:nvPr/>
        </p:nvPicPr>
        <p:blipFill>
          <a:blip r:embed="rId3" cstate="print"/>
          <a:srcRect/>
          <a:stretch>
            <a:fillRect/>
          </a:stretch>
        </p:blipFill>
        <p:spPr bwMode="auto">
          <a:xfrm>
            <a:off x="3048000" y="0"/>
            <a:ext cx="2533650" cy="687705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s://lh4.googleusercontent.com/gjuKNC9o2dp6Wb-DunXSb-qjjT0rYSj8PvKkbsCSPgku4HrRr7A1YcctN-QP7uXcluxjUKhjnxEuvZpZJV938TIP3JgVdQQm01sgyWODC1cJTh5vWoI"/>
          <p:cNvPicPr>
            <a:picLocks noChangeAspect="1" noChangeArrowheads="1"/>
          </p:cNvPicPr>
          <p:nvPr/>
        </p:nvPicPr>
        <p:blipFill>
          <a:blip r:embed="rId3" cstate="print"/>
          <a:srcRect/>
          <a:stretch>
            <a:fillRect/>
          </a:stretch>
        </p:blipFill>
        <p:spPr bwMode="auto">
          <a:xfrm>
            <a:off x="3124200" y="0"/>
            <a:ext cx="2533650" cy="687705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lh4.googleusercontent.com/gjuKNC9o2dp6Wb-DunXSb-qjjT0rYSj8PvKkbsCSPgku4HrRr7A1YcctN-QP7uXcluxjUKhjnxEuvZpZJV938TIP3JgVdQQm01sgyWODC1cJTh5vWoI"/>
          <p:cNvPicPr>
            <a:picLocks noChangeAspect="1" noChangeArrowheads="1"/>
          </p:cNvPicPr>
          <p:nvPr/>
        </p:nvPicPr>
        <p:blipFill>
          <a:blip r:embed="rId3" cstate="print"/>
          <a:srcRect/>
          <a:stretch>
            <a:fillRect/>
          </a:stretch>
        </p:blipFill>
        <p:spPr bwMode="auto">
          <a:xfrm>
            <a:off x="6610350" y="-19050"/>
            <a:ext cx="2533650" cy="6877050"/>
          </a:xfrm>
          <a:prstGeom prst="rect">
            <a:avLst/>
          </a:prstGeom>
          <a:noFill/>
        </p:spPr>
      </p:pic>
      <p:pic>
        <p:nvPicPr>
          <p:cNvPr id="53252" name="Picture 4" descr="https://lh5.googleusercontent.com/8XkWLZdO8b_Fd6hpKxq_O6-lWZXWpDFKpUNMqTnUXuWIehF2EuE8ExYR6_tiaETFD1zqZFtDVapqHE0UOYL6lEDZzki5HFVwh29W5UmVNQVF8Ykmns4"/>
          <p:cNvPicPr>
            <a:picLocks noChangeAspect="1" noChangeArrowheads="1"/>
          </p:cNvPicPr>
          <p:nvPr/>
        </p:nvPicPr>
        <p:blipFill>
          <a:blip r:embed="rId4" cstate="print"/>
          <a:srcRect/>
          <a:stretch>
            <a:fillRect/>
          </a:stretch>
        </p:blipFill>
        <p:spPr bwMode="auto">
          <a:xfrm>
            <a:off x="0" y="0"/>
            <a:ext cx="6543675" cy="6372226"/>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lh4.googleusercontent.com/gjuKNC9o2dp6Wb-DunXSb-qjjT0rYSj8PvKkbsCSPgku4HrRr7A1YcctN-QP7uXcluxjUKhjnxEuvZpZJV938TIP3JgVdQQm01sgyWODC1cJTh5vWoI"/>
          <p:cNvPicPr>
            <a:picLocks noChangeAspect="1" noChangeArrowheads="1"/>
          </p:cNvPicPr>
          <p:nvPr/>
        </p:nvPicPr>
        <p:blipFill>
          <a:blip r:embed="rId3" cstate="print"/>
          <a:srcRect/>
          <a:stretch>
            <a:fillRect/>
          </a:stretch>
        </p:blipFill>
        <p:spPr bwMode="auto">
          <a:xfrm>
            <a:off x="6610350" y="-19050"/>
            <a:ext cx="2533650" cy="6877050"/>
          </a:xfrm>
          <a:prstGeom prst="rect">
            <a:avLst/>
          </a:prstGeom>
          <a:noFill/>
        </p:spPr>
      </p:pic>
      <p:pic>
        <p:nvPicPr>
          <p:cNvPr id="54276" name="Picture 4" descr="https://lh6.googleusercontent.com/rldsRPeRMAxzZAw7u03hidukwywN1WbMa3KjcGCqHNlr3YpBVluWmg0pcibgvanCqlxGdkmX8_4uXGQ8fDMyGFw89zsCHHziuo_iMQ3G7lPAUEKcqnQ"/>
          <p:cNvPicPr>
            <a:picLocks noChangeAspect="1" noChangeArrowheads="1"/>
          </p:cNvPicPr>
          <p:nvPr/>
        </p:nvPicPr>
        <p:blipFill>
          <a:blip r:embed="rId4" cstate="print"/>
          <a:srcRect/>
          <a:stretch>
            <a:fillRect/>
          </a:stretch>
        </p:blipFill>
        <p:spPr bwMode="auto">
          <a:xfrm>
            <a:off x="0" y="0"/>
            <a:ext cx="6543675" cy="6372226"/>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lh4.googleusercontent.com/gjuKNC9o2dp6Wb-DunXSb-qjjT0rYSj8PvKkbsCSPgku4HrRr7A1YcctN-QP7uXcluxjUKhjnxEuvZpZJV938TIP3JgVdQQm01sgyWODC1cJTh5vWoI"/>
          <p:cNvPicPr>
            <a:picLocks noChangeAspect="1" noChangeArrowheads="1"/>
          </p:cNvPicPr>
          <p:nvPr/>
        </p:nvPicPr>
        <p:blipFill>
          <a:blip r:embed="rId3" cstate="print"/>
          <a:srcRect/>
          <a:stretch>
            <a:fillRect/>
          </a:stretch>
        </p:blipFill>
        <p:spPr bwMode="auto">
          <a:xfrm>
            <a:off x="6610350" y="-19050"/>
            <a:ext cx="2533650" cy="6877050"/>
          </a:xfrm>
          <a:prstGeom prst="rect">
            <a:avLst/>
          </a:prstGeom>
          <a:noFill/>
        </p:spPr>
      </p:pic>
      <p:pic>
        <p:nvPicPr>
          <p:cNvPr id="55300" name="Picture 4" descr="https://lh6.googleusercontent.com/6nPNTpP1m0ld1NuTuSX2HheI1240Y7p0Sd05VipEYCKfr_snPAJXlL0N2hqW-XmpeoErm-lVGqOXkJEbki_pnqPVpy5gK1oHNJV2UvBVeOeFSCjjOwI"/>
          <p:cNvPicPr>
            <a:picLocks noChangeAspect="1" noChangeArrowheads="1"/>
          </p:cNvPicPr>
          <p:nvPr/>
        </p:nvPicPr>
        <p:blipFill>
          <a:blip r:embed="rId4" cstate="print"/>
          <a:srcRect/>
          <a:stretch>
            <a:fillRect/>
          </a:stretch>
        </p:blipFill>
        <p:spPr bwMode="auto">
          <a:xfrm>
            <a:off x="0" y="0"/>
            <a:ext cx="6543675" cy="6372226"/>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s://lh4.googleusercontent.com/gjuKNC9o2dp6Wb-DunXSb-qjjT0rYSj8PvKkbsCSPgku4HrRr7A1YcctN-QP7uXcluxjUKhjnxEuvZpZJV938TIP3JgVdQQm01sgyWODC1cJTh5vWoI"/>
          <p:cNvPicPr>
            <a:picLocks noChangeAspect="1" noChangeArrowheads="1"/>
          </p:cNvPicPr>
          <p:nvPr/>
        </p:nvPicPr>
        <p:blipFill>
          <a:blip r:embed="rId3" cstate="print"/>
          <a:srcRect/>
          <a:stretch>
            <a:fillRect/>
          </a:stretch>
        </p:blipFill>
        <p:spPr bwMode="auto">
          <a:xfrm>
            <a:off x="6610350" y="-19050"/>
            <a:ext cx="2533650" cy="6877050"/>
          </a:xfrm>
          <a:prstGeom prst="rect">
            <a:avLst/>
          </a:prstGeom>
          <a:noFill/>
        </p:spPr>
      </p:pic>
      <p:pic>
        <p:nvPicPr>
          <p:cNvPr id="56324" name="Picture 4" descr="https://lh5.googleusercontent.com/35Fn1rSLJ2zqnM7vOU04N-u1t-N7LgYV7Y3SFofR26dn0iGsvljYhnx-ShPdDwZ9zMpTkD6jmV3MyXaKWgeDoodtQ8MhGlrHe-OQSDFKuG52kR6cYGE"/>
          <p:cNvPicPr>
            <a:picLocks noChangeAspect="1" noChangeArrowheads="1"/>
          </p:cNvPicPr>
          <p:nvPr/>
        </p:nvPicPr>
        <p:blipFill>
          <a:blip r:embed="rId4" cstate="print"/>
          <a:srcRect/>
          <a:stretch>
            <a:fillRect/>
          </a:stretch>
        </p:blipFill>
        <p:spPr bwMode="auto">
          <a:xfrm>
            <a:off x="0" y="0"/>
            <a:ext cx="6543675" cy="637222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smtClean="0">
                <a:latin typeface="Franklin Gothic Medium" panose="020B0603020102020204" pitchFamily="34" charset="0"/>
              </a:rPr>
              <a:t>CT SCANS</a:t>
            </a:r>
          </a:p>
        </p:txBody>
      </p:sp>
      <p:sp>
        <p:nvSpPr>
          <p:cNvPr id="24579" name="Content Placeholder 2"/>
          <p:cNvSpPr>
            <a:spLocks noGrp="1"/>
          </p:cNvSpPr>
          <p:nvPr>
            <p:ph idx="1"/>
          </p:nvPr>
        </p:nvSpPr>
        <p:spPr>
          <a:xfrm>
            <a:off x="152400" y="1524000"/>
            <a:ext cx="8229600" cy="4625609"/>
          </a:xfrm>
        </p:spPr>
        <p:txBody>
          <a:bodyPr/>
          <a:lstStyle/>
          <a:p>
            <a:r>
              <a:rPr lang="en-US" altLang="en-US" sz="2800" dirty="0" smtClean="0">
                <a:latin typeface="Franklin Gothic Medium" panose="020B0603020102020204" pitchFamily="34" charset="0"/>
              </a:rPr>
              <a:t>Computerized Axial Tomography (CAT-scan)</a:t>
            </a:r>
          </a:p>
          <a:p>
            <a:pPr lvl="1"/>
            <a:r>
              <a:rPr lang="en-US" altLang="en-US" sz="2400" dirty="0" smtClean="0">
                <a:latin typeface="Franklin Gothic Medium" panose="020B0603020102020204" pitchFamily="34" charset="0"/>
              </a:rPr>
              <a:t>Uses X-rays to create a 3-dimensional image of the brain</a:t>
            </a:r>
          </a:p>
          <a:p>
            <a:pPr lvl="1"/>
            <a:r>
              <a:rPr lang="en-US" altLang="en-US" sz="2400" dirty="0" smtClean="0">
                <a:latin typeface="Franklin Gothic Medium" panose="020B0603020102020204" pitchFamily="34" charset="0"/>
              </a:rPr>
              <a:t>CT scans can often show the size and locations of brain abnormalities caused by tumors, blood vessel defects, blood clots, strokes and other problems. </a:t>
            </a:r>
          </a:p>
          <a:p>
            <a:endParaRPr lang="en-US" altLang="en-US" dirty="0" smtClean="0">
              <a:latin typeface="Franklin Gothic Medium" panose="020B0603020102020204" pitchFamily="34" charset="0"/>
            </a:endParaRP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25" y="4114800"/>
            <a:ext cx="373062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0470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lh4.googleusercontent.com/gjuKNC9o2dp6Wb-DunXSb-qjjT0rYSj8PvKkbsCSPgku4HrRr7A1YcctN-QP7uXcluxjUKhjnxEuvZpZJV938TIP3JgVdQQm01sgyWODC1cJTh5vWoI"/>
          <p:cNvPicPr>
            <a:picLocks noChangeAspect="1" noChangeArrowheads="1"/>
          </p:cNvPicPr>
          <p:nvPr/>
        </p:nvPicPr>
        <p:blipFill>
          <a:blip r:embed="rId3" cstate="print"/>
          <a:srcRect/>
          <a:stretch>
            <a:fillRect/>
          </a:stretch>
        </p:blipFill>
        <p:spPr bwMode="auto">
          <a:xfrm>
            <a:off x="6610350" y="0"/>
            <a:ext cx="2533650" cy="6877050"/>
          </a:xfrm>
          <a:prstGeom prst="rect">
            <a:avLst/>
          </a:prstGeom>
          <a:noFill/>
        </p:spPr>
      </p:pic>
      <p:pic>
        <p:nvPicPr>
          <p:cNvPr id="57348" name="Picture 4" descr="https://lh6.googleusercontent.com/9NCBDEjk7xKaFAS8G-E-FvOVhDi48-GvVSsdIC5Ru6QK1XD8BYTsvqNqOVkx2YXlbdKoKzs4LvT0XVpcWhwnfxTr63w1yO4k08GUFRfbTRZbFY25T_g"/>
          <p:cNvPicPr>
            <a:picLocks noChangeAspect="1" noChangeArrowheads="1"/>
          </p:cNvPicPr>
          <p:nvPr/>
        </p:nvPicPr>
        <p:blipFill>
          <a:blip r:embed="rId4" cstate="print"/>
          <a:srcRect/>
          <a:stretch>
            <a:fillRect/>
          </a:stretch>
        </p:blipFill>
        <p:spPr bwMode="auto">
          <a:xfrm>
            <a:off x="0" y="0"/>
            <a:ext cx="6543675" cy="6372226"/>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4.googleusercontent.com/gjuKNC9o2dp6Wb-DunXSb-qjjT0rYSj8PvKkbsCSPgku4HrRr7A1YcctN-QP7uXcluxjUKhjnxEuvZpZJV938TIP3JgVdQQm01sgyWODC1cJTh5vWoI"/>
          <p:cNvPicPr>
            <a:picLocks noChangeAspect="1" noChangeArrowheads="1"/>
          </p:cNvPicPr>
          <p:nvPr/>
        </p:nvPicPr>
        <p:blipFill>
          <a:blip r:embed="rId3" cstate="print"/>
          <a:srcRect/>
          <a:stretch>
            <a:fillRect/>
          </a:stretch>
        </p:blipFill>
        <p:spPr bwMode="auto">
          <a:xfrm>
            <a:off x="6610350" y="0"/>
            <a:ext cx="2533650" cy="6877050"/>
          </a:xfrm>
          <a:prstGeom prst="rect">
            <a:avLst/>
          </a:prstGeom>
          <a:noFill/>
        </p:spPr>
      </p:pic>
      <p:pic>
        <p:nvPicPr>
          <p:cNvPr id="64514" name="Picture 2" descr="https://lh3.googleusercontent.com/RdGA8EvDXQxM99PtUpttdvLkISwhuvuOuYqA9lgqCnsJmn1cSCixHhtylltLfDSrwDhaN-tcsvuudrIQwxTyxVuBXrjhqRwkoBa1g9pKpHJ-gDfZdz8"/>
          <p:cNvPicPr>
            <a:picLocks noChangeAspect="1" noChangeArrowheads="1"/>
          </p:cNvPicPr>
          <p:nvPr/>
        </p:nvPicPr>
        <p:blipFill>
          <a:blip r:embed="rId4" cstate="print"/>
          <a:srcRect/>
          <a:stretch>
            <a:fillRect/>
          </a:stretch>
        </p:blipFill>
        <p:spPr bwMode="auto">
          <a:xfrm>
            <a:off x="0" y="0"/>
            <a:ext cx="6543675" cy="6372226"/>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4.googleusercontent.com/gjuKNC9o2dp6Wb-DunXSb-qjjT0rYSj8PvKkbsCSPgku4HrRr7A1YcctN-QP7uXcluxjUKhjnxEuvZpZJV938TIP3JgVdQQm01sgyWODC1cJTh5vWoI"/>
          <p:cNvPicPr>
            <a:picLocks noChangeAspect="1" noChangeArrowheads="1"/>
          </p:cNvPicPr>
          <p:nvPr/>
        </p:nvPicPr>
        <p:blipFill>
          <a:blip r:embed="rId3" cstate="print"/>
          <a:srcRect/>
          <a:stretch>
            <a:fillRect/>
          </a:stretch>
        </p:blipFill>
        <p:spPr bwMode="auto">
          <a:xfrm>
            <a:off x="6610350" y="0"/>
            <a:ext cx="2533650" cy="6877050"/>
          </a:xfrm>
          <a:prstGeom prst="rect">
            <a:avLst/>
          </a:prstGeom>
          <a:noFill/>
        </p:spPr>
      </p:pic>
      <p:pic>
        <p:nvPicPr>
          <p:cNvPr id="63490" name="Picture 2" descr="https://lh5.googleusercontent.com/MKYrN9ERYlK20eehqD2UvSGyVskMrODwzwMW0DaCCR-o7-0mMaws4-9x37-1YI0_2Y8p3WpeIgOHk5hR9O5gLzao__Hk0Hptv6XwOh9ZQDFNyealFaU"/>
          <p:cNvPicPr>
            <a:picLocks noChangeAspect="1" noChangeArrowheads="1"/>
          </p:cNvPicPr>
          <p:nvPr/>
        </p:nvPicPr>
        <p:blipFill>
          <a:blip r:embed="rId4" cstate="print"/>
          <a:srcRect/>
          <a:stretch>
            <a:fillRect/>
          </a:stretch>
        </p:blipFill>
        <p:spPr bwMode="auto">
          <a:xfrm>
            <a:off x="0" y="0"/>
            <a:ext cx="6543675" cy="6372226"/>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4.googleusercontent.com/gjuKNC9o2dp6Wb-DunXSb-qjjT0rYSj8PvKkbsCSPgku4HrRr7A1YcctN-QP7uXcluxjUKhjnxEuvZpZJV938TIP3JgVdQQm01sgyWODC1cJTh5vWoI"/>
          <p:cNvPicPr>
            <a:picLocks noChangeAspect="1" noChangeArrowheads="1"/>
          </p:cNvPicPr>
          <p:nvPr/>
        </p:nvPicPr>
        <p:blipFill>
          <a:blip r:embed="rId3" cstate="print"/>
          <a:srcRect/>
          <a:stretch>
            <a:fillRect/>
          </a:stretch>
        </p:blipFill>
        <p:spPr bwMode="auto">
          <a:xfrm>
            <a:off x="6610350" y="0"/>
            <a:ext cx="2533650" cy="6877050"/>
          </a:xfrm>
          <a:prstGeom prst="rect">
            <a:avLst/>
          </a:prstGeom>
          <a:noFill/>
        </p:spPr>
      </p:pic>
      <p:pic>
        <p:nvPicPr>
          <p:cNvPr id="62466" name="Picture 2" descr="https://lh5.googleusercontent.com/7dscFl29hlRnqapcwwp-fcnouQT3vVgpDM4DVE0d_gvvoUB6wE-ijU7Dv_Rccwv_gfMsZqj17n3pWFTSuJkhHQyc9wXX3yfMtjdtAEtfvLpaGVbUPUM"/>
          <p:cNvPicPr>
            <a:picLocks noChangeAspect="1" noChangeArrowheads="1"/>
          </p:cNvPicPr>
          <p:nvPr/>
        </p:nvPicPr>
        <p:blipFill>
          <a:blip r:embed="rId4" cstate="print"/>
          <a:srcRect/>
          <a:stretch>
            <a:fillRect/>
          </a:stretch>
        </p:blipFill>
        <p:spPr bwMode="auto">
          <a:xfrm>
            <a:off x="0" y="0"/>
            <a:ext cx="6543675" cy="6372226"/>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LEFT-RIGHT DIFFERENCES IN THE INTACT BRAIN</a:t>
            </a:r>
            <a:endParaRPr lang="en-US" dirty="0">
              <a:latin typeface="Franklin Gothic Medium" pitchFamily="34" charset="0"/>
            </a:endParaRPr>
          </a:p>
        </p:txBody>
      </p:sp>
      <p:sp>
        <p:nvSpPr>
          <p:cNvPr id="5" name="Text Placeholder 4"/>
          <p:cNvSpPr>
            <a:spLocks noGrp="1"/>
          </p:cNvSpPr>
          <p:nvPr>
            <p:ph type="body" idx="1"/>
          </p:nvPr>
        </p:nvSpPr>
        <p:spPr/>
        <p:txBody>
          <a:bodyPr/>
          <a:lstStyle/>
          <a:p>
            <a:endParaRPr lang="en-US">
              <a:latin typeface="Franklin Gothic Medium" pitchFamily="34" charset="0"/>
            </a:endParaRPr>
          </a:p>
        </p:txBody>
      </p:sp>
      <p:pic>
        <p:nvPicPr>
          <p:cNvPr id="65538" name="Picture 2" descr="https://lh5.googleusercontent.com/aeKoetAdmz0kFzkpOLPN-8Ej1hlb9AqvnZ70ra7SUeg6MJfFY1BengY11wKrHfYUUg3tm7V5-6lW5jT0_BTwlmyXXo8iGNhKGuPKxuT6E0gjaIJcNjw"/>
          <p:cNvPicPr>
            <a:picLocks noChangeAspect="1" noChangeArrowheads="1"/>
          </p:cNvPicPr>
          <p:nvPr/>
        </p:nvPicPr>
        <p:blipFill>
          <a:blip r:embed="rId3" cstate="print"/>
          <a:srcRect/>
          <a:stretch>
            <a:fillRect/>
          </a:stretch>
        </p:blipFill>
        <p:spPr bwMode="auto">
          <a:xfrm>
            <a:off x="2667000" y="1676400"/>
            <a:ext cx="3305175" cy="4953001"/>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latin typeface="Franklin Gothic Medium" pitchFamily="34" charset="0"/>
              </a:rPr>
              <a:t>LEFT-RIGHT BRAIN DIFFERENCES</a:t>
            </a:r>
            <a:endParaRPr lang="en-US" dirty="0">
              <a:latin typeface="Franklin Gothic Medium" pitchFamily="34" charset="0"/>
            </a:endParaRPr>
          </a:p>
        </p:txBody>
      </p:sp>
      <p:sp>
        <p:nvSpPr>
          <p:cNvPr id="7" name="Content Placeholder 6"/>
          <p:cNvSpPr>
            <a:spLocks noGrp="1"/>
          </p:cNvSpPr>
          <p:nvPr>
            <p:ph idx="1"/>
          </p:nvPr>
        </p:nvSpPr>
        <p:spPr>
          <a:xfrm>
            <a:off x="457200" y="1775191"/>
            <a:ext cx="5562600" cy="4625609"/>
          </a:xfrm>
        </p:spPr>
        <p:txBody>
          <a:bodyPr/>
          <a:lstStyle/>
          <a:p>
            <a:r>
              <a:rPr lang="en-US" dirty="0" smtClean="0">
                <a:latin typeface="Franklin Gothic Medium" pitchFamily="34" charset="0"/>
              </a:rPr>
              <a:t>Hemispheric specialization</a:t>
            </a:r>
          </a:p>
          <a:p>
            <a:r>
              <a:rPr lang="en-US" dirty="0" smtClean="0">
                <a:latin typeface="Franklin Gothic Medium" pitchFamily="34" charset="0"/>
              </a:rPr>
              <a:t>Perceptual tasks</a:t>
            </a:r>
          </a:p>
          <a:p>
            <a:r>
              <a:rPr lang="en-US" dirty="0" smtClean="0">
                <a:latin typeface="Franklin Gothic Medium" pitchFamily="34" charset="0"/>
              </a:rPr>
              <a:t>Language (left or right?)</a:t>
            </a:r>
          </a:p>
          <a:p>
            <a:r>
              <a:rPr lang="en-US" dirty="0" smtClean="0">
                <a:latin typeface="Franklin Gothic Medium" pitchFamily="34" charset="0"/>
              </a:rPr>
              <a:t>Sense of </a:t>
            </a:r>
            <a:r>
              <a:rPr lang="en-US" dirty="0">
                <a:latin typeface="Franklin Gothic Medium" pitchFamily="34" charset="0"/>
              </a:rPr>
              <a:t>self (left or right</a:t>
            </a:r>
            <a:r>
              <a:rPr lang="en-US" dirty="0" smtClean="0">
                <a:latin typeface="Franklin Gothic Medium" pitchFamily="34" charset="0"/>
              </a:rPr>
              <a:t>?)</a:t>
            </a:r>
          </a:p>
          <a:p>
            <a:r>
              <a:rPr lang="en-US" dirty="0">
                <a:latin typeface="Franklin Gothic Medium" pitchFamily="34" charset="0"/>
              </a:rPr>
              <a:t>Inferences (left or right?)</a:t>
            </a:r>
          </a:p>
          <a:p>
            <a:pPr marL="118872" indent="0">
              <a:buNone/>
            </a:pPr>
            <a:endParaRPr lang="en-US" dirty="0">
              <a:latin typeface="Franklin Gothic Medium" pitchFamily="34" charset="0"/>
            </a:endParaRPr>
          </a:p>
        </p:txBody>
      </p:sp>
      <p:pic>
        <p:nvPicPr>
          <p:cNvPr id="8" name="Picture 2" descr="Image result for split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514600"/>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left brain right br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4492" y="4596115"/>
            <a:ext cx="3099197" cy="2171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anose="020B0603020102020204" pitchFamily="34" charset="0"/>
              </a:rPr>
              <a:t>LEFT-RIGHT BRAIN DIFFERENCES</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lstStyle/>
          <a:p>
            <a:endParaRPr lang="en-US">
              <a:latin typeface="Franklin Gothic Medium" panose="020B0603020102020204" pitchFamily="34" charset="0"/>
            </a:endParaRPr>
          </a:p>
        </p:txBody>
      </p:sp>
      <p:pic>
        <p:nvPicPr>
          <p:cNvPr id="5" name="Picture 2" descr="Image result for split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245" y="1515035"/>
            <a:ext cx="8325555"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2304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Franklin Gothic Medium" panose="020B0603020102020204" pitchFamily="34" charset="0"/>
              </a:rPr>
              <a:t>FUN FACTS ABOUT HANDEDNESS</a:t>
            </a:r>
            <a:endParaRPr lang="en-US" dirty="0">
              <a:latin typeface="Franklin Gothic Medium" panose="020B0603020102020204" pitchFamily="34" charset="0"/>
            </a:endParaRPr>
          </a:p>
        </p:txBody>
      </p:sp>
      <p:sp>
        <p:nvSpPr>
          <p:cNvPr id="3" name="Content Placeholder 2"/>
          <p:cNvSpPr>
            <a:spLocks noGrp="1"/>
          </p:cNvSpPr>
          <p:nvPr>
            <p:ph idx="1"/>
          </p:nvPr>
        </p:nvSpPr>
        <p:spPr>
          <a:xfrm>
            <a:off x="152400" y="1775191"/>
            <a:ext cx="8534400" cy="4625609"/>
          </a:xfrm>
        </p:spPr>
        <p:txBody>
          <a:bodyPr/>
          <a:lstStyle/>
          <a:p>
            <a:pPr marL="118872" indent="0">
              <a:buNone/>
            </a:pPr>
            <a:r>
              <a:rPr lang="en-US" sz="2400" b="1" u="sng" dirty="0">
                <a:latin typeface="Franklin Gothic Medium" panose="020B0603020102020204" pitchFamily="34" charset="0"/>
              </a:rPr>
              <a:t>Brain Organization and Handedness</a:t>
            </a:r>
            <a:endParaRPr lang="en-US" sz="5400" dirty="0">
              <a:latin typeface="Franklin Gothic Medium" panose="020B0603020102020204" pitchFamily="34" charset="0"/>
            </a:endParaRPr>
          </a:p>
          <a:p>
            <a:pPr fontAlgn="base">
              <a:buFont typeface="Arial" pitchFamily="34" charset="0"/>
              <a:buChar char="•"/>
            </a:pPr>
            <a:r>
              <a:rPr lang="en-US" sz="2400" dirty="0">
                <a:latin typeface="Franklin Gothic Medium" panose="020B0603020102020204" pitchFamily="34" charset="0"/>
              </a:rPr>
              <a:t>How does handedness relate to brain organization?</a:t>
            </a:r>
          </a:p>
          <a:p>
            <a:pPr fontAlgn="base">
              <a:buFont typeface="Arial" pitchFamily="34" charset="0"/>
              <a:buChar char="•"/>
            </a:pPr>
            <a:r>
              <a:rPr lang="en-US" sz="2400" dirty="0">
                <a:latin typeface="Franklin Gothic Medium" panose="020B0603020102020204" pitchFamily="34" charset="0"/>
              </a:rPr>
              <a:t>90% of us are right-handed</a:t>
            </a:r>
          </a:p>
          <a:p>
            <a:pPr lvl="2" fontAlgn="base">
              <a:buFont typeface="Arial" pitchFamily="34" charset="0"/>
              <a:buChar char="•"/>
            </a:pPr>
            <a:r>
              <a:rPr lang="en-US" dirty="0">
                <a:latin typeface="Franklin Gothic Medium" panose="020B0603020102020204" pitchFamily="34" charset="0"/>
              </a:rPr>
              <a:t>96% process speech primarily in their left hemisphere</a:t>
            </a:r>
          </a:p>
          <a:p>
            <a:pPr fontAlgn="base">
              <a:buFont typeface="Arial" pitchFamily="34" charset="0"/>
              <a:buChar char="•"/>
            </a:pPr>
            <a:r>
              <a:rPr lang="en-US" sz="2400" dirty="0">
                <a:latin typeface="Franklin Gothic Medium" panose="020B0603020102020204" pitchFamily="34" charset="0"/>
              </a:rPr>
              <a:t>10% of us are left-handed—more males than females typically</a:t>
            </a:r>
          </a:p>
          <a:p>
            <a:pPr lvl="2" fontAlgn="base">
              <a:buFont typeface="Arial" pitchFamily="34" charset="0"/>
              <a:buChar char="•"/>
            </a:pPr>
            <a:r>
              <a:rPr lang="en-US" dirty="0">
                <a:latin typeface="Franklin Gothic Medium" panose="020B0603020102020204" pitchFamily="34" charset="0"/>
              </a:rPr>
              <a:t>More common among musicians, mathematicians, professional baseball and cricket players, architects and artists</a:t>
            </a:r>
          </a:p>
          <a:p>
            <a:pPr fontAlgn="base">
              <a:buFont typeface="Arial" pitchFamily="34" charset="0"/>
              <a:buChar char="•"/>
            </a:pPr>
            <a:r>
              <a:rPr lang="en-US" sz="2400" dirty="0" err="1">
                <a:latin typeface="Franklin Gothic Medium" panose="020B0603020102020204" pitchFamily="34" charset="0"/>
              </a:rPr>
              <a:t>Righthandness</a:t>
            </a:r>
            <a:r>
              <a:rPr lang="en-US" sz="2400" dirty="0">
                <a:latin typeface="Franklin Gothic Medium" panose="020B0603020102020204" pitchFamily="34" charset="0"/>
              </a:rPr>
              <a:t> prevails in all human cultures</a:t>
            </a:r>
          </a:p>
          <a:p>
            <a:pPr lvl="2" fontAlgn="base">
              <a:buFont typeface="Arial" pitchFamily="34" charset="0"/>
              <a:buChar char="•"/>
            </a:pPr>
            <a:r>
              <a:rPr lang="en-US" dirty="0">
                <a:latin typeface="Franklin Gothic Medium" panose="020B0603020102020204" pitchFamily="34" charset="0"/>
              </a:rPr>
              <a:t>Genes or some prenatal factors influence handedness</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32991776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THE BRAIN AND CONSCIOUSNESS</a:t>
            </a:r>
            <a:endParaRPr lang="en-US" dirty="0">
              <a:latin typeface="Franklin Gothic Medium" pitchFamily="34" charset="0"/>
            </a:endParaRPr>
          </a:p>
        </p:txBody>
      </p:sp>
      <p:sp>
        <p:nvSpPr>
          <p:cNvPr id="5" name="Text Placeholder 4"/>
          <p:cNvSpPr>
            <a:spLocks noGrp="1"/>
          </p:cNvSpPr>
          <p:nvPr>
            <p:ph type="body" idx="1"/>
          </p:nvPr>
        </p:nvSpPr>
        <p:spPr/>
        <p:txBody>
          <a:bodyPr/>
          <a:lstStyle/>
          <a:p>
            <a:endParaRPr lang="en-US">
              <a:latin typeface="Franklin Gothic Medium" pitchFamily="34" charset="0"/>
            </a:endParaRPr>
          </a:p>
        </p:txBody>
      </p:sp>
      <p:pic>
        <p:nvPicPr>
          <p:cNvPr id="67586" name="Picture 2" descr="https://lh5.googleusercontent.com/aeKoetAdmz0kFzkpOLPN-8Ej1hlb9AqvnZ70ra7SUeg6MJfFY1BengY11wKrHfYUUg3tm7V5-6lW5jT0_BTwlmyXXo8iGNhKGuPKxuT6E0gjaIJcNjw"/>
          <p:cNvPicPr>
            <a:picLocks noChangeAspect="1" noChangeArrowheads="1"/>
          </p:cNvPicPr>
          <p:nvPr/>
        </p:nvPicPr>
        <p:blipFill>
          <a:blip r:embed="rId3" cstate="print"/>
          <a:srcRect/>
          <a:stretch>
            <a:fillRect/>
          </a:stretch>
        </p:blipFill>
        <p:spPr bwMode="auto">
          <a:xfrm>
            <a:off x="2590800" y="1752600"/>
            <a:ext cx="3305175" cy="4953001"/>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itchFamily="34" charset="0"/>
              </a:rPr>
              <a:t>CONSCIOUSNESS</a:t>
            </a:r>
            <a:endParaRPr lang="en-US" dirty="0">
              <a:latin typeface="Franklin Gothic Medium" pitchFamily="34" charset="0"/>
            </a:endParaRPr>
          </a:p>
        </p:txBody>
      </p:sp>
      <p:sp>
        <p:nvSpPr>
          <p:cNvPr id="3" name="Content Placeholder 2"/>
          <p:cNvSpPr>
            <a:spLocks noGrp="1"/>
          </p:cNvSpPr>
          <p:nvPr>
            <p:ph idx="1"/>
          </p:nvPr>
        </p:nvSpPr>
        <p:spPr>
          <a:xfrm>
            <a:off x="457200" y="1775191"/>
            <a:ext cx="3352800" cy="4625609"/>
          </a:xfrm>
        </p:spPr>
        <p:txBody>
          <a:bodyPr/>
          <a:lstStyle/>
          <a:p>
            <a:r>
              <a:rPr lang="en-US" dirty="0" smtClean="0">
                <a:latin typeface="Franklin Gothic Medium" pitchFamily="34" charset="0"/>
              </a:rPr>
              <a:t>Consciousness</a:t>
            </a:r>
            <a:endParaRPr lang="en-US" dirty="0">
              <a:latin typeface="Franklin Gothic Medium" pitchFamily="34" charset="0"/>
            </a:endParaRPr>
          </a:p>
        </p:txBody>
      </p:sp>
      <p:pic>
        <p:nvPicPr>
          <p:cNvPr id="69634" name="Picture 2" descr="https://lh6.googleusercontent.com/b-NltoR74IehcuI8rCbBhK0KzbRmDUHKjo6tfTFf2LhgCPbE504hFlCqCJ_wVPgQXkk7_2-e2rxYwAOH75ZSUtjeoW_c_GeFuSQ7wYobkY6bXLzYL6o"/>
          <p:cNvPicPr>
            <a:picLocks noChangeAspect="1" noChangeArrowheads="1"/>
          </p:cNvPicPr>
          <p:nvPr/>
        </p:nvPicPr>
        <p:blipFill>
          <a:blip r:embed="rId3" cstate="print"/>
          <a:srcRect/>
          <a:stretch>
            <a:fillRect/>
          </a:stretch>
        </p:blipFill>
        <p:spPr bwMode="auto">
          <a:xfrm>
            <a:off x="3352800" y="2514600"/>
            <a:ext cx="5105400" cy="382905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p:nvPr>
        </p:nvSpPr>
        <p:spPr>
          <a:xfrm>
            <a:off x="942975" y="-17929"/>
            <a:ext cx="7391400" cy="1371600"/>
          </a:xfrm>
        </p:spPr>
        <p:txBody>
          <a:bodyPr/>
          <a:lstStyle/>
          <a:p>
            <a:pPr algn="ctr"/>
            <a:r>
              <a:rPr lang="en-US" altLang="en-US" sz="4000" dirty="0" smtClean="0">
                <a:latin typeface="Franklin Gothic Medium" panose="020B0603020102020204" pitchFamily="34" charset="0"/>
              </a:rPr>
              <a:t>**THIS IS NOT A CAT SCAN**</a:t>
            </a:r>
          </a:p>
        </p:txBody>
      </p:sp>
      <p:pic>
        <p:nvPicPr>
          <p:cNvPr id="5" name="Picture 2" descr="Image result for CAT ON COP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7143750" cy="519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08596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pitchFamily="34" charset="0"/>
              </a:rPr>
              <a:t>DUAL PROCESSING</a:t>
            </a:r>
            <a:endParaRPr lang="en-US" dirty="0">
              <a:latin typeface="Franklin Gothic Medium" pitchFamily="34" charset="0"/>
            </a:endParaRPr>
          </a:p>
        </p:txBody>
      </p:sp>
      <p:sp>
        <p:nvSpPr>
          <p:cNvPr id="5" name="Content Placeholder 4"/>
          <p:cNvSpPr>
            <a:spLocks noGrp="1"/>
          </p:cNvSpPr>
          <p:nvPr>
            <p:ph idx="1"/>
          </p:nvPr>
        </p:nvSpPr>
        <p:spPr>
          <a:xfrm>
            <a:off x="457200" y="1775191"/>
            <a:ext cx="3962400" cy="4625609"/>
          </a:xfrm>
        </p:spPr>
        <p:txBody>
          <a:bodyPr/>
          <a:lstStyle/>
          <a:p>
            <a:r>
              <a:rPr lang="en-US" dirty="0" smtClean="0">
                <a:latin typeface="Franklin Gothic Medium" pitchFamily="34" charset="0"/>
              </a:rPr>
              <a:t>Dual processing</a:t>
            </a:r>
          </a:p>
          <a:p>
            <a:r>
              <a:rPr lang="en-US" dirty="0" smtClean="0">
                <a:latin typeface="Franklin Gothic Medium" pitchFamily="34" charset="0"/>
              </a:rPr>
              <a:t>Conscious left brain</a:t>
            </a:r>
          </a:p>
          <a:p>
            <a:r>
              <a:rPr lang="en-US" dirty="0" smtClean="0">
                <a:latin typeface="Franklin Gothic Medium" pitchFamily="34" charset="0"/>
              </a:rPr>
              <a:t>Intuitive right brain</a:t>
            </a:r>
            <a:endParaRPr lang="en-US" dirty="0">
              <a:latin typeface="Franklin Gothic Medium" pitchFamily="34" charset="0"/>
            </a:endParaRPr>
          </a:p>
        </p:txBody>
      </p:sp>
      <p:pic>
        <p:nvPicPr>
          <p:cNvPr id="68610" name="Picture 2" descr="https://lh5.googleusercontent.com/RUKcr1nlUJ3WwhRvHRoheqUlkyfPRJpgL6DtNm85c6Tk_Q6Vij0j8b72h3kJQB3klmmVZ5qAcPSTbCJA5p7Ys9pyAq8VYI6TQzwCt1lHklyOsnbVIjY"/>
          <p:cNvPicPr>
            <a:picLocks noChangeAspect="1" noChangeArrowheads="1"/>
          </p:cNvPicPr>
          <p:nvPr/>
        </p:nvPicPr>
        <p:blipFill>
          <a:blip r:embed="rId3" cstate="print"/>
          <a:srcRect/>
          <a:stretch>
            <a:fillRect/>
          </a:stretch>
        </p:blipFill>
        <p:spPr bwMode="auto">
          <a:xfrm>
            <a:off x="4953000" y="2133600"/>
            <a:ext cx="3181350" cy="3743325"/>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panose="020B0603020102020204" pitchFamily="34" charset="0"/>
              </a:rPr>
              <a:t>HOLLOW FACE ILLUSION</a:t>
            </a:r>
            <a:endParaRPr lang="en-US" dirty="0">
              <a:latin typeface="Franklin Gothic Medium" panose="020B0603020102020204" pitchFamily="34" charset="0"/>
            </a:endParaRPr>
          </a:p>
        </p:txBody>
      </p:sp>
      <p:sp>
        <p:nvSpPr>
          <p:cNvPr id="3" name="Content Placeholder 2"/>
          <p:cNvSpPr>
            <a:spLocks noGrp="1"/>
          </p:cNvSpPr>
          <p:nvPr>
            <p:ph idx="1"/>
          </p:nvPr>
        </p:nvSpPr>
        <p:spPr/>
        <p:txBody>
          <a:bodyPr>
            <a:normAutofit lnSpcReduction="10000"/>
          </a:bodyPr>
          <a:lstStyle/>
          <a:p>
            <a:pPr marL="118872" indent="0">
              <a:buNone/>
            </a:pPr>
            <a:r>
              <a:rPr lang="en-US" dirty="0">
                <a:latin typeface="Franklin Gothic Medium" panose="020B0603020102020204" pitchFamily="34" charset="0"/>
                <a:hlinkClick r:id="rId3"/>
              </a:rPr>
              <a:t>https://</a:t>
            </a:r>
            <a:r>
              <a:rPr lang="en-US" dirty="0" smtClean="0">
                <a:latin typeface="Franklin Gothic Medium" panose="020B0603020102020204" pitchFamily="34" charset="0"/>
                <a:hlinkClick r:id="rId3"/>
              </a:rPr>
              <a:t>www.youtube.com/watch?v=ORoTCBrCKIQ</a:t>
            </a:r>
            <a:endParaRPr lang="en-US" dirty="0" smtClean="0">
              <a:latin typeface="Franklin Gothic Medium" panose="020B0603020102020204" pitchFamily="34" charset="0"/>
            </a:endParaRPr>
          </a:p>
          <a:p>
            <a:endParaRPr lang="en-US" dirty="0">
              <a:latin typeface="Franklin Gothic Medium" panose="020B0603020102020204" pitchFamily="34" charset="0"/>
            </a:endParaRPr>
          </a:p>
          <a:p>
            <a:pPr marL="118872" indent="0">
              <a:buNone/>
            </a:pPr>
            <a:r>
              <a:rPr lang="en-US" i="1" dirty="0">
                <a:latin typeface="Franklin Gothic Medium" panose="020B0603020102020204" pitchFamily="34" charset="0"/>
              </a:rPr>
              <a:t>**</a:t>
            </a:r>
            <a:r>
              <a:rPr lang="en-US" dirty="0">
                <a:latin typeface="Franklin Gothic Medium" panose="020B0603020102020204" pitchFamily="34" charset="0"/>
              </a:rPr>
              <a:t>On rare occasions, the two conflict—</a:t>
            </a:r>
            <a:r>
              <a:rPr lang="en-US" i="1" dirty="0">
                <a:latin typeface="Franklin Gothic Medium" panose="020B0603020102020204" pitchFamily="34" charset="0"/>
              </a:rPr>
              <a:t>the hollow face illusion</a:t>
            </a:r>
            <a:r>
              <a:rPr lang="en-US" dirty="0">
                <a:latin typeface="Franklin Gothic Medium" panose="020B0603020102020204" pitchFamily="34" charset="0"/>
              </a:rPr>
              <a:t> (mistakenly perceive the inside of a mask as a protruding face)—seeing one thing, but processing </a:t>
            </a:r>
            <a:r>
              <a:rPr lang="en-US" dirty="0" smtClean="0">
                <a:latin typeface="Franklin Gothic Medium" panose="020B0603020102020204" pitchFamily="34" charset="0"/>
              </a:rPr>
              <a:t>another</a:t>
            </a:r>
          </a:p>
          <a:p>
            <a:pPr marL="118872" indent="0">
              <a:buNone/>
            </a:pPr>
            <a:endParaRPr lang="en-US" dirty="0">
              <a:latin typeface="Franklin Gothic Medium" panose="020B0603020102020204" pitchFamily="34" charset="0"/>
            </a:endParaRPr>
          </a:p>
          <a:p>
            <a:pPr marL="118872" indent="0">
              <a:buNone/>
            </a:pPr>
            <a:r>
              <a:rPr lang="en-US" dirty="0" smtClean="0">
                <a:latin typeface="Franklin Gothic Medium" panose="020B0603020102020204" pitchFamily="34" charset="0"/>
              </a:rPr>
              <a:t>**Brain Games – Seeing is Believing – Hollow Face**</a:t>
            </a:r>
            <a:endParaRPr lang="en-US" dirty="0">
              <a:latin typeface="Franklin Gothic Medium" panose="020B0603020102020204" pitchFamily="34" charset="0"/>
            </a:endParaRP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8745417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6391</TotalTime>
  <Words>5100</Words>
  <Application>Microsoft Office PowerPoint</Application>
  <PresentationFormat>On-screen Show (4:3)</PresentationFormat>
  <Paragraphs>754</Paragraphs>
  <Slides>91</Slides>
  <Notes>91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91</vt:i4>
      </vt:variant>
    </vt:vector>
  </HeadingPairs>
  <TitlesOfParts>
    <vt:vector size="103" baseType="lpstr">
      <vt:lpstr>Arial</vt:lpstr>
      <vt:lpstr>Cabin</vt:lpstr>
      <vt:lpstr>Calibri</vt:lpstr>
      <vt:lpstr>Corbel</vt:lpstr>
      <vt:lpstr>Franklin Gothic Medium</vt:lpstr>
      <vt:lpstr>Georgia</vt:lpstr>
      <vt:lpstr>Questrial</vt:lpstr>
      <vt:lpstr>Times New Roman</vt:lpstr>
      <vt:lpstr>Wingdings</vt:lpstr>
      <vt:lpstr>Wingdings 2</vt:lpstr>
      <vt:lpstr>Wingdings 3</vt:lpstr>
      <vt:lpstr>Module</vt:lpstr>
      <vt:lpstr>BIOLOGICAL BASES OF BEHAVIOR: THE BRAIN</vt:lpstr>
      <vt:lpstr>UNIT OVERVIEW</vt:lpstr>
      <vt:lpstr>THE TOOLS OF DISCOVERY: HAVING OUR HEAD EXAMINED</vt:lpstr>
      <vt:lpstr>PowerPoint Presentation</vt:lpstr>
      <vt:lpstr>STUDYING THE BRAIN</vt:lpstr>
      <vt:lpstr>RECORDING THE BRAIN’S ELECTRICAL ACTIVITY</vt:lpstr>
      <vt:lpstr>BRAIN IMAGING</vt:lpstr>
      <vt:lpstr>CT SCANS</vt:lpstr>
      <vt:lpstr>**THIS IS NOT A CAT SCAN**</vt:lpstr>
      <vt:lpstr>MRI SCANS</vt:lpstr>
      <vt:lpstr>CT vs. MRI </vt:lpstr>
      <vt:lpstr>PET SCANS </vt:lpstr>
      <vt:lpstr>fMRIs</vt:lpstr>
      <vt:lpstr>WHICH TYPE OF SCAN?</vt:lpstr>
      <vt:lpstr>WHICH TYPE OF SCAN</vt:lpstr>
      <vt:lpstr>WHICH TYPE OF SCAN?</vt:lpstr>
      <vt:lpstr>WHICH TYPE OF SCAN?</vt:lpstr>
      <vt:lpstr>OLDER BRAIN STRUCTURES</vt:lpstr>
      <vt:lpstr>PowerPoint Presentation</vt:lpstr>
      <vt:lpstr>THE BRAINSTEM</vt:lpstr>
      <vt:lpstr>MEDULLA</vt:lpstr>
      <vt:lpstr>PONS</vt:lpstr>
      <vt:lpstr>RETICULAR FORMATION</vt:lpstr>
      <vt:lpstr>THE THALAMUS - MIDBRAIN</vt:lpstr>
      <vt:lpstr>THALAMUS</vt:lpstr>
      <vt:lpstr>THE CEREBELLUM - MIDBRAIN</vt:lpstr>
      <vt:lpstr>CEREBELLUM</vt:lpstr>
      <vt:lpstr>THE LIMBIC SYSTEM - MIDBRAIN</vt:lpstr>
      <vt:lpstr>HIPPOCAMPUS</vt:lpstr>
      <vt:lpstr>THE LIMBIC SYSTEM THE AMYGDALA</vt:lpstr>
      <vt:lpstr>AMYGDALA</vt:lpstr>
      <vt:lpstr>THE LIMBIC SYSTEM THE HYPOTHALAMUS</vt:lpstr>
      <vt:lpstr>HYPOTHALAMUS</vt:lpstr>
      <vt:lpstr>ROBO RAT</vt:lpstr>
      <vt:lpstr>THE CEREBRAL CORTEX</vt:lpstr>
      <vt:lpstr>INTRODUCTION</vt:lpstr>
      <vt:lpstr>STRUCTURE OF THE CORTEX</vt:lpstr>
      <vt:lpstr>FRONTAL LOBES</vt:lpstr>
      <vt:lpstr>PRIMARY MOTOR CORTEX</vt:lpstr>
      <vt:lpstr>BROCA’S AREA</vt:lpstr>
      <vt:lpstr>ORBITOFRONTAL CORTEX</vt:lpstr>
      <vt:lpstr>OLFACTORY BULB</vt:lpstr>
      <vt:lpstr>PARIETAL LOBES</vt:lpstr>
      <vt:lpstr>SENSORY CORTEX</vt:lpstr>
      <vt:lpstr>SOMATOSENSORY ASSOCIATION AREA</vt:lpstr>
      <vt:lpstr>PRIMARY GUSTATORY CORTEX</vt:lpstr>
      <vt:lpstr>OCCIPITAL LOBES</vt:lpstr>
      <vt:lpstr>PRIMARY VISUAL CORTEX</vt:lpstr>
      <vt:lpstr>VISUAL ASSOCIATION AREAS</vt:lpstr>
      <vt:lpstr>TEMPORAL LOBES</vt:lpstr>
      <vt:lpstr>PRIMARY AUDITORY CORTEX</vt:lpstr>
      <vt:lpstr>PRIMARY OLFACTORY CORTEX</vt:lpstr>
      <vt:lpstr>WERNICKE’S AREA</vt:lpstr>
      <vt:lpstr>FUNCTIONS OF THE CORTEX MOTOR FUNCTIONS</vt:lpstr>
      <vt:lpstr>FUNCTIONS OF THE CORTEX SENSORY FUNCTIONS</vt:lpstr>
      <vt:lpstr>FUNCTIONS OF THE CORTEX</vt:lpstr>
      <vt:lpstr>FUNCTIONS OF THE CORTEX ASSOCIATION AREAS</vt:lpstr>
      <vt:lpstr>CASE STUDIES: Phineas Gage </vt:lpstr>
      <vt:lpstr>PHINEAS GAGE</vt:lpstr>
      <vt:lpstr>LANGUAGE</vt:lpstr>
      <vt:lpstr>LABEL AND PUT IN ORDER 1-5</vt:lpstr>
      <vt:lpstr>LANGUAGE</vt:lpstr>
      <vt:lpstr>LANGUAGE</vt:lpstr>
      <vt:lpstr>LANGUAGE</vt:lpstr>
      <vt:lpstr>LANGUAGE</vt:lpstr>
      <vt:lpstr>LANGUAGE</vt:lpstr>
      <vt:lpstr>THE BRAIN’S PLASTICITY</vt:lpstr>
      <vt:lpstr>OUR DIVIDED BRAIN</vt:lpstr>
      <vt:lpstr>SPLITTING THE BRAIN</vt:lpstr>
      <vt:lpstr>SPLIT BRAIN SURGERY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LEFT-RIGHT DIFFERENCES IN THE INTACT BRAIN</vt:lpstr>
      <vt:lpstr>LEFT-RIGHT BRAIN DIFFERENCES</vt:lpstr>
      <vt:lpstr>LEFT-RIGHT BRAIN DIFFERENCES</vt:lpstr>
      <vt:lpstr>FUN FACTS ABOUT HANDEDNESS</vt:lpstr>
      <vt:lpstr>THE BRAIN AND CONSCIOUSNESS</vt:lpstr>
      <vt:lpstr>CONSCIOUSNESS</vt:lpstr>
      <vt:lpstr>DUAL PROCESSING</vt:lpstr>
      <vt:lpstr>HOLLOW FACE ILLUSION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BIOLOGICAL BASES OF BEHAVIOR: THE BRAIN</dc:title>
  <dc:creator>mfcsd</dc:creator>
  <cp:lastModifiedBy>mfcsd</cp:lastModifiedBy>
  <cp:revision>239</cp:revision>
  <dcterms:created xsi:type="dcterms:W3CDTF">2013-09-30T12:23:22Z</dcterms:created>
  <dcterms:modified xsi:type="dcterms:W3CDTF">2016-09-28T13:22:11Z</dcterms:modified>
</cp:coreProperties>
</file>