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CEDE-2A4D-4694-8BE6-A6B2198F025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BE31-2FF4-4F91-B4A9-041DB2970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CEDE-2A4D-4694-8BE6-A6B2198F025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BE31-2FF4-4F91-B4A9-041DB2970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CEDE-2A4D-4694-8BE6-A6B2198F025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BE31-2FF4-4F91-B4A9-041DB2970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CEDE-2A4D-4694-8BE6-A6B2198F025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BE31-2FF4-4F91-B4A9-041DB2970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CEDE-2A4D-4694-8BE6-A6B2198F025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BE31-2FF4-4F91-B4A9-041DB2970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CEDE-2A4D-4694-8BE6-A6B2198F025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BE31-2FF4-4F91-B4A9-041DB2970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CEDE-2A4D-4694-8BE6-A6B2198F025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BE31-2FF4-4F91-B4A9-041DB2970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CEDE-2A4D-4694-8BE6-A6B2198F025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BE31-2FF4-4F91-B4A9-041DB2970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CEDE-2A4D-4694-8BE6-A6B2198F025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BE31-2FF4-4F91-B4A9-041DB2970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CEDE-2A4D-4694-8BE6-A6B2198F025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BE31-2FF4-4F91-B4A9-041DB2970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1CEDE-2A4D-4694-8BE6-A6B2198F025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6BE31-2FF4-4F91-B4A9-041DB2970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1CEDE-2A4D-4694-8BE6-A6B2198F025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6BE31-2FF4-4F91-B4A9-041DB2970D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Lac </a:t>
            </a:r>
            <a:r>
              <a:rPr lang="en-US" dirty="0" err="1" smtClean="0"/>
              <a:t>Operon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inducible </a:t>
            </a:r>
            <a:r>
              <a:rPr lang="en-US" dirty="0" err="1" smtClean="0"/>
              <a:t>operon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4" name="AutoShape 2" descr="data:image/jpeg;base64,/9j/4AAQSkZJRgABAQAAAQABAAD/2wCEAAkGBhQSEBUUExQWFRUWFxoaGRcYGB0aGxkYHBgXGRwcGhocICYgGBojGhgfHy8gJCcqLS0sGB8xNTAqNiYrLCoBCQoKDAwOFAwMFCoYFBgpKSkpKSkpKSkpKSkpKSkpKSkpKSkpKSkpKSkpKSkpKSkpKSkpKSkpKSkpKSkpKSkpKf/AABEIALwBDQMBIgACEQEDEQH/xAAbAAACAwEBAQAAAAAAAAAAAAAEBQADBgIBB//EAEkQAAIBAgQDBQQGBgcHBAMAAAECEQADBBIhMQVBYRMiUXGBBjKRoRQjQlKxwRVicoKS0TNDU6Ky0uEkY3OTo8LwBxYl8TQ10//EABYBAQEBAAAAAAAAAAAAAAAAAAABAv/EABcRAQEBAQAAAAAAAAAAAAAAAAARAUH/2gAMAwEAAhEDEQA/APuNUfTE7Xsp7+XPl/VnLPhvpV9I7v8A+0t9cJc+V6z/AD+dA8quzfV1DKwZTsQQQfIjelftbjWt4O6U/pHAt2/+JcItr8C0+lZW0Ox/+LUlVOKCqQSD9GuI98gHfVke3I8TQbO5x3DgsDetygJZQ6lgAJJKgz8qVH/1CwUgC47E7BbN0k+Qya0ytezeFXJlw9kdmQUi2sqRsQYkHrQPF7mXiGFMExZxTADmR2GnwJoGvDeJLfTOq3FEkDtEa2THPKwBjzFecU4xawyZ7zqizAnmfAAasegFZfhHs59LwiYi5fvDEXl7RbiXXAtZu8qok5MqggEEawfGuLTYq9bw+OtrbuXbdq4j2WlQzZ8rvaYe6xNuNREGKo1mH4tZe0t1bqG22z5hB9fHpV1jEo4JRlYAwcpBg7wY5waw/GjbxA4c9nDW7qXDduLZfKiktaLHN3SJBJJ0MkVqfZ3DFLRBw1rDd4/V2iCI07xKqok+WwFQU8W9sMNhnKXnZWADGLbsADMaqpHLxqzhHtLaxLlba3RC5pey6LEgaFgATrtQf/qAf/jr4+8FX+K4i/nQftti76XcL9HJLKbtw2wSBdW2gJQgbyCQJ5xVGlx/E7VhQ124ltSYBdgokzAk89D8DQI9r8GYjFWDmIAAurJJMAAT40q9nL1rE4vF3AFdHXDFZAOnYkg67HvEeYNJ+2K9utrLbuYjiRsrdyqezUIklZETCEAeLUH0MtXL3QNyB5mK+b+3PDDhLJW3dvut+zfW4l261wHLZZxcGb3WDAAxp3oim/t9hy30ECyl76+BbuGEYmzcgMSD57cqQa65jEVSxdQqiWYsAAPEnYCq8DxS1eE2rtu4BzRw3xg6Vi+LcJa1wvGlsLh8NKBgtk5pymZc5VGnKJ513wZe04ojvhlwjDDuyBSpN4MUU5mUAdwa5dT3gaDdZxMTr4VGaBNfMLHtPbXiJxfaEhrzYd1ytlTDjKtu5mjKPrRmOu1yi+EcRe1dxltz9TiL+KW0x+xfWZQ9HXUdUI50g+gWsUjIHVlKMAQwIIIOxB2INcYnH27YBuXEQHbMwWfKTrWI9k8Fbx6KL6i5Zw1jD20tn3c7WEd3YfaaGCidoMb17xrgVuxisJasYRL6dniWFp3GUEtYkzczCByUeOlBs8JxezdbLbu23YCSEdWIG0wCdJoukHs5YuK7ZsFZwqkDW26MzGdiEQCAJ1Jp/UEqVKlANjcAt0al1IBAKOykTz7p1OnOaT4z2VdgRbxmKSR9/MJ111E/PlWhqUGIPs1jrYf/AG5zbAmcjPcJjUhUKkeAXMdqBxXBMeqqtq/iG2Y57nZgAnXWHjb3TcJH3a+i1KtWvj+L4bxFrebtLpRYjNeuZbhJJmWyneIAAEDekfEr+ItuwL3UJ1BBykxzJtnM40JBaeRr7xesKwhgCNd+oIPyMetZr2n9jEvW5soq3FHdGy8hpyQiNwI8Q21WrXxgcZuoSAzAsRMlpMbE5iZP7UxIgCJrX+wWPZVus964uYrGTJmMZhLM5kjTTU7E85KH2j4XkZZUhSxXvgpmKkqSAYbL3dWYDTKBEFVu9ksUlvtS3ZnNl1ZQRoX90EEqII/DlVXj7zWa9oOJ28NjsLduuqI1u/bLMYH9S49ZSI61pa5a2CQSASNpG3l4Vhhi/aDjNvGXMLZw91gxxAfOLZhQlu48guuVjIGmtCcc9mroxmGZsVce5cJVLptoOze2Gu2+6gAYH6xSDuGNfQIr2KtGbW/xP3OywgP9r2jlf+XlDemb1q3ilpvp+CbKSAuIViAYEoh18ASka0/qVBmLHspftg2rOMa3hySQgtqbiBjJVLhJyrqY7pImr347hMHbayrAHDogFoTmJYSirPvu3Sd9a0FB3sHZF1bptp2p7ouZBmGh0zRIFBk2wdzCWuGs1u4/YZxdFpC5UvaYaAbgO0TWp4VxXtwx7K9aAIA7VMhbSZAkmPOKPqRQZH20u4i9bfD2cJdfvW2FzNbVDldLhAls32Y23ovC2r2IxVq9csth1spcXK7Ixc3Mmq5GIAUIZnxEVo6lAj4F7LrhcRibiN3L5Vuzj3GGfNB8CWmOVC8N9lw9nE2sVbBW7irt1Rm+yWBRgVMq0DzrTVKDMYv2FtHD30tlzdvWmt9rdd7hAOyyxMLMSB86G4xwzHG3bZuxvNZv2bi27Sm2SFzBxmdyCSreA5+VbCpQZXidzFYrC4iycGbWexcClr1sy5EKIWYmdyQBFXe0PBb1zD2WtGMTYylTIEyuS4snkVJPmorSVKBYvs/a+hjCEE2uyFrqRlif2uc+NJ8J7HThMTh7uge/ce2wOZlBKm25J+2CP/JrV1KDFcD9kMRYtW3tXVs38gS6hHa2rmSVRiJUq2SNQelGYzg2N7TD3VuWbt2322bODbSLgSFUKGMDLzM/lqalWhLgxj+0XtThQk94ILhaPAEkCepHpTqpUqCVKlSglSpUoJUqVKCVKlSgwv8A6gez7XcrgK0vlyDTMWt5VLczBG4IhQdDLGsJwTDOpbIjN3UBKkiSM+pjzj08ZNfbsXhVcaidDGpBEgqYI1BgkSNRNfI+G4y5h799EBBUqr5WKjOM5aDpmVS2QdFncmtY1j7HVVzNyy+s17fvBFLMYA9fgBqT0FKH4nh2lib0cyFvgDQHkIGhB9ayyYRe8bfwb+dQ9t/u/wC9QAx+G0EvPIEXZMR477j4iqv0phssgNHmR6QWEnTagaZr33bZ/eYf9prk4i4N+yH75/y0D9Nw8mbZnmGUEj0JO/Lxr1uJ2Bp2R8PcXp15SPjQHG+/+6P7xH5GhkxBZLWY6m8Qf3Tc20H3Ryqu1xbDn3V1jQC3uNPd07242mhcJkcWytllc3icxQKRDuTLczEjSd+tBo6lSpQSpUqUEqVSmLUuyT3lAJ08eux5T4SPGrVYESDINBxfxCoJYwJA9WIUfM13NK+OYRroyKWEJcbTm2XKomNPeJ0g6UFe4deuEuMxDZiUuOyjchAAJKx722s68oBs/FEVULEjOJAgk8vug82A8yBuRVR44gMFXUSoJZCoBY5V311Om1CYtAqWln6xBbUiJBV3toVaQRBK6bHuyNjVWLwjXrtxFOXvmSVLCBYtgDQiDN6Rr9mgbfpFdNDmL5MvMHczroAvenwiJkSXSnBWib63WUhmsLmMEDMWkjoem+gptQSpUqUEqVKlBxevBRJ0EgfEwPmaqv49EdVYgFgSCSANCoiTzJYQOdd4nDh0ZG2YEHyIj40n/wDaykd647HxMRJz5zHg5csV2BiNNKBtfxYVlB+1OsxAAmh8XxdLe5XLKjNnXdnywRygaz0PhVGM4Bbu3A5ZpET7upUGNcsjU5o92VEjeq14DZspm1ASWJgajtFud7TXVY8iaBu10BcxIAiZJ0jzrm3iVYSGUjXUEEaGDr5igMXwVXuhu0ZdiUEZWgrqQRrIVR+6OshYX2cUPFxw7ghhoZyzb3zFonIymNIYgQNKB3hcUtxQymQauoLhNhEtgJESQSFyyQSNvSJ6UbQeGvlt7BTj8YGAJzqYFo3IzF2A0IyypDE8yzeFfU6wV/2RF/iOLLMRpZYRP2ldee57nLTUCri422KtZ1ZQ0HxG4O409PWs+LjC3cR1ClZB8soAI8VMSD/I0XxjEtav23QZswysk+8oDsIkwG3g+nOruJ2O1tdpaMnKYj7aHcefMTz00k1EZ+5iLnaIWygwYI2HfQbHXYfM+kvYd+zuKG0QMxMbgyRz3hRr+tVf0C33QZyFS0Zj9qF81BD6DQyBzmusItzPcVCoEjMWksAF2jSZggH5HkDXG3Vzjmc2seA1+AkfKhbBYW2zDvy2oB17q+7z1J0HMmKo+kouQT3mLEDp3gfh3R8Kd8FwhP1jbGCvU828vD1PMUFvC+HC0md9XK94n7IiSo8Bpr4x5RVgnCYayxnRhOhJliw2HOWr3jWNn6leY77clWGMebBSPKT4VFuhMMGYgBbokn/jRPzoGli+rrmUyNemoJB0OoIIirKA4K82iRsbl0jSNDdcjfpR9BK4u3QoliFHiTA103PWu6V8XxQkWpALAtJJkZSIIABO+s7CBO4oF2PzXDdUQrNnVeYkrkGbo65Z8JtGmHC8SAcg91hmTlHMpHKJkR1H2aS4pGaAoQsCDFtidjMqBJWDqA0ASdgWBY3sKA8GWUgvOgIcESQVjKTMmNJ15mge0LiuIBDlCs7BcxCgSF2kyRz2G5gwNDXHDLjENJzKDCkxJgd6YgGGkTA2PnXGLwdwu5tso7RQpJmUjNqoGjaMdDGvMzFBxdxFpgt4JnIdUVoEyzBQRPIFvTWvMNjLjO4Wyi5WGcm5uSqn7KGSFI36V7h+EFcqZh2SOXUQcxMlgGMxAYzoOS+Bkm1hCO1hoNxpBA936tE56Eys0AH0hrhMMR2tzKsH3bVuc7abFmBE/rJTqhsPhSpHekBAsZQNebabTpoNNKJoJUqVKCVKlSglV37IZSpkTzBII8iNQasqUGawfC7zItxL3vAsQZhi+fcKQPt55AmQBtsUnCHXC3Vkm4yMBDkjbSA3dU+nnTpVAEAQByFDcUulbLspgqM3mFIYj1AI9aBYvCbuYLmYIG1cNDspLEkneTmAOu6SIkR7wnBXrbs105ybYkhiZYMxiGgL70ACBpyp2rSJGoPOvaCjA2MlpF10UAzvMazBOs9avqVKCUFaw5+kXHI0KW1BnfK10nTlGejalBnuNlhiLcREDQjcxe577fjXHCcWbTkGezduYjI0bnoTIPgYPMmu+PM30i0IGWd51nLc0HoPnQF586uGHd7zQec2208gTr6eNAZx3h6owfICjN3ujlkg+Ry+h/aNDiwxd4bKMyGYkmETMCSdJDb8opnwrHC6HsXBJA+0Zz2zpJ68j6H7VKX4ZeF82lOhOYNvCGAS22ojKANyAeZyh5wrhYvXCYOQNJJOYGQwKCdve20j1BrScQxwtJoJY+6o/Hoo5/zIqKtvDWgo0VdAOZJ/FiaQFy9w3D3mIg6wEQ5vdmNgRO0meWwD2ILy3ezNmLHcuEYmRyAzZQOnlTW8M2CMgtLbbkze+czS62qkWpAIzd4bbKZ68l8/Km+Ft5cOB926vwF5fyoGmHnIs7wJ841rtmAEnQDnXtIuPYC7dYBZKQNO7BPemc0idtSrRGkGga2Mfbcwjox8FYH8DXHEMJbdZuQAuoYx3esnSPPSlP6NtjLlvqLqkEQUCltdMoiAZI8YOs0dhH7e3lcFXttDDYh1gg6aEEEMOWtAEcIWygF7ilhr31yifeDPKyOWUDpvQPtBxC+tz/Z7PaE25PMoJJkADUmBpr5cidZvst4A5wpOVg7tlAJKqZeSzsRoFyjU6tFEcTwtvsrvajPbZF0B7xMMIWNcx0iNZNBPZ+49zDjMOzJJIysraN3wZ1H2o9JplhsKqCF5mSTqSTzJ5mkfsrwh7YW46opNsCADn1IPe2AiNomTqSZJ0VBKlSpQSvCa9oDjPCFxFsoxZeYKmIPlsw6Ggvv45VTP7wkAZe8SSYAEbnWluI9p0BlVLoAO+A0GRMJClW08WGumpmsfj8HdsMuR5VrhVLgGWXtwVJABL98EQdDl8InScMtTdWcpfMWcIpCqQpHd3A7xg67sdp0BlY9pbLkAFs3NTbcFTr3WGXRtDpzynwq69xZVGYpcyDdsug9PePoDSzi3DSiO82sik3Arp7zmZznMM3dJA6kTMUDaZnuBclq3p3eyzIWcLmCudO5I579BuGjx3GLVlVa5cVQxhST7xidI301qzB49LoLW2DgGJGomAdDsd+VZTF4axisFbzEC7ZHcBJUhhAykAiQYAMbdCK1PC7KLZQW1yLlBC+E66+Jk6nmaCtOLDNlKOp10IBMDnlUlo6xGtccU40tq2HCtcznKioJzMQYE7Dbc1Xx/ChkDMTC/ZlgCSQBqpBVgdmmBJnxC7HYR74Q2ezlR9anayQ0d3M6zmOhEsCOcGKBnwjjYvEoUa1cWT2biDkkhWHIgiNpAJimdK7dkNbVli3cRQpJGggCUYTqnPfwINX2b7E6PaboJ2/iP4UBtShjiyvvoR1WWHyEj4R1r21jVZsoJmJ2IkSBoSIOpoCKlcPeUEAkAnYE713NBm/aK4xxFoAbCddtcyRPjBPyoHE4hgpBUg8ydfsJI0PTfqPHRjx8sbyBRsAc3WWgRv69aXXfukSWDDLmk5jbRQBtvMzPLlrQe3MIwuobLHOWYiYInueO1sj3ojfxitOiC0rMxknVm5k7aAfAKPxOtXDeHdnLtBdt42HRek6k8yfCAFPFeLntlyiUtsdPvsFlonwBgE/aM+FAPxDEM9xnuSnZtCoY7oIJzHWGLAcjAnLuGJstgWiJkgoGJA2JJmQNhOZtNBJplxXAC/bFy1lLQIJ2ZZmCeXOPAk+JpHhb7Jq2YgI2Y6ypBKkEbgiPSeooi9cKpRdIYgSZmDkaI8OR08KZ2ABh2idGBE76FSJPM0l7AMAsnMwVQZ27u/wAYM76HpTfAiMG/gC/wRiv/AG0U8rM+1uIu5rdtZyPpp9piwXKTuFll6QWnatNQ+LwS3IzT3TIIMEct/L/yaDOjheGWylzEFpYSAbjiARMDWcoB1zGPKa64Dist9jmcpeOW3mUb215sNCSAfLKOeg49pcNFwNlELbbITEKVR4yz9oEhp30B5GG3FsOotK4EC3GnhbzLn0GohVzAjUFBHUK7vD8+MDyMqKSVImbjDKCJ2IRd/wBblJkbAg/TLiXLYC72ypzLuTLDXK5Ed7T3Y00zcI7KwPeOYyhYA5mI0JjvHQAxA0G4EwRweWu5t1RWBO65iV7oI94jKZI0mOoAPapxOLS2AXYCTA8SfAAak+VeHHW5jOs+AIJ+A1pLxDidoX2Lsyjshlch1AbM0wwAiZE6wQBO1A7w2MS57jAxuOY8wdR61dSDESjWbloBmdCCzi45g5GAkSUE8zpTuw5KgsIJAkeBjUUFlBcZxXZ2HYGDEA+BJCg+hM+lG0p9qT/sj6xqmvh9YmtAHxG0M3ZAwtoWMvkXKPrvORlPmAfGj+Fkg5TZFoBYAkE6HXUCIMgjx1oDCJ2l8qyREF1OwRrCDL/ETp+qaXf++Ldvs9HcKjBjzmViCT3tANdZzDx1Cjit1j2hdW1LKHJBXvXCqhFIkELBgEaamaNuXIYPIEFXEdASR+yVETyAoFOJWrxQIGUsWMZgRJJhhDEo2UGdhqfCi8CIuKW1AOvUanloRm74ny51Q+s4BGd8yg5X0nwYB9RzhmMTtTDtBMSJ8OdCYVxmvHkHEnyt2/8AWsdY4laQHtQWctmXTKc3blFJKrmPfWTMsI2IMLBvooLFYAwxtMUckHfukgAajUe6I2pZc4zcsgG6wcZgv9E1tjPhLHMwAJjKNAdqP/T1nxb/AJb/AOWgXYm7dRyHt924yk5TmViupjnqi6gjXKI502t4i1cg6GDvGqnY67q2vQ0u4j7S4XIRcdhzHccGRqMpy6N4Vn/0urtla7bkkqMwCOAA0SxWBG2i6w2uq5g03Es9u2Wt3DA3B75XqDDE+Rn0Fd8FxAuBnY/WGMy/cXXKPXVpIBMnQaAUYS/hgip9IVoAB+vmfHdp9KJwj4eyhyOgXVtHkbakCTHkKDninBVuuH0zBcoJnQanQjbfqDzFIzexWHYoV7p1UhwRGugzJpyMQBrQfFvae5eufU3WsWUgM+SSW70woBkbQdu6ZgETVwfDrdDG9fZrmhbvBYLZjIyRM+MkaaUDz2hvZcQhLQoTx0mSZ+AozgfDiJuuIJ90HcDxP6xHwGm5NW8VwFpnS5cPua5dO/GoGvgxnTn0qnG8cbIRattnMAF8oA8SZYZoHIb6edBzx3ixE27Z7322G6iJgfrH5DrFZ7sgg70SgAUCSAczKYA1b3VULzgAVfh+0Q6ozGDOqEscwOaA2nPrvzNWcN4afpKM+ZSVfKRAI3JAmeTc+u3ML+EcR7B8rK6Wm3zqy5W0lgGA7pM5iNAYJ3JpnxbBEE3UEnXtFAkusRI/WEDzAjwpRxxWe8LGdrjZkcBsgAUe+e6gzSDEE+sxJ2Cs4tUCZxC6BivfKjaZJBPWdYFApKEKLia5nWIP2lBGvQgBvKafYZCcG4A1PbafrF7mknrVNj2eI0zNoZEHKAddtWjfYAfDSirfAh9ok+Zk+hgfhQGtj7Y+0D0Bk/ASaoucbtDcn1EfIwa9XhVpRqoP7X/mtdqLSbBBHJQPwFAp4l7SRbJFokRu8ADwMfagxpIrP2OKXcQpLO/2WysciEEBgNVAbcTsOnOtm3FE2BUnwzAfECSPhQSo50UaaR3DEAKBqzKIhYoMvjuH3cRdQO2butqShCqRljVgNyCSFmBvqK1VvBqIGpjaSpAHgIU/jV9nC3NPs9SZ/ugafxVeMESO9cb93T8SaCjs1mGXT9Zny/Bhl+FDY/EKLbqFtJKsNWUbiNhrTL9HJ935n8JpNxbgVq7iEBtoYtMdhzZB+E/CgP4cJXD9LM/3bY/OmF22SIDFeojw6g+dB4QR2P8AwiPlbP5UfQBpgXDz2rZYELodZkyTJM6AbRr6KcdwplV7Qe4yOhCrIbvBe7m0zKoyAbwZ11Ouirwigz2I4yto9qim4b62ygBAmO6RrsRmHnMciawN3geMdc622y3NVhlZVTUhQJAA18ROumuj7i4a3jIyNka6Oy07uc6EfstduI/Q2460+wOAa4QoulbNtLaZVGVi+QM0MDpoy/PbegyvCuC3sMkvkJcwFLZijQWbKfdXMF1g/ZE9HFq+JzOYAylpEECSSCDsWAO3PbcAWccwJsvbysShJAESQwHdWeYnWSD7pBkGltpBdW54qVuGVgHvKMoES3cfU/rwJ96qNvwpwbeYfaJY/vHMPgCB6VkOJYMC5p/aSJEwfpl0z8W9Aa22Fs5UA8BrHM8zr1rK8T95x4En/rXH/L5ioHuIP+0oDOltjoJ1zKByPWi+0H3mPp/IUn9pLbEOyMyuiKVK+J7URroRIGhHIUbZ4eHRW7VyCARonMT9yg7xiLcQqc8GJlSOY5laVvwmzsVQ5mLEOJkwwnU/rnTr0pp+iB/aP8E/yVDwj/eN/Db/AP50AQwSOf6O0TMZgk/OPzo1cAv9kg/cX8mqDhEbXG08Vtn/ALKC4zbu2ree2Q5DDMCiiE+0ZA5DWgOODXWUT0T/AFrm3w+3rNpJ8eyGvz1rLN7R3iTAtZBzYQxOgPdkBddYJmIpjc40LIBu3EUuTlC2ixhTllobmQY/+6DQ44wk5ssc9fy1oBcX/vAfiPxU01uWwwhgCPAiRVP6Pt/2afwj+VAJYxKzqxPk2nyC1Veuhr1ggMO+4lif7J9gT0HLlTFsJbjVEgfqill8WResm2EDC4JKqJh7d0DUDUE0Al/EBeK7qJwv2my/1o1Gmp/lTZscDs0/8NC3z1A9YpXxbhqviBcZQzW3sFT4BnAn4g0z+nXC3dssUAbUlVJYGAApPumD3j05GaDoM5HuXP3mRf8AASahwtxtyq9O8/4lR8qsGPULNyLZ+6zLPyJmh349b2XM58FGvwMUFycNHNmPTRR/dAn1mrF4fbH2AY5nvH4mTQLcZc+5aJ6kx8jH41W+LvkxKJ8j8DmB9KByABUZgBJ0HjSX6JfeJutH7IX8CPwrm5wcAguWYnmYgEdQwP5mgY3eL2l+2D45ZaPPLMetUJx5G91bjDxVCR8tvWpZwCaGO90UNHkxU/jRDr97n99vyGhoBjxK6xIW0V8M0Mf4QRHqaX4jE37d1bz5AgXKyEgNlLKSwAJ1ETEn0pwzhR3jCj9xR6mNPWknG+NoqG0AQboKrktswI7oY5oCkANymgc2f6n9g/4Vri5wkkz2txQBAVSAPPY9Nvu9TXQMmyeh/wAH+lW4slu4pInVmA2WdRPInptvppQcYFnLElgbYAA+8WBOYkxEctOtFsTyr1VgQK9oM57W2BCOZ+rdbkDeFYFsp3zZAY5a+oznF+L9njsQFY5YEBdIcqEZ9NsotsJOus7Ctd7RsuRE1zXbi2xEbEjNM8gknTX50j4hwpbuIvoQBDqxleTW0iD5oZ2ggHWaBM+OLtaJYliGALNuYuMD1/pNT03GU1dgxFhmEA27K3H0PfDXLbZdtSxst/ENdaKxXC81y3bYqWytAElVU23tgyTqxZtNOTeFM+Eeztq6lq8GcKUt57c91yhJAb9lydNtOdBosUr9mQhAeIBPLlPPbeOlZHHmWuHMG3EjmQ1+Y8+zb4VquLFxYc24zgSs7SNdY5aVlMReVmYqZDZx5jtcbB+Ij1oNNjMWltnZ9QVQBQJLEtcgAcyaownEAtlEIZSqKCZTQgAc2ipxFZvIImWtb9O3J+QpmEPiv8P+tArfiJAhWJMHV+y1MabOoG3hzrhPaBg5zJ3J0ylCefhcM7A7DemrWOiHzEfzqG1+qvxP8qAS1x62d5XoY/ImlvtRiu2wriyzZx3gArd7LJynSGBMAqdDT3sOij0/+qrfCg7qh+I/Kg+dYuzic4yljPQgAgRqSoWND3SRuIJ5n8X4JcxLK4K23C5XUk5fedxlaO975B6rWwazb8EPTN+UV5ZwlvXLbjb748elAwdwBJ0FADjtsmALn/LYfiAaMxF4Ksttz/16UKpskaLofBCPwFBP0xbOhD+RRv5UvvYi2btkrbylroliqrMJcgHXMdY5UzXKNi46d4/IgxQ3EbmtnVj9cv2THMbxpvQB8XztfNtHFvMqMXgGBafNABIGpcamdAdKst8PJ969cufsscvyAA/iqcVZExFt7k5fcBAPvODHu66lI8yOlHgknuo56uxA+ZJ/u0A6cJtoPcRepAJ/vT+NEWrOkCY/Zyj4H8hXq2bkzFpT0Ut85WrBhWPvXGPRYUfLvfOg8+jnnl/elvxiPSuDiVWR2iDoIn4Sat/R6c1Dftd4/Fpq5LYAgAAeA0oBPpM7do3kmX5sB+NQKx1CEH9a4Qf7uajaGxGLZf6tmA3Ig6abCcxPSOVBX9GuHXMo6d5vxYD5V6nD95djPhCfNAD86DxOKZlINxLTToAZYA5hBAOjQV2kSD0rzDcWIJDEOOWQEGczfegQFgaSd6BkuBQGcgnxIk/E60Ni7Qa8o8bb/wCO1Xj8RcwEt7820jrl3YUs4j24Y3VbvIjQAoII0aCpErJUCZO9AfcvNGHhZYzpsB9W2pP2R6HcaUfhLGRACZManxPM+poKxezfRz4q3X7I50zoOXU6QY/PpXDXYYSdDtp0nUzSfjfEltuSzMUS2WcI2XJqsEkQCSG0Un7OgOtFLiXGEDXFHaZR3W17xIAnbnHIeQoLeKcJTEIFee6wdSpgqw2I3HM1MDwdLObLMu2ZixljoAJbcwABrr4ySTXSYJ+d558kj0GXb19a97Z094Zx4oDPqms+hJ6UCvivsoLt3tUum0+TJKqJiQZ394RI5AhTGlOcHhFtW1tqIVAAPIfnXdm8HXMpkHn/AOc50iu6DwisXirCqzgaDtGY+WfEs2+vPl4VtCaxfEGGdiBuxM9M+JBPzFA84zZZsxTKXQW2AbVT3roIPoTVvDhduWrbk2wWRWI7PYlQSPf5V1i8ZkuGFzM4RQOU/XNqYMCFPI1Rg8Rft20U2Q2VQCQ+5AjZlBoDDg2/3X/LP+auvorREp/C3+eqDxO4N7MedxR+Ncjitz+xnyuKfwoOF7XNH1ZGskM2kGBIzcxr02osWG3+rPXKf5mhWxzEibCz4s6j4aUFiMOtzRsMm86XlXUTzSCfWgq4p7T3cO4Fy0FtkwLogqNT7wzDKIgydNT4VZwj2na+WKi3kAWGzjUnNOgYxEDeDrtXGJ9nMPcMvZUmI/8AyH28N6qw/svhhth48sQx8f1qDVOgIgiQeRoY8Isn+qt/wL/KrcVdZUJVc5GyyBPqdBSy3x5z/UH0u22/A0Bd7h9hFJNlIHhbX+VJcfxG12ttFssrC6hnJBjtCsqNyNPSRMUeeNXuWEuR450H50Nicfde5ZDWMim6sntMxEBiNAsbgc6A/i5BRgRsbR/6un4Gu8Vxa2GNo3Ozc90HaCVzAgkFdvHwNU8Y1DKvvN2Q/wCoY/Oq/ot4jvuqjXQkwf4Gtgz1FAzzrbXvv6sQJ/AV4cevKT1CsR8QI+dAWeGkmZI6qotj0IGf41ceGoPeIP7XePxJ1oPf0wpMKpbyg/JST8q5fiD8kCjxYx8jlNeXL9lTBaSOWVZHkMteLiD9i1cPoEHxMfKg5e5dP2wB4jUf4R/jrj6AzatJHPMYX4HMfgQK8HECSYeyp5kMbrCTGsARXmOtXAGAcNcylh3NBGxOYtAkQABqfIkBamBQACQQOSqW+csR8asu3LawGnoDlHwBIPwrxcKzLI7wYAgu7bEA6ooC0ZhsNlGyg88ogUAbcQQCRbcgbkiAI6t3Y6zQrYo3bLM84exB/bcHSdB3FPKJY/q8z8bw7OytI7s91wXWdIOXMO8I0PU0vxFgtdEst2BpLqFDayCo1CjQwJJ2JgUBQ4QbeQ2mMIICOxZYIjRtWXQdR051ecayf0qZR95CXA/a7oI84jxIpQ2HuhO92oa4QLtzUvEMSLSpPZrPdBGuo33om5xm4r5Bakk2wqkkEBs2Ys0EaKBAEmQ2uhIDu1i7Ywly60Mk3WbQMGAdwejCBA8QBUwBN23aUe4gTM0yGZADlU/aAYCW20gTrDZlBEHUHxpZd9orKllLd5Xy5Rqx7yLIHMBnj0PhQE8UJ7Jsqu239GQGA8QSRt8aV4RycuU3TJggdoCNYJJZnTTmJB9dDZdxIvsrBGbLcZAQQVK5gGYMp7hEBgTyBA1OjXDYRUzESSxBJJJOggb9BQS1aW0hjYSxJO51JJJP40Bw3irXDbJKFbqkgLOZCIkNJ1iYJhYI210aOoIIIBB0IPMGs5wzhZNvtlf6zMXXQQIXJkY6swKgA67iY0oNDcsK24/85VjPaPgfZuLpMqAwQlQWUt2hKM2+UlyV6rE6idXcxq9mjlxbVspliBIImNSIMVX9Ft307+W4pkd1iVIIIPPfU/LwoBeJ3st1XmFVkzGRorLcQEzyzED40X+lLfJ58tfkBVbcDBmbl0yAD3hspJA25E779aJw+ACBVVmhdAJ/0oB/0on3/iVHyMGoOIWpk3PQsAPkdaKOHbWLja9AY8tK4bCPEC846wn5rQUHiVj+0/vNXp4hZA/ph5yp/I1ecK/K63qqn8q5ODeZ7Zh0yp/KaCleI240vIfMfyIq+xdzbOh8lP8Amrj6FczSbsj7pRSPiINFWbZAgxPQQPhJj40HbbGKUDjMe8wX9pHT5uRTihV4coMhnk799teXM/hQA/pVT9vN0UmP7gYn41RjcUC1mA89qm4uhee5ZcvxpuuCABAZ+f2yTr1M/Cqb3CFbLLXJUhh323GoMTlPqKAHj0iSAzQttoUEtCXe9ABBJyv48qtUwqsezQNGUlsu4n7I8JPvGiG4TmMvcuNpG6roSDEoqtGnjRdqwqiAAB0HpQI7eLRzGZzv7tppMZeb5jHeHhzo+zgFMNkJn+0YnlzBJApjUoBreFIOhVVj3VUDWd5/0qvF2LYAZxmgggHXvHQQOZ1j1o2snwnGM92+HuHtLVy5ktue6TBCkE6kDNECNCpjUEg/yMRJItLuQsTHVtl08PjSzE4sLHZyqXHCl4LM4IgsCZIVZADHQkjkZbvB3bToLjkuQJbO0hGA1lCQqEGfsjx8YT4y61wqsszuyme8uUKwOeSF0TdUURmjMzGJDV8NebYERk7hHVe7p00nyIq6+WynIAW5ZiQN/EA8qD4Pdzi44EK9yV6gKikjoWUwee/OmFBKpvYRGEFQRV1SgWNw1LYLG66Kf14Anwn85rOcQ4qUuWxbZrptsDqxhiQVEzJAhiRzaNIXVtlesK4hgCOvTb1rPHgT23QoO0VckyQCSM5OkAAF+zdmksezG8Cg6te0l1yUSyGeFg5oXW1auGdCSAbgGniNppO3A8RbdLjsoaSJEkjMpDFd8jalpk6naAKe8I9mwj9rcym4AoGWYAVESSdC5OQGDovLmS67rryI/kaDLcOvujZEF18p2GqAEaa5gB4wQDrPOaa3rpZkW8/ZBtFtq8O7anUrBAAEwp8zyoxuF29YlJOuRmQE9QpGu2u+lLLvBbiG49vJmIOUgd6I90SYDE7uSSemkAxHCwPce4nk5I/hfMvyrrBcNW0rgEtnYsxaNS0ToAABpsBSrCC/ZhVtllyGASCWuFpLXbhJg84E+/uY0WcG9oLtp3GIFxlOxIHdOcII10zM6rlOokaxMBpOH4eyCcmrLK95izKASIGYkqumwgUu47xC0pIVbT3AfrAVzFREgtkDOg/WykeMb0mUpfxFy4W7JXIIJ3VlRQpDqRlBTI3TMAfeUtoT7O5ipuXrlzLtmCA+WdUVo9eQO4mgXYHF3bjKto5A2uZLjXkAiZ+sUZQYgRGpFaqqsNhVtrlUaSTqSTJJJJJJJJJ51bQSpVfbrmy5hmicsiY8Y3jWrKCVKW8W9obGGjtrgUt7qiWdv2UWWPoKOsXs6qwBAYAwwIIkTqDqD0NBZUqVKCVKlSglSpUoOLikjQwfGJry3cmRBEePhJAOnjHnVlSg4VySRlIjnpB8oM/GK8t4gEkA6jf5fzqypQSluI4Bae92rgscmXKfdg88v3o0nwplVV7DK24+ZH4GgS43gJEsHBjYuWV1G/8ATLqVHgwO2ppBwbENdulENpBlMsJmS0BpYfWNl5HTNudCK1WI9mcNcHfso37QnlHOqbHsfhEOllPIgHUGQdfA/jQMsHZS2iokBVAVR0AgURQp4VZJnsrc+ORf5VdYsKihVACjYDYeXhQWVKlSglSpUoJUqVKCsYdYjKI3iBE7zHnVlSpQSkvtHwx7yqE392dO79ZauZjJ1A7LYa606qUGZw3su/dLMqEZNEEwEdyonTvLbbs8/MTII0p9gsILSBFJIE79STAgAACYAAAAgDaiKlAv43jrlq1mtW87FgNmIUHdiqAswHgony3Gdu2xc/p/pmKb+zS09izPgAcgI6u7VsqlB85wPtmLTMtjh9uzlOU5n7Nj0CJaZ39AR1oex7X4/Htlw6NaQEhjaQOd4gXbhFvbWdCOQavpdy0GBVgCCIIOoIO4I5ivbdsKAAAANABoAOg5UGD4H7R4DDm2FQrfvMRdZ2DXFIMM166x25wDpOwp9/74w2dl+tKqBNwWnZDmmIZQZmDBiDGhNPLuHVozKGgyJAMHpNdxQJU9tMGf69B+1K/4gKa4XFpdQPbZXRtmUyDy0I61bFSKD//Z"/>
          <p:cNvSpPr>
            <a:spLocks noChangeAspect="1" noChangeArrowheads="1"/>
          </p:cNvSpPr>
          <p:nvPr/>
        </p:nvSpPr>
        <p:spPr bwMode="auto">
          <a:xfrm>
            <a:off x="63500" y="-866775"/>
            <a:ext cx="2562225" cy="1790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://main.nc.us/cartoons/lactose-intolera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52803"/>
            <a:ext cx="7883336" cy="55051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rest of class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this stuff… </a:t>
            </a:r>
          </a:p>
          <a:p>
            <a:r>
              <a:rPr lang="en-US" smtClean="0"/>
              <a:t>In writing  </a:t>
            </a:r>
            <a:r>
              <a:rPr lang="en-US" dirty="0" smtClean="0"/>
              <a:t>Personify these two </a:t>
            </a:r>
            <a:r>
              <a:rPr lang="en-US" dirty="0" err="1" smtClean="0"/>
              <a:t>operons</a:t>
            </a:r>
            <a:r>
              <a:rPr lang="en-US" dirty="0" smtClean="0"/>
              <a:t>!  </a:t>
            </a:r>
          </a:p>
          <a:p>
            <a:r>
              <a:rPr lang="en-US" dirty="0" smtClean="0"/>
              <a:t>Share with your classmates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Lac </a:t>
            </a:r>
            <a:r>
              <a:rPr lang="en-US" dirty="0" err="1" smtClean="0"/>
              <a:t>Operon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in mind </a:t>
            </a:r>
            <a:r>
              <a:rPr lang="en-US" dirty="0" smtClean="0">
                <a:sym typeface="Wingdings" pitchFamily="2" charset="2"/>
              </a:rPr>
              <a:t> most prokaryotes will prefer glucose as an energy source</a:t>
            </a:r>
          </a:p>
          <a:p>
            <a:r>
              <a:rPr lang="en-US" dirty="0" smtClean="0">
                <a:sym typeface="Wingdings" pitchFamily="2" charset="2"/>
              </a:rPr>
              <a:t>When it is not present prokaryotes will look to other sources  </a:t>
            </a:r>
            <a:endParaRPr lang="en-US" dirty="0"/>
          </a:p>
        </p:txBody>
      </p:sp>
      <p:pic>
        <p:nvPicPr>
          <p:cNvPr id="1026" name="Picture 2" descr="http://www.rpi.edu/dept/chem-eng/Biotech-Environ/FUNDAMNT/lacto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276600"/>
            <a:ext cx="5715000" cy="33153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Lac</a:t>
            </a:r>
            <a:r>
              <a:rPr lang="en-US" dirty="0" smtClean="0"/>
              <a:t> Structural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 that code for enzymes that aid in digestion of lactose!  </a:t>
            </a:r>
          </a:p>
          <a:p>
            <a:r>
              <a:rPr lang="en-US" dirty="0" smtClean="0"/>
              <a:t>How are these different than </a:t>
            </a:r>
            <a:r>
              <a:rPr lang="en-US" i="1" dirty="0" err="1" smtClean="0"/>
              <a:t>Trp</a:t>
            </a:r>
            <a:r>
              <a:rPr lang="en-US" i="1" dirty="0" smtClean="0"/>
              <a:t> </a:t>
            </a:r>
            <a:r>
              <a:rPr lang="en-US" dirty="0" err="1" smtClean="0"/>
              <a:t>operon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9218" name="Picture 2" descr="http://www.samdiener.com/wp-content/uploads/2009/12/different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429000"/>
            <a:ext cx="44958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www.life.illinois.edu/bio100/lectures/s97lects/16GeneControl/lac_operon_i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3808"/>
            <a:ext cx="8305800" cy="6634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arachnofreaks.com/forum/uploads/Jenny/2008-03-03_074749_deactivate_sheil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4758" y="3886200"/>
            <a:ext cx="2599242" cy="2971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Lac</a:t>
            </a:r>
            <a:r>
              <a:rPr lang="en-US" dirty="0" smtClean="0"/>
              <a:t> </a:t>
            </a:r>
            <a:r>
              <a:rPr lang="en-US" dirty="0" err="1" smtClean="0"/>
              <a:t>operon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dirty="0" smtClean="0"/>
              <a:t>Repressor gene codes for an active repressor</a:t>
            </a:r>
          </a:p>
          <a:p>
            <a:pPr lvl="1"/>
            <a:r>
              <a:rPr lang="en-US" dirty="0" smtClean="0"/>
              <a:t>Remember active repressor binds to operator </a:t>
            </a:r>
            <a:r>
              <a:rPr lang="en-US" dirty="0" smtClean="0">
                <a:sym typeface="Wingdings" pitchFamily="2" charset="2"/>
              </a:rPr>
              <a:t> no transcription</a:t>
            </a:r>
            <a:endParaRPr lang="en-US" dirty="0" smtClean="0"/>
          </a:p>
          <a:p>
            <a:r>
              <a:rPr lang="en-US" dirty="0" smtClean="0"/>
              <a:t>Lactose can bind to this repressor and </a:t>
            </a:r>
            <a:r>
              <a:rPr lang="en-US" u="sng" dirty="0" smtClean="0"/>
              <a:t>DEACTIVATE IT</a:t>
            </a:r>
          </a:p>
          <a:p>
            <a:r>
              <a:rPr lang="en-US" dirty="0" smtClean="0"/>
              <a:t>Lactose bound to repressor means transcription can be promoted!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://dnainfo.wikispaces.com/file/view/lac_oper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018796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benbest.com/health/cycAM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905000"/>
            <a:ext cx="3276600" cy="46863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 </a:t>
            </a:r>
            <a:r>
              <a:rPr lang="en-US" dirty="0" err="1" smtClean="0"/>
              <a:t>cAMP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What is ATP broken down into? </a:t>
            </a:r>
          </a:p>
          <a:p>
            <a:r>
              <a:rPr lang="en-US" dirty="0" smtClean="0"/>
              <a:t>Having an AMP around likely means 		what?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No </a:t>
            </a:r>
            <a:r>
              <a:rPr lang="en-US" dirty="0" err="1" smtClean="0"/>
              <a:t>Gluclose</a:t>
            </a:r>
            <a:r>
              <a:rPr lang="en-US" dirty="0" smtClean="0"/>
              <a:t> means less ATP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sharepoint.cisat.jmu.edu/isat/klevicca/Web/ISAT454/RasMol_Round_Robin/Round_Robin_2001/CAP/imageK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229100"/>
            <a:ext cx="3505200" cy="26289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cAMP</a:t>
            </a:r>
            <a:r>
              <a:rPr lang="en-US" dirty="0" smtClean="0"/>
              <a:t> le </a:t>
            </a:r>
            <a:r>
              <a:rPr lang="en-US" dirty="0" err="1" smtClean="0"/>
              <a:t>gusta</a:t>
            </a:r>
            <a:r>
              <a:rPr lang="en-US" dirty="0" smtClean="0"/>
              <a:t>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 = </a:t>
            </a:r>
            <a:r>
              <a:rPr lang="en-US" dirty="0" err="1" smtClean="0"/>
              <a:t>catabolite</a:t>
            </a:r>
            <a:r>
              <a:rPr lang="en-US" dirty="0" smtClean="0"/>
              <a:t> activator protein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cAMP</a:t>
            </a:r>
            <a:r>
              <a:rPr lang="en-US" dirty="0" smtClean="0"/>
              <a:t> binds with CAP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This complex attaches to CAP binding site next to</a:t>
            </a:r>
            <a:r>
              <a:rPr lang="en-US" i="1" dirty="0" smtClean="0"/>
              <a:t> </a:t>
            </a:r>
            <a:r>
              <a:rPr lang="en-US" i="1" dirty="0" err="1" smtClean="0"/>
              <a:t>lac</a:t>
            </a:r>
            <a:r>
              <a:rPr lang="en-US" i="1" dirty="0" smtClean="0"/>
              <a:t> </a:t>
            </a:r>
            <a:r>
              <a:rPr lang="en-US" dirty="0" smtClean="0"/>
              <a:t>promoter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Bends DNA so promoter easier for RNA polymerase to find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sum it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dirty="0" err="1" smtClean="0"/>
              <a:t>cAMP</a:t>
            </a:r>
            <a:r>
              <a:rPr lang="en-US" dirty="0" smtClean="0"/>
              <a:t> tell the cell?</a:t>
            </a:r>
          </a:p>
          <a:p>
            <a:r>
              <a:rPr lang="en-US" dirty="0" smtClean="0"/>
              <a:t>What does an inactive repressor tell the cell</a:t>
            </a:r>
            <a:endParaRPr lang="en-US" dirty="0"/>
          </a:p>
        </p:txBody>
      </p:sp>
      <p:pic>
        <p:nvPicPr>
          <p:cNvPr id="21506" name="Picture 2" descr="http://us.123rf.com/400wm/400/400/marcusarm/marcusarm0801/marcusarm080100031/2339377-close-up-on-calculator-with-big-sum-key-over-credit-card-state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867250"/>
            <a:ext cx="5981700" cy="3990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177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Lac Operon An inducible operon</vt:lpstr>
      <vt:lpstr>The Lac Operon</vt:lpstr>
      <vt:lpstr>Lac Structural Genes</vt:lpstr>
      <vt:lpstr>Slide 4</vt:lpstr>
      <vt:lpstr>Lac operon</vt:lpstr>
      <vt:lpstr>Slide 6</vt:lpstr>
      <vt:lpstr>Meet cAMP </vt:lpstr>
      <vt:lpstr>cAMP le gusta CAP</vt:lpstr>
      <vt:lpstr>Lets sum it up</vt:lpstr>
      <vt:lpstr>The rest of class </vt:lpstr>
    </vt:vector>
  </TitlesOfParts>
  <Company>mfcsd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Lac Operon An inducible operon</dc:title>
  <dc:creator>MVERDI</dc:creator>
  <cp:lastModifiedBy>mfcsd</cp:lastModifiedBy>
  <cp:revision>4</cp:revision>
  <dcterms:created xsi:type="dcterms:W3CDTF">2011-12-05T02:49:34Z</dcterms:created>
  <dcterms:modified xsi:type="dcterms:W3CDTF">2016-01-26T15:53:37Z</dcterms:modified>
</cp:coreProperties>
</file>