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0" r:id="rId3"/>
    <p:sldId id="262" r:id="rId4"/>
    <p:sldId id="270" r:id="rId5"/>
    <p:sldId id="276" r:id="rId6"/>
    <p:sldId id="268" r:id="rId7"/>
    <p:sldId id="269" r:id="rId8"/>
    <p:sldId id="263" r:id="rId9"/>
    <p:sldId id="264" r:id="rId10"/>
    <p:sldId id="266" r:id="rId11"/>
    <p:sldId id="280" r:id="rId12"/>
    <p:sldId id="279" r:id="rId13"/>
    <p:sldId id="272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3438E-D490-4111-9034-9FA582B19D0B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EA5F-BF77-425C-ACB3-77A1D7E3F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6D7BAF-603F-49A1-9173-22338D38E223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E591D38-00FC-4B07-B9D9-8AA2F19146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odahead.com/united-states/sodahead-slideshow-too-rich-to-rule-the-country/blog-33373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mpeachment_of_Bill_Clint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ANjenc4W1_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nofthesouth.net/revolutionary-war/political/revolutionary-war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09714" cy="556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410200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THE US CONSTITUTION</a:t>
            </a:r>
            <a:r>
              <a:rPr lang="en-US" sz="6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/>
            </a:r>
            <a:br>
              <a:rPr lang="en-US" sz="6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</a:b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effectLst/>
                <a:latin typeface="Franklin Gothic Medium" pitchFamily="34" charset="0"/>
              </a:rPr>
              <a:t>the </a:t>
            </a:r>
            <a:r>
              <a:rPr lang="en-US" sz="4800" dirty="0" smtClean="0">
                <a:solidFill>
                  <a:schemeClr val="tx1">
                    <a:lumMod val="95000"/>
                  </a:schemeClr>
                </a:solidFill>
                <a:effectLst/>
                <a:latin typeface="Franklin Gothic Medium" pitchFamily="34" charset="0"/>
              </a:rPr>
              <a:t>Supreme law of the Land</a:t>
            </a:r>
            <a:endParaRPr lang="en-US" sz="6000" dirty="0">
              <a:solidFill>
                <a:schemeClr val="tx1">
                  <a:lumMod val="95000"/>
                </a:schemeClr>
              </a:solidFill>
              <a:effectLst/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3048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48400" y="3048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41148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7" name="Left-Right Arrow 6"/>
          <p:cNvSpPr/>
          <p:nvPr/>
        </p:nvSpPr>
        <p:spPr>
          <a:xfrm rot="2637463">
            <a:off x="2025437" y="3441485"/>
            <a:ext cx="1905000" cy="457200"/>
          </a:xfrm>
          <a:prstGeom prst="leftRightArrow">
            <a:avLst>
              <a:gd name="adj1" fmla="val 322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352800" y="1295400"/>
            <a:ext cx="2743200" cy="457200"/>
          </a:xfrm>
          <a:prstGeom prst="leftRightArrow">
            <a:avLst>
              <a:gd name="adj1" fmla="val 322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9" name="Left-Right Arrow 8"/>
          <p:cNvSpPr/>
          <p:nvPr/>
        </p:nvSpPr>
        <p:spPr>
          <a:xfrm rot="8338511">
            <a:off x="5417860" y="3388470"/>
            <a:ext cx="1905000" cy="457200"/>
          </a:xfrm>
          <a:prstGeom prst="leftRightArrow">
            <a:avLst>
              <a:gd name="adj1" fmla="val 3225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648200"/>
            <a:ext cx="213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Franklin Gothic Medium" pitchFamily="34" charset="0"/>
              </a:rPr>
              <a:t>Judicial 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Supreme Court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Court of Appeals;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District Courts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(Interpret Laws)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838200"/>
            <a:ext cx="2133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Franklin Gothic Medium" pitchFamily="34" charset="0"/>
              </a:rPr>
              <a:t>Executive 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President, Vice Pres. , and Cabinet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(Enforce Laws)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9906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Franklin Gothic Medium" pitchFamily="34" charset="0"/>
              </a:rPr>
              <a:t>Legislative 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House and Senate</a:t>
            </a:r>
          </a:p>
          <a:p>
            <a:pPr algn="ctr"/>
            <a:r>
              <a:rPr lang="en-US" dirty="0" smtClean="0">
                <a:latin typeface="Franklin Gothic Medium" pitchFamily="34" charset="0"/>
              </a:rPr>
              <a:t>(Make Laws)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9136474">
            <a:off x="4691443" y="2909858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President Nominates Judges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9114482">
            <a:off x="5835436" y="3534842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Courts can declare presidents acts unconstitutional 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1828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President can veto legislation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228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Congress approves all presidential nominations,  controls the budget, can override a veto, and can remove a president from office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652366">
            <a:off x="898195" y="3740489"/>
            <a:ext cx="3017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Senate confirms Justice nominations, Congress can impeach judges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645175">
            <a:off x="2237352" y="3058598"/>
            <a:ext cx="2482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Courts can declare laws unconstitutional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uiExpand="1" build="allAtOnce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FEDERALISTS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The Federalists supported the Constitution as it was. After all, it was decided upon by representatives from each state</a:t>
            </a:r>
          </a:p>
          <a:p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The Constitution had a strong sense of CHECKS AND 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BALANCES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Franklin Gothic Medium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James Madison, Alexander Hamilton, John Jay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wrote the “Federalist Papers” to encourage states to approve the Constitution</a:t>
            </a:r>
          </a:p>
          <a:p>
            <a:endParaRPr lang="en-US" sz="2800" dirty="0">
              <a:solidFill>
                <a:schemeClr val="tx1">
                  <a:lumMod val="95000"/>
                </a:schemeClr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ANTI-FEDERALISTS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Thought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the Constitution gave the government too much power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Argued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that states should have more power because they were closer to the people…what could a national government possibly know about state and city problems?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No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Bill of Rights – nothing that said what people can and cannot do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Argued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that it would create a government with so much power, it would just be like having a king again</a:t>
            </a: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George Mason, James Monroe, Patrick Henry</a:t>
            </a:r>
            <a:endParaRPr lang="en-US" sz="2800" dirty="0">
              <a:solidFill>
                <a:schemeClr val="tx1">
                  <a:lumMod val="95000"/>
                </a:schemeClr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933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Franklin Gothic Medium" pitchFamily="34" charset="0"/>
              </a:rPr>
              <a:t>ARTICLE V</a:t>
            </a:r>
            <a:endParaRPr lang="en-US" b="1" dirty="0">
              <a:latin typeface="Franklin Gothic Medium" pitchFamily="34" charset="0"/>
            </a:endParaRPr>
          </a:p>
        </p:txBody>
      </p:sp>
      <p:pic>
        <p:nvPicPr>
          <p:cNvPr id="3" name="Picture 2" descr="http://thisnation.com/media/figures/amend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305800" cy="5867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POPULAR SOVREIGNTY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3657600" cy="45262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Government authority is derived from the </a:t>
            </a:r>
            <a:r>
              <a:rPr lang="en-US" dirty="0" smtClean="0">
                <a:latin typeface="Franklin Gothic Medium" pitchFamily="34" charset="0"/>
              </a:rPr>
              <a:t>people</a:t>
            </a:r>
            <a:endParaRPr lang="en-US" dirty="0" smtClean="0">
              <a:latin typeface="Franklin Gothic Medium" pitchFamily="34" charset="0"/>
            </a:endParaRPr>
          </a:p>
          <a:p>
            <a:pPr>
              <a:buNone/>
            </a:pPr>
            <a:endParaRPr lang="en-US" dirty="0" smtClean="0">
              <a:latin typeface="Franklin Gothic Medium" pitchFamily="34" charset="0"/>
            </a:endParaRPr>
          </a:p>
          <a:p>
            <a:r>
              <a:rPr lang="en-US" dirty="0" smtClean="0">
                <a:latin typeface="Franklin Gothic Medium" pitchFamily="34" charset="0"/>
              </a:rPr>
              <a:t>Government governs with the consent of the governed </a:t>
            </a:r>
            <a:endParaRPr lang="en-US" dirty="0">
              <a:latin typeface="Franklin Gothic Medium" pitchFamily="34" charset="0"/>
            </a:endParaRPr>
          </a:p>
        </p:txBody>
      </p:sp>
      <p:pic>
        <p:nvPicPr>
          <p:cNvPr id="19458" name="Picture 2" descr="http://img.ehowcdn.com/article-page-main/ehow/images/a08/bf/9f/popular-sovereignty-800x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114800" cy="4023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FEDERALISM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114800" cy="4526280"/>
          </a:xfrm>
        </p:spPr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US federalism is the division of governing authority between Federal and State governments</a:t>
            </a:r>
            <a:endParaRPr lang="en-US" dirty="0">
              <a:latin typeface="Franklin Gothic Medium" pitchFamily="34" charset="0"/>
            </a:endParaRPr>
          </a:p>
        </p:txBody>
      </p:sp>
      <p:pic>
        <p:nvPicPr>
          <p:cNvPr id="5" name="Picture 4" descr="http://images.cafepress.com/image/29477741_400x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863136"/>
          </a:xfrm>
        </p:spPr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ARTICLE I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0292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Franklin Gothic Medium" pitchFamily="34" charset="0"/>
              </a:rPr>
              <a:t>House of Representatives</a:t>
            </a:r>
            <a:endParaRPr lang="en-US" sz="2000" dirty="0" smtClean="0">
              <a:latin typeface="Franklin Gothic Medium" pitchFamily="34" charset="0"/>
            </a:endParaRPr>
          </a:p>
          <a:p>
            <a:pPr lvl="1"/>
            <a:endParaRPr lang="en-US" sz="3600" dirty="0" smtClean="0">
              <a:solidFill>
                <a:srgbClr val="FF0000"/>
              </a:solidFill>
              <a:latin typeface="Franklin Gothic Medium" pitchFamily="34" charset="0"/>
            </a:endParaRPr>
          </a:p>
          <a:p>
            <a:pPr lvl="1"/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Representation based on states population</a:t>
            </a:r>
          </a:p>
          <a:p>
            <a:pPr lvl="1"/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Elected every 2 Years</a:t>
            </a:r>
          </a:p>
          <a:p>
            <a:pPr lvl="1"/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25 yrs. old, citizen for 7 yrs., must live in state</a:t>
            </a:r>
          </a:p>
          <a:p>
            <a:pPr lvl="1"/>
            <a:endParaRPr lang="en-US" dirty="0">
              <a:latin typeface="Franklin Gothic Medium" pitchFamily="34" charset="0"/>
            </a:endParaRPr>
          </a:p>
        </p:txBody>
      </p:sp>
      <p:pic>
        <p:nvPicPr>
          <p:cNvPr id="8194" name="Picture 2" descr="http://www.njslom.org/nations_laws_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6882" y="1524000"/>
            <a:ext cx="3692317" cy="478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939336"/>
          </a:xfrm>
        </p:spPr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ARTICLE </a:t>
            </a:r>
            <a:r>
              <a:rPr lang="en-US" b="1" dirty="0" smtClean="0">
                <a:latin typeface="Franklin Gothic Medium" pitchFamily="34" charset="0"/>
              </a:rPr>
              <a:t>I </a:t>
            </a:r>
            <a:r>
              <a:rPr lang="en-US" b="1" dirty="0" err="1" smtClean="0">
                <a:latin typeface="Franklin Gothic Medium" pitchFamily="34" charset="0"/>
              </a:rPr>
              <a:t>con’t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628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Senate (2 per state)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Representation is equal 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Elected every 6 years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30 yrs. old, citizen for 9 yrs., must live in state </a:t>
            </a:r>
          </a:p>
          <a:p>
            <a:pPr lvl="1">
              <a:buNone/>
            </a:pPr>
            <a:r>
              <a:rPr lang="en-US" sz="3200" dirty="0" smtClean="0">
                <a:latin typeface="Franklin Gothic Medium" pitchFamily="34" charset="0"/>
              </a:rPr>
              <a:t>  </a:t>
            </a:r>
          </a:p>
          <a:p>
            <a:endParaRPr lang="en-US" dirty="0">
              <a:latin typeface="Franklin Gothic Medium" pitchFamily="34" charset="0"/>
            </a:endParaRPr>
          </a:p>
        </p:txBody>
      </p:sp>
      <p:pic>
        <p:nvPicPr>
          <p:cNvPr id="33794" name="Picture 2" descr="http://yarmuth.house.gov/images/user_images/buttonimage(1)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329980"/>
            <a:ext cx="2533650" cy="2528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3136"/>
          </a:xfrm>
        </p:spPr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ARTICLE </a:t>
            </a:r>
            <a:r>
              <a:rPr lang="en-US" b="1" dirty="0" smtClean="0">
                <a:latin typeface="Franklin Gothic Medium" pitchFamily="34" charset="0"/>
              </a:rPr>
              <a:t>II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The </a:t>
            </a:r>
            <a:r>
              <a:rPr lang="en-US" sz="39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President - </a:t>
            </a:r>
            <a:r>
              <a:rPr lang="en-US" sz="39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Enforce Laws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Natural Born Citizen, 35 yrs. old, 14 year resident of USA</a:t>
            </a:r>
          </a:p>
          <a:p>
            <a:pPr lvl="1"/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Two, 4 year terms, not to exceed 10 years (22</a:t>
            </a:r>
            <a:r>
              <a:rPr lang="en-US" sz="4000" baseline="30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th</a:t>
            </a:r>
            <a:r>
              <a:rPr lang="en-US" sz="40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 amendment)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4038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  <a:hlinkClick r:id="rId2"/>
              </a:rPr>
              <a:t>    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264"/>
            <a:ext cx="8229600" cy="863136"/>
          </a:xfrm>
        </p:spPr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ARTICLE III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22437"/>
            <a:ext cx="38100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Supreme Court, Court of Appeals, Federal District Court- Interpret Laws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Serve for life 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Appointed by the President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Supreme Court Holds the position of “Highest Court in the Land”</a:t>
            </a:r>
          </a:p>
        </p:txBody>
      </p:sp>
      <p:pic>
        <p:nvPicPr>
          <p:cNvPr id="4098" name="Picture 2" descr="http://media.cleveland.com/metro/photo/9654472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2240643" cy="1524000"/>
          </a:xfrm>
          <a:prstGeom prst="rect">
            <a:avLst/>
          </a:prstGeom>
          <a:noFill/>
        </p:spPr>
      </p:pic>
      <p:pic>
        <p:nvPicPr>
          <p:cNvPr id="4102" name="Picture 6" descr="http://www.gsa.gov/graphics/regions/POTTERSTEWARTCT_216pi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895600"/>
            <a:ext cx="1981200" cy="1641828"/>
          </a:xfrm>
          <a:prstGeom prst="rect">
            <a:avLst/>
          </a:prstGeom>
          <a:noFill/>
        </p:spPr>
      </p:pic>
      <p:pic>
        <p:nvPicPr>
          <p:cNvPr id="4104" name="Picture 8" descr="http://media-1.web.britannica.com/eb-media/07/94307-004-B97FF4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3891" y="5041392"/>
            <a:ext cx="2406073" cy="15880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324600" y="570607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U.S. Supreme Court Building Washington D.C.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1085671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Federal District Court Downtown Cleveland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3429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6</a:t>
            </a:r>
            <a:r>
              <a:rPr lang="en-US" baseline="30000" dirty="0" smtClean="0">
                <a:latin typeface="Franklin Gothic Medium" pitchFamily="34" charset="0"/>
              </a:rPr>
              <a:t>th</a:t>
            </a:r>
            <a:r>
              <a:rPr lang="en-US" dirty="0" smtClean="0">
                <a:latin typeface="Franklin Gothic Medium" pitchFamily="34" charset="0"/>
              </a:rPr>
              <a:t> Circuit Court of Appeals Cincinnati, Ohio </a:t>
            </a:r>
            <a:endParaRPr lang="en-US" dirty="0">
              <a:latin typeface="Franklin Gothic Medium" pitchFamily="34" charset="0"/>
            </a:endParaRPr>
          </a:p>
        </p:txBody>
      </p:sp>
      <p:pic>
        <p:nvPicPr>
          <p:cNvPr id="4" name="Picture 2" descr="http://www.keywordy.net/images/crime_24071_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81000"/>
            <a:ext cx="1371600" cy="1189248"/>
          </a:xfrm>
          <a:prstGeom prst="rect">
            <a:avLst/>
          </a:prstGeom>
          <a:noFill/>
          <a:ln w="38100">
            <a:solidFill>
              <a:schemeClr val="tx1">
                <a:lumMod val="95000"/>
              </a:schemeClr>
            </a:solidFill>
          </a:ln>
        </p:spPr>
      </p:pic>
      <p:sp>
        <p:nvSpPr>
          <p:cNvPr id="12" name="Right Arrow 11"/>
          <p:cNvSpPr/>
          <p:nvPr/>
        </p:nvSpPr>
        <p:spPr>
          <a:xfrm rot="1657771">
            <a:off x="3649436" y="1034092"/>
            <a:ext cx="975973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13" name="Left-Up Arrow 12"/>
          <p:cNvSpPr/>
          <p:nvPr/>
        </p:nvSpPr>
        <p:spPr>
          <a:xfrm flipH="1">
            <a:off x="5715000" y="2514600"/>
            <a:ext cx="1066800" cy="9144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  <p:sp>
        <p:nvSpPr>
          <p:cNvPr id="14" name="Left-Up Arrow 13"/>
          <p:cNvSpPr/>
          <p:nvPr/>
        </p:nvSpPr>
        <p:spPr>
          <a:xfrm>
            <a:off x="6553200" y="4572000"/>
            <a:ext cx="1371600" cy="11430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SEPARATION OF POWERS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6"/>
            <a:ext cx="32766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anklin Gothic Medium" pitchFamily="34" charset="0"/>
              </a:rPr>
              <a:t>Distribution of governmental powers among independent branches</a:t>
            </a:r>
          </a:p>
        </p:txBody>
      </p:sp>
      <p:pic>
        <p:nvPicPr>
          <p:cNvPr id="7" name="Picture 4" descr="http://studentweb.cortland.edu/Gloria.Montpeirous/Final%20Project/bran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371600"/>
            <a:ext cx="5314950" cy="3657600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876800"/>
            <a:ext cx="81534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</a:schemeClr>
                </a:solidFill>
                <a:latin typeface="Franklin Gothic Medium" pitchFamily="34" charset="0"/>
              </a:rPr>
              <a:t>- Each branch has specific authority and a unique set of responsibilities within the operation of the government</a:t>
            </a:r>
            <a:endParaRPr lang="en-US" sz="3200" dirty="0">
              <a:solidFill>
                <a:schemeClr val="tx1">
                  <a:lumMod val="95000"/>
                </a:schemeClr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Medium" pitchFamily="34" charset="0"/>
              </a:rPr>
              <a:t>CHECKS AND BALANCES</a:t>
            </a:r>
            <a:endParaRPr lang="en-US" b="1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Branches of government possess the ability to restrain certain actions of other branches</a:t>
            </a:r>
            <a:endParaRPr lang="en-US" dirty="0">
              <a:latin typeface="Franklin Gothic Medium" pitchFamily="34" charset="0"/>
            </a:endParaRPr>
          </a:p>
        </p:txBody>
      </p:sp>
      <p:pic>
        <p:nvPicPr>
          <p:cNvPr id="1026" name="Picture 2" descr="http://t1.gstatic.com/images?q=tbn:ANd9GcQclNaErlOl84J49dFvtCtQwEF6_cqUOmqQuAfoflqZloM89I24oxh_qHo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599" y="2971800"/>
            <a:ext cx="4586721" cy="3561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1930</TotalTime>
  <Words>447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THE US CONSTITUTION the Supreme law of the Land</vt:lpstr>
      <vt:lpstr>POPULAR SOVREIGNTY</vt:lpstr>
      <vt:lpstr>FEDERALISM</vt:lpstr>
      <vt:lpstr>ARTICLE I</vt:lpstr>
      <vt:lpstr>ARTICLE I con’t</vt:lpstr>
      <vt:lpstr>ARTICLE II</vt:lpstr>
      <vt:lpstr>ARTICLE III</vt:lpstr>
      <vt:lpstr>SEPARATION OF POWERS</vt:lpstr>
      <vt:lpstr>CHECKS AND BALANCES</vt:lpstr>
      <vt:lpstr>Slide 10</vt:lpstr>
      <vt:lpstr>FEDERALISTS</vt:lpstr>
      <vt:lpstr>ANTI-FEDERALISTS</vt:lpstr>
      <vt:lpstr>ARTICLE V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 Constitution</dc:title>
  <dc:creator>johayes</dc:creator>
  <cp:lastModifiedBy>mfcsd</cp:lastModifiedBy>
  <cp:revision>124</cp:revision>
  <dcterms:created xsi:type="dcterms:W3CDTF">2011-09-23T13:55:07Z</dcterms:created>
  <dcterms:modified xsi:type="dcterms:W3CDTF">2016-01-07T13:41:55Z</dcterms:modified>
</cp:coreProperties>
</file>