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286" r:id="rId2"/>
    <p:sldId id="293" r:id="rId3"/>
    <p:sldId id="318" r:id="rId4"/>
    <p:sldId id="321" r:id="rId5"/>
    <p:sldId id="322" r:id="rId6"/>
    <p:sldId id="294" r:id="rId7"/>
    <p:sldId id="295" r:id="rId8"/>
    <p:sldId id="319" r:id="rId9"/>
    <p:sldId id="323" r:id="rId10"/>
    <p:sldId id="320" r:id="rId11"/>
    <p:sldId id="296" r:id="rId12"/>
    <p:sldId id="297" r:id="rId13"/>
    <p:sldId id="298" r:id="rId14"/>
    <p:sldId id="316" r:id="rId15"/>
    <p:sldId id="300" r:id="rId16"/>
    <p:sldId id="303" r:id="rId17"/>
    <p:sldId id="315" r:id="rId18"/>
    <p:sldId id="306" r:id="rId19"/>
    <p:sldId id="311" r:id="rId20"/>
    <p:sldId id="308" r:id="rId21"/>
    <p:sldId id="313" r:id="rId22"/>
    <p:sldId id="310" r:id="rId23"/>
  </p:sldIdLst>
  <p:sldSz cx="9144000" cy="6858000" type="screen4x3"/>
  <p:notesSz cx="6858000" cy="9144000"/>
  <p:defaultTextStyle>
    <a:defPPr>
      <a:defRPr lang="en-US"/>
    </a:defPPr>
    <a:lvl1pPr algn="l" rtl="0" fontAlgn="base" hangingPunct="0">
      <a:spcBef>
        <a:spcPct val="0"/>
      </a:spcBef>
      <a:spcAft>
        <a:spcPct val="0"/>
      </a:spcAft>
      <a:defRPr sz="2400" kern="1200">
        <a:solidFill>
          <a:srgbClr val="00293D"/>
        </a:solidFill>
        <a:latin typeface="Arial" charset="0"/>
        <a:ea typeface="ＭＳ Ｐゴシック" charset="0"/>
        <a:cs typeface="ＭＳ Ｐゴシック" charset="0"/>
        <a:sym typeface="Arial" charset="0"/>
      </a:defRPr>
    </a:lvl1pPr>
    <a:lvl2pPr marL="457200" algn="l" rtl="0" fontAlgn="base" hangingPunct="0">
      <a:spcBef>
        <a:spcPct val="0"/>
      </a:spcBef>
      <a:spcAft>
        <a:spcPct val="0"/>
      </a:spcAft>
      <a:defRPr sz="2400" kern="1200">
        <a:solidFill>
          <a:srgbClr val="00293D"/>
        </a:solidFill>
        <a:latin typeface="Arial" charset="0"/>
        <a:ea typeface="ＭＳ Ｐゴシック" charset="0"/>
        <a:cs typeface="ＭＳ Ｐゴシック" charset="0"/>
        <a:sym typeface="Arial" charset="0"/>
      </a:defRPr>
    </a:lvl2pPr>
    <a:lvl3pPr marL="914400" algn="l" rtl="0" fontAlgn="base" hangingPunct="0">
      <a:spcBef>
        <a:spcPct val="0"/>
      </a:spcBef>
      <a:spcAft>
        <a:spcPct val="0"/>
      </a:spcAft>
      <a:defRPr sz="2400" kern="1200">
        <a:solidFill>
          <a:srgbClr val="00293D"/>
        </a:solidFill>
        <a:latin typeface="Arial" charset="0"/>
        <a:ea typeface="ＭＳ Ｐゴシック" charset="0"/>
        <a:cs typeface="ＭＳ Ｐゴシック" charset="0"/>
        <a:sym typeface="Arial" charset="0"/>
      </a:defRPr>
    </a:lvl3pPr>
    <a:lvl4pPr marL="1371600" algn="l" rtl="0" fontAlgn="base" hangingPunct="0">
      <a:spcBef>
        <a:spcPct val="0"/>
      </a:spcBef>
      <a:spcAft>
        <a:spcPct val="0"/>
      </a:spcAft>
      <a:defRPr sz="2400" kern="1200">
        <a:solidFill>
          <a:srgbClr val="00293D"/>
        </a:solidFill>
        <a:latin typeface="Arial" charset="0"/>
        <a:ea typeface="ＭＳ Ｐゴシック" charset="0"/>
        <a:cs typeface="ＭＳ Ｐゴシック" charset="0"/>
        <a:sym typeface="Arial" charset="0"/>
      </a:defRPr>
    </a:lvl4pPr>
    <a:lvl5pPr marL="1828800" algn="l" rtl="0" fontAlgn="base" hangingPunct="0">
      <a:spcBef>
        <a:spcPct val="0"/>
      </a:spcBef>
      <a:spcAft>
        <a:spcPct val="0"/>
      </a:spcAft>
      <a:defRPr sz="2400" kern="1200">
        <a:solidFill>
          <a:srgbClr val="00293D"/>
        </a:solidFill>
        <a:latin typeface="Arial" charset="0"/>
        <a:ea typeface="ＭＳ Ｐゴシック" charset="0"/>
        <a:cs typeface="ＭＳ Ｐゴシック" charset="0"/>
        <a:sym typeface="Arial" charset="0"/>
      </a:defRPr>
    </a:lvl5pPr>
    <a:lvl6pPr marL="2286000" algn="l" defTabSz="457200" rtl="0" eaLnBrk="1" latinLnBrk="0" hangingPunct="1">
      <a:defRPr sz="2400" kern="1200">
        <a:solidFill>
          <a:srgbClr val="00293D"/>
        </a:solidFill>
        <a:latin typeface="Arial" charset="0"/>
        <a:ea typeface="ＭＳ Ｐゴシック" charset="0"/>
        <a:cs typeface="ＭＳ Ｐゴシック" charset="0"/>
        <a:sym typeface="Arial" charset="0"/>
      </a:defRPr>
    </a:lvl6pPr>
    <a:lvl7pPr marL="2743200" algn="l" defTabSz="457200" rtl="0" eaLnBrk="1" latinLnBrk="0" hangingPunct="1">
      <a:defRPr sz="2400" kern="1200">
        <a:solidFill>
          <a:srgbClr val="00293D"/>
        </a:solidFill>
        <a:latin typeface="Arial" charset="0"/>
        <a:ea typeface="ＭＳ Ｐゴシック" charset="0"/>
        <a:cs typeface="ＭＳ Ｐゴシック" charset="0"/>
        <a:sym typeface="Arial" charset="0"/>
      </a:defRPr>
    </a:lvl7pPr>
    <a:lvl8pPr marL="3200400" algn="l" defTabSz="457200" rtl="0" eaLnBrk="1" latinLnBrk="0" hangingPunct="1">
      <a:defRPr sz="2400" kern="1200">
        <a:solidFill>
          <a:srgbClr val="00293D"/>
        </a:solidFill>
        <a:latin typeface="Arial" charset="0"/>
        <a:ea typeface="ＭＳ Ｐゴシック" charset="0"/>
        <a:cs typeface="ＭＳ Ｐゴシック" charset="0"/>
        <a:sym typeface="Arial" charset="0"/>
      </a:defRPr>
    </a:lvl8pPr>
    <a:lvl9pPr marL="3657600" algn="l" defTabSz="457200" rtl="0" eaLnBrk="1" latinLnBrk="0" hangingPunct="1">
      <a:defRPr sz="2400" kern="1200">
        <a:solidFill>
          <a:srgbClr val="00293D"/>
        </a:solidFill>
        <a:latin typeface="Arial" charset="0"/>
        <a:ea typeface="ＭＳ Ｐゴシック" charset="0"/>
        <a:cs typeface="ＭＳ Ｐゴシック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7" autoAdjust="0"/>
    <p:restoredTop sz="99736" autoAdjust="0"/>
  </p:normalViewPr>
  <p:slideViewPr>
    <p:cSldViewPr snapToObjects="1" showGuides="1">
      <p:cViewPr>
        <p:scale>
          <a:sx n="80" d="100"/>
          <a:sy n="80" d="100"/>
        </p:scale>
        <p:origin x="-2688" y="-876"/>
      </p:cViewPr>
      <p:guideLst>
        <p:guide orient="horz" pos="2687"/>
        <p:guide pos="5423"/>
        <p:guide pos="465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AB4CBBD-6D5C-F946-8CED-226441C78B5C}" type="datetimeFigureOut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  <a:sym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A683041-F292-0E48-BD10-474B9BDF2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5628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4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Avenir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Avenir" charset="0"/>
              </a:rPr>
              <a:t>Second level</a:t>
            </a:r>
          </a:p>
          <a:p>
            <a:pPr lvl="2"/>
            <a:r>
              <a:rPr lang="en-US" noProof="0" smtClean="0">
                <a:sym typeface="Avenir" charset="0"/>
              </a:rPr>
              <a:t>Third level</a:t>
            </a:r>
          </a:p>
          <a:p>
            <a:pPr lvl="3"/>
            <a:r>
              <a:rPr lang="en-US" noProof="0" smtClean="0">
                <a:sym typeface="Avenir" charset="0"/>
              </a:rPr>
              <a:t>Fourth level</a:t>
            </a:r>
          </a:p>
          <a:p>
            <a:pPr lvl="4"/>
            <a:r>
              <a:rPr lang="en-US" noProof="0" smtClean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822000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ＭＳ Ｐゴシック" charset="0"/>
        <a:cs typeface="Avenir" charset="0"/>
        <a:sym typeface="Avenir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endParaRPr lang="en-US" altLang="ja-JP"/>
          </a:p>
          <a:p>
            <a:pPr>
              <a:defRPr/>
            </a:pPr>
            <a:endParaRPr lang="en-US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>
            <a:lvl1pPr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eaLnBrk="1"/>
            <a:fld id="{918A0184-F575-854D-9BBF-AB1087F7C181}" type="slidenum">
              <a:rPr lang="en-US" sz="1200">
                <a:solidFill>
                  <a:schemeClr val="tx1"/>
                </a:solidFill>
                <a:cs typeface="Avenir" charset="0"/>
              </a:rPr>
              <a:pPr eaLnBrk="1"/>
              <a:t>1</a:t>
            </a:fld>
            <a:endParaRPr lang="en-US" sz="1200">
              <a:solidFill>
                <a:schemeClr val="tx1"/>
              </a:solidFill>
              <a:cs typeface="Avenir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>
            <a:lvl1pPr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eaLnBrk="1"/>
            <a:fld id="{EC1ECACC-6174-EB4A-AC84-25A17AF4D691}" type="slidenum">
              <a:rPr lang="en-US" sz="1200">
                <a:solidFill>
                  <a:schemeClr val="tx1"/>
                </a:solidFill>
                <a:cs typeface="Avenir" charset="0"/>
              </a:rPr>
              <a:pPr eaLnBrk="1"/>
              <a:t>7</a:t>
            </a:fld>
            <a:endParaRPr lang="en-US" sz="1200">
              <a:solidFill>
                <a:schemeClr val="tx1"/>
              </a:solidFill>
              <a:cs typeface="Avenir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 eaLnBrk="1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1200" dirty="0" smtClean="0">
                <a:latin typeface="Arial" charset="0"/>
                <a:cs typeface="Arial" charset="0"/>
                <a:sym typeface="Arial" charset="0"/>
              </a:rPr>
              <a:t> Make sure All Inclusive Insurance is mandatory in price already!</a:t>
            </a: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1D64D-4067-A440-9ED3-7B7549D98A04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227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CDA81-1FD2-2646-97A6-A990AE763199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273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177C3-C330-2D46-92C4-7EA394BE0657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515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2886C-9461-C240-A726-BEB221DDE64D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74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C5F22-1089-3A4A-8DA8-461A6E1D80D0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9903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2D4C2-5F01-2A4B-8F37-FFED07DF91C5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828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111FA-7183-4A47-9630-B8ED5911BA6B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512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F65FA-B145-8A45-929D-8EB107FECF43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862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87EB0-5AAC-C14E-81C4-9F70BE01EE60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8873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3A5C5-4F26-5D42-96BC-8FFBD403CACB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6050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A13DC-E168-354F-9DE1-5FB567713185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251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/>
          </p:cNvSpPr>
          <p:nvPr>
            <p:ph type="sldNum" sz="quarter" idx="2"/>
          </p:nvPr>
        </p:nvSpPr>
        <p:spPr bwMode="auto">
          <a:xfrm>
            <a:off x="7086600" y="6484938"/>
            <a:ext cx="19050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5719" tIns="45719" rIns="45719" bIns="45719" numCol="1" anchor="ctr" anchorCtr="0" compatLnSpc="1">
            <a:prstTxWarp prst="textNoShape">
              <a:avLst/>
            </a:prstTxWarp>
          </a:bodyPr>
          <a:lstStyle>
            <a:lvl1pPr algn="r">
              <a:defRPr>
                <a:cs typeface="Arial" charset="0"/>
              </a:defRPr>
            </a:lvl1pPr>
          </a:lstStyle>
          <a:p>
            <a:pPr>
              <a:defRPr/>
            </a:pPr>
            <a:fld id="{0F4A7805-17C1-8549-8C75-1EE53BA289DA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rgbClr val="3C3C3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1pPr>
      <a:lvl2pPr marL="228600" indent="2286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2pPr>
      <a:lvl3pPr marL="457200" indent="4572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3pPr>
      <a:lvl4pPr marL="685800" indent="6858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4pPr>
      <a:lvl5pPr marL="914400" indent="9144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5pPr>
      <a:lvl6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6pPr>
      <a:lvl7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7pPr>
      <a:lvl8pPr marL="22860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8pPr>
      <a:lvl9pPr marL="2743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tours.com/1772766PU" TargetMode="External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ftours.com/videos/global-classroom" TargetMode="Externa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03" y="609600"/>
            <a:ext cx="9215715" cy="559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39000" y="2284511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1772766PU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Arial Black" panose="020B0A04020102020204" pitchFamily="34" charset="0"/>
              </a:rPr>
              <a:t>Tour Highlights in </a:t>
            </a:r>
            <a:r>
              <a:rPr lang="en-US" sz="4800" dirty="0" smtClean="0">
                <a:latin typeface="Arial Black" panose="020B0A04020102020204" pitchFamily="34" charset="0"/>
              </a:rPr>
              <a:t>Paris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37" y="1295400"/>
            <a:ext cx="3505200" cy="22533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48075"/>
            <a:ext cx="4343400" cy="2454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49325"/>
            <a:ext cx="2755138" cy="1546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817810"/>
            <a:ext cx="3283523" cy="2185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986" y="5133975"/>
            <a:ext cx="3757339" cy="15220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509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5113338" y="2286000"/>
            <a:ext cx="3184525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19" tIns="45719" rIns="45719" bIns="45719"/>
          <a:lstStyle/>
          <a:p>
            <a:pPr marL="800100" indent="-342900">
              <a:buFont typeface="Arial"/>
              <a:buChar char="•"/>
            </a:pPr>
            <a:endParaRPr lang="en-US">
              <a:cs typeface="Arial" charset="0"/>
            </a:endParaRPr>
          </a:p>
        </p:txBody>
      </p:sp>
      <p:pic>
        <p:nvPicPr>
          <p:cNvPr id="2253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2925" y="1821474"/>
            <a:ext cx="2682875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38" y="1075184"/>
            <a:ext cx="23971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4887912" y="2566962"/>
            <a:ext cx="3875088" cy="389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r>
              <a:rPr lang="en-US" sz="1400" dirty="0" smtClean="0">
                <a:latin typeface="Arial"/>
                <a:cs typeface="Arial"/>
              </a:rPr>
              <a:t>Bring </a:t>
            </a:r>
            <a:r>
              <a:rPr lang="en-US" sz="1400" dirty="0" smtClean="0">
                <a:cs typeface="Arial" charset="0"/>
              </a:rPr>
              <a:t>classroom </a:t>
            </a:r>
            <a:r>
              <a:rPr lang="en-US" sz="1400" dirty="0">
                <a:cs typeface="Arial" charset="0"/>
              </a:rPr>
              <a:t>subjects, people and </a:t>
            </a:r>
            <a:br>
              <a:rPr lang="en-US" sz="1400" dirty="0">
                <a:cs typeface="Arial" charset="0"/>
              </a:rPr>
            </a:br>
            <a:r>
              <a:rPr lang="en-US" sz="1400" dirty="0" smtClean="0">
                <a:cs typeface="Arial" charset="0"/>
              </a:rPr>
              <a:t>places </a:t>
            </a:r>
            <a:r>
              <a:rPr lang="en-US" sz="1400" dirty="0">
                <a:cs typeface="Arial" charset="0"/>
              </a:rPr>
              <a:t>to vivid life</a:t>
            </a:r>
            <a:r>
              <a:rPr lang="en-US" sz="1400" dirty="0" smtClean="0">
                <a:cs typeface="Arial" charset="0"/>
              </a:rPr>
              <a:t>.</a:t>
            </a:r>
            <a:endParaRPr lang="en-US" sz="1400" dirty="0">
              <a:latin typeface="Arial"/>
              <a:cs typeface="Arial" charset="0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endParaRPr lang="en-US" sz="1400" dirty="0" smtClean="0">
              <a:latin typeface="Arial"/>
              <a:cs typeface="Arial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r>
              <a:rPr lang="en-US" sz="1400" dirty="0" smtClean="0">
                <a:latin typeface="Arial"/>
                <a:cs typeface="Arial"/>
              </a:rPr>
              <a:t>Help </a:t>
            </a:r>
            <a:r>
              <a:rPr lang="en-US" sz="1400" dirty="0" smtClean="0">
                <a:cs typeface="Arial" charset="0"/>
              </a:rPr>
              <a:t>students </a:t>
            </a:r>
            <a:r>
              <a:rPr lang="en-US" sz="1400" dirty="0">
                <a:cs typeface="Arial" charset="0"/>
              </a:rPr>
              <a:t>become </a:t>
            </a:r>
            <a:r>
              <a:rPr lang="en-US" sz="1400" dirty="0" smtClean="0">
                <a:cs typeface="Arial" charset="0"/>
              </a:rPr>
              <a:t>global </a:t>
            </a:r>
            <a:r>
              <a:rPr lang="en-US" sz="1400" dirty="0">
                <a:cs typeface="Arial" charset="0"/>
              </a:rPr>
              <a:t>citizens.</a:t>
            </a:r>
            <a:endParaRPr lang="en-US" sz="1400" dirty="0"/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endParaRPr lang="en-US" sz="1400" dirty="0">
              <a:latin typeface="Arial"/>
              <a:cs typeface="Arial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r>
              <a:rPr lang="en-US" sz="1400" dirty="0" smtClean="0">
                <a:latin typeface="Arial"/>
                <a:cs typeface="Arial"/>
              </a:rPr>
              <a:t>Develop </a:t>
            </a:r>
            <a:r>
              <a:rPr lang="en-US" sz="1400" dirty="0">
                <a:cs typeface="Arial" charset="0"/>
              </a:rPr>
              <a:t>new perspectives that will give students an edge on their college applications (and in the college lecture hall).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endParaRPr lang="en-US" sz="1400" dirty="0">
              <a:latin typeface="Arial"/>
              <a:cs typeface="Arial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r>
              <a:rPr lang="en-US" sz="1400" dirty="0" smtClean="0">
                <a:latin typeface="Arial"/>
                <a:cs typeface="Arial"/>
              </a:rPr>
              <a:t>Spark </a:t>
            </a:r>
            <a:r>
              <a:rPr lang="en-US" sz="1400" dirty="0">
                <a:cs typeface="Arial" charset="0"/>
              </a:rPr>
              <a:t>a lifelong ability to take on any new experience with confidence</a:t>
            </a:r>
            <a:r>
              <a:rPr lang="en-US" sz="1400" dirty="0" smtClean="0">
                <a:cs typeface="Arial" charset="0"/>
              </a:rPr>
              <a:t>.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cs typeface="Arial" charset="0"/>
              </a:rPr>
              <a:t>Insert Video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endParaRPr lang="en-US" sz="1400" dirty="0"/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7875" y="1066800"/>
            <a:ext cx="44196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1000" spc="70" dirty="0" smtClean="0">
                <a:latin typeface="Georgia"/>
                <a:cs typeface="Georgia"/>
              </a:rPr>
              <a:t>A MORE ENGAGING </a:t>
            </a:r>
          </a:p>
          <a:p>
            <a:pPr algn="ctr">
              <a:defRPr/>
            </a:pPr>
            <a:r>
              <a:rPr lang="en-US" kern="1000" spc="70" dirty="0" smtClean="0">
                <a:latin typeface="Georgia"/>
                <a:cs typeface="Georgia"/>
              </a:rPr>
              <a:t>LEARNING EXPERIENCE</a:t>
            </a:r>
            <a:endParaRPr lang="en-US" kern="1000" spc="100" dirty="0">
              <a:latin typeface="Georgia"/>
              <a:cs typeface="Georgia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677819" y="2057400"/>
            <a:ext cx="2397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600200" y="3553718"/>
            <a:ext cx="2237482" cy="2237482"/>
            <a:chOff x="1780055" y="3392934"/>
            <a:chExt cx="2237482" cy="2237482"/>
          </a:xfrm>
        </p:grpSpPr>
        <p:sp>
          <p:nvSpPr>
            <p:cNvPr id="21" name="Rectangle 20"/>
            <p:cNvSpPr/>
            <p:nvPr/>
          </p:nvSpPr>
          <p:spPr bwMode="auto">
            <a:xfrm>
              <a:off x="1780055" y="3392934"/>
              <a:ext cx="2237482" cy="22374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45719" tIns="45719" rIns="45719" bIns="45719"/>
            <a:lstStyle/>
            <a:p>
              <a:pPr marL="457200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2033297" y="3696629"/>
              <a:ext cx="1807198" cy="1637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sz="1200" dirty="0" smtClean="0">
                  <a:latin typeface="Georgia" charset="0"/>
                  <a:cs typeface="Georgia" charset="0"/>
                </a:rPr>
                <a:t>“This </a:t>
              </a:r>
              <a:r>
                <a:rPr lang="en-US" sz="1200" dirty="0">
                  <a:latin typeface="Georgia" charset="0"/>
                  <a:cs typeface="Georgia" charset="0"/>
                </a:rPr>
                <a:t>was truly the trip of a lifetime, and I will forever be grateful to my parents who made </a:t>
              </a:r>
              <a:r>
                <a:rPr lang="en-US" sz="1200" dirty="0" smtClean="0">
                  <a:latin typeface="Georgia" charset="0"/>
                  <a:cs typeface="Georgia" charset="0"/>
                </a:rPr>
                <a:t/>
              </a:r>
              <a:br>
                <a:rPr lang="en-US" sz="1200" dirty="0" smtClean="0">
                  <a:latin typeface="Georgia" charset="0"/>
                  <a:cs typeface="Georgia" charset="0"/>
                </a:rPr>
              </a:br>
              <a:r>
                <a:rPr lang="en-US" sz="1200" dirty="0" smtClean="0">
                  <a:latin typeface="Georgia" charset="0"/>
                  <a:cs typeface="Georgia" charset="0"/>
                </a:rPr>
                <a:t>it </a:t>
              </a:r>
              <a:r>
                <a:rPr lang="en-US" sz="1200" dirty="0">
                  <a:latin typeface="Georgia" charset="0"/>
                  <a:cs typeface="Georgia" charset="0"/>
                </a:rPr>
                <a:t>possible.”</a:t>
              </a:r>
            </a:p>
            <a:p>
              <a:pPr>
                <a:lnSpc>
                  <a:spcPct val="120000"/>
                </a:lnSpc>
                <a:defRPr/>
              </a:pPr>
              <a:endParaRPr lang="en-US" sz="1200" dirty="0">
                <a:latin typeface="Georgia" charset="0"/>
                <a:cs typeface="Georgia" charset="0"/>
              </a:endParaRPr>
            </a:p>
            <a:p>
              <a:pPr>
                <a:lnSpc>
                  <a:spcPct val="120000"/>
                </a:lnSpc>
                <a:defRPr/>
              </a:pPr>
              <a:r>
                <a:rPr lang="en-US" sz="1100" dirty="0" smtClean="0">
                  <a:latin typeface="Georgia" charset="0"/>
                  <a:cs typeface="Georgia" charset="0"/>
                </a:rPr>
                <a:t>— </a:t>
              </a:r>
              <a:r>
                <a:rPr lang="en-US" sz="1100" dirty="0" smtClean="0">
                  <a:cs typeface="Arial" charset="0"/>
                </a:rPr>
                <a:t>Jessica </a:t>
              </a:r>
              <a:r>
                <a:rPr lang="en-US" sz="1100" dirty="0">
                  <a:cs typeface="Arial" charset="0"/>
                </a:rPr>
                <a:t>S., Student</a:t>
              </a:r>
              <a:endParaRPr lang="en-US" sz="1100" dirty="0">
                <a:latin typeface="Georgia" charset="0"/>
                <a:cs typeface="Georgia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TUS_Paris_7.15.12_015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187" y="2885675"/>
            <a:ext cx="2133600" cy="1422400"/>
          </a:xfrm>
          <a:prstGeom prst="rect">
            <a:avLst/>
          </a:prstGeom>
        </p:spPr>
      </p:pic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597658" y="2324100"/>
            <a:ext cx="3456909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r>
              <a:rPr lang="en-US" sz="1400" dirty="0" smtClean="0">
                <a:latin typeface="Arial"/>
                <a:cs typeface="Arial"/>
              </a:rPr>
              <a:t>50 years of experience</a:t>
            </a:r>
            <a:endParaRPr lang="en-US" sz="1400" dirty="0">
              <a:latin typeface="Arial"/>
              <a:cs typeface="Arial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endParaRPr lang="en-US" sz="1400" b="1" dirty="0">
              <a:latin typeface="Arial"/>
              <a:cs typeface="Arial" charset="0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r>
              <a:rPr lang="en-US" sz="1400" dirty="0" smtClean="0">
                <a:latin typeface="Arial"/>
                <a:cs typeface="Arial"/>
              </a:rPr>
              <a:t>Global and local presence</a:t>
            </a:r>
            <a:endParaRPr lang="en-US" sz="1400" dirty="0">
              <a:latin typeface="Arial"/>
              <a:cs typeface="Arial"/>
            </a:endParaRPr>
          </a:p>
          <a:p>
            <a:pPr lvl="1" indent="-171450">
              <a:lnSpc>
                <a:spcPct val="120000"/>
              </a:lnSpc>
              <a:buFont typeface="Lucida Grande"/>
              <a:buChar char="­"/>
              <a:defRPr/>
            </a:pPr>
            <a:r>
              <a:rPr lang="en-US" sz="1400" dirty="0" smtClean="0">
                <a:cs typeface="Arial" charset="0"/>
              </a:rPr>
              <a:t>Over </a:t>
            </a:r>
            <a:r>
              <a:rPr lang="en-US" sz="1400" dirty="0">
                <a:cs typeface="Arial" charset="0"/>
              </a:rPr>
              <a:t>500 schools and offices in over 53 countries, </a:t>
            </a:r>
            <a:r>
              <a:rPr lang="en-US" sz="1400" dirty="0" smtClean="0">
                <a:cs typeface="Arial" charset="0"/>
              </a:rPr>
              <a:t>including San Jose</a:t>
            </a:r>
            <a:endParaRPr lang="en-US" sz="1400" b="1" dirty="0">
              <a:latin typeface="Arial"/>
              <a:cs typeface="Arial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r>
              <a:rPr lang="en-US" sz="1400" dirty="0" smtClean="0">
                <a:latin typeface="Arial"/>
                <a:cs typeface="Arial"/>
              </a:rPr>
              <a:t>Educational value</a:t>
            </a:r>
            <a:endParaRPr lang="en-US" sz="1400" dirty="0">
              <a:latin typeface="Arial"/>
              <a:cs typeface="Arial"/>
            </a:endParaRPr>
          </a:p>
          <a:p>
            <a:pPr lvl="1" indent="-171450">
              <a:lnSpc>
                <a:spcPct val="120000"/>
              </a:lnSpc>
              <a:buFont typeface="Lucida Grande"/>
              <a:buChar char="­"/>
              <a:defRPr/>
            </a:pPr>
            <a:r>
              <a:rPr lang="en-US" sz="1400" dirty="0" smtClean="0">
                <a:cs typeface="Arial" charset="0"/>
              </a:rPr>
              <a:t>Accredited, just like our school</a:t>
            </a:r>
          </a:p>
          <a:p>
            <a:pPr lvl="1" indent="-171450">
              <a:lnSpc>
                <a:spcPct val="120000"/>
              </a:lnSpc>
              <a:buFont typeface="Lucida Grande"/>
              <a:buChar char="­"/>
              <a:defRPr/>
            </a:pPr>
            <a:r>
              <a:rPr lang="en-US" sz="1400" dirty="0" smtClean="0">
                <a:cs typeface="Arial" charset="0"/>
              </a:rPr>
              <a:t>Earn high school and college credit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endParaRPr lang="en-US" sz="1400" b="1" dirty="0">
              <a:latin typeface="Arial"/>
              <a:cs typeface="Arial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r>
              <a:rPr lang="en-US" sz="1400" dirty="0" smtClean="0">
                <a:latin typeface="Arial"/>
                <a:cs typeface="Arial"/>
              </a:rPr>
              <a:t>Incredible travel experiences at the guaranteed lowest price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863" y="1066800"/>
            <a:ext cx="4419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1000" spc="70" dirty="0">
                <a:latin typeface="Georgia"/>
                <a:cs typeface="Georgia"/>
              </a:rPr>
              <a:t>WHY EF?</a:t>
            </a:r>
            <a:endParaRPr lang="en-US" kern="1000" spc="100" dirty="0">
              <a:latin typeface="Georgia"/>
              <a:cs typeface="Georgia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260600" y="1676400"/>
            <a:ext cx="2397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2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72200" y="957876"/>
            <a:ext cx="2319712" cy="347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28282" y="4087674"/>
            <a:ext cx="2487836" cy="165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 bwMode="auto">
          <a:xfrm>
            <a:off x="6705599" y="3218244"/>
            <a:ext cx="2133601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5719" tIns="45719" rIns="45719" bIns="45719"/>
          <a:lstStyle/>
          <a:p>
            <a:pPr marL="457200"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6934200" y="3596875"/>
            <a:ext cx="1786862" cy="134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200" dirty="0" smtClean="0">
                <a:latin typeface="Georgia" charset="0"/>
                <a:cs typeface="Georgia" charset="0"/>
              </a:rPr>
              <a:t>“My </a:t>
            </a:r>
            <a:r>
              <a:rPr lang="en-US" sz="1200" dirty="0">
                <a:latin typeface="Georgia" charset="0"/>
                <a:cs typeface="Georgia" charset="0"/>
              </a:rPr>
              <a:t>department has </a:t>
            </a:r>
            <a:r>
              <a:rPr lang="en-US" sz="1200" dirty="0" smtClean="0">
                <a:latin typeface="Georgia" charset="0"/>
                <a:cs typeface="Georgia" charset="0"/>
              </a:rPr>
              <a:t/>
            </a:r>
            <a:br>
              <a:rPr lang="en-US" sz="1200" dirty="0" smtClean="0">
                <a:latin typeface="Georgia" charset="0"/>
                <a:cs typeface="Georgia" charset="0"/>
              </a:rPr>
            </a:br>
            <a:r>
              <a:rPr lang="en-US" sz="1200" dirty="0" smtClean="0">
                <a:latin typeface="Georgia" charset="0"/>
                <a:cs typeface="Georgia" charset="0"/>
              </a:rPr>
              <a:t>been traveling with EF </a:t>
            </a:r>
            <a:r>
              <a:rPr lang="en-US" sz="1100" dirty="0">
                <a:latin typeface="Georgia" charset="0"/>
                <a:cs typeface="Georgia" charset="0"/>
              </a:rPr>
              <a:t>for over </a:t>
            </a:r>
            <a:r>
              <a:rPr lang="en-US" sz="1100" dirty="0" smtClean="0">
                <a:latin typeface="Georgia" charset="0"/>
                <a:cs typeface="Georgia" charset="0"/>
              </a:rPr>
              <a:t>20 years!”</a:t>
            </a:r>
            <a:endParaRPr lang="en-US" sz="1100" dirty="0">
              <a:latin typeface="Georgia" charset="0"/>
              <a:cs typeface="Georgia" charset="0"/>
            </a:endParaRPr>
          </a:p>
          <a:p>
            <a:pPr>
              <a:lnSpc>
                <a:spcPct val="120000"/>
              </a:lnSpc>
              <a:defRPr/>
            </a:pPr>
            <a:endParaRPr lang="en-US" sz="1100" dirty="0">
              <a:latin typeface="Georgia" charset="0"/>
              <a:cs typeface="Georgia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1100" dirty="0" smtClean="0">
                <a:latin typeface="Georgia" charset="0"/>
                <a:cs typeface="Georgia" charset="0"/>
              </a:rPr>
              <a:t>— </a:t>
            </a:r>
            <a:r>
              <a:rPr lang="en-US" sz="1100" dirty="0" smtClean="0">
                <a:cs typeface="Arial" charset="0"/>
              </a:rPr>
              <a:t>Heather </a:t>
            </a:r>
            <a:r>
              <a:rPr lang="en-US" sz="1100" dirty="0">
                <a:cs typeface="Arial" charset="0"/>
              </a:rPr>
              <a:t>V., Group Leader</a:t>
            </a:r>
            <a:endParaRPr lang="en-US" sz="1100" dirty="0">
              <a:latin typeface="Georgia" charset="0"/>
              <a:cs typeface="Georg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578" name="Rectangle 31"/>
          <p:cNvSpPr>
            <a:spLocks noChangeArrowheads="1"/>
          </p:cNvSpPr>
          <p:nvPr/>
        </p:nvSpPr>
        <p:spPr bwMode="auto">
          <a:xfrm>
            <a:off x="801405" y="2743200"/>
            <a:ext cx="3395785" cy="241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400" kern="1100" spc="30" dirty="0" smtClean="0">
                <a:solidFill>
                  <a:schemeClr val="bg1"/>
                </a:solidFill>
                <a:cs typeface="Arial" charset="0"/>
              </a:rPr>
              <a:t>24/7 Tour Director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endParaRPr lang="en-US" sz="1400" kern="1100" spc="30" dirty="0" smtClean="0">
              <a:solidFill>
                <a:schemeClr val="bg1"/>
              </a:solidFill>
              <a:cs typeface="Arial" charset="0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400" kern="1100" spc="30" dirty="0" smtClean="0">
                <a:solidFill>
                  <a:schemeClr val="bg1"/>
                </a:solidFill>
                <a:cs typeface="Arial" charset="0"/>
              </a:rPr>
              <a:t>Chaperones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endParaRPr lang="en-US" sz="1400" kern="1100" spc="30" dirty="0" smtClean="0">
              <a:solidFill>
                <a:schemeClr val="bg1"/>
              </a:solidFill>
              <a:cs typeface="Arial" charset="0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400" kern="1100" spc="30" dirty="0" smtClean="0">
                <a:solidFill>
                  <a:schemeClr val="bg1"/>
                </a:solidFill>
                <a:cs typeface="Arial" charset="0"/>
              </a:rPr>
              <a:t>24-Hour emergency on-call service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endParaRPr lang="en-US" sz="1400" kern="1100" spc="30" dirty="0" smtClean="0">
              <a:solidFill>
                <a:schemeClr val="bg1"/>
              </a:solidFill>
              <a:cs typeface="Arial" charset="0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400" kern="1100" spc="30" dirty="0" smtClean="0">
                <a:solidFill>
                  <a:schemeClr val="bg1"/>
                </a:solidFill>
                <a:cs typeface="Arial" charset="0"/>
              </a:rPr>
              <a:t>Peace of Mind policy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endParaRPr lang="en-US" sz="1400" kern="1100" spc="30" dirty="0">
              <a:solidFill>
                <a:schemeClr val="bg1"/>
              </a:solidFill>
              <a:cs typeface="Arial" charset="0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400" kern="1100" spc="30" dirty="0" smtClean="0">
                <a:solidFill>
                  <a:schemeClr val="bg1"/>
                </a:solidFill>
                <a:cs typeface="Arial" charset="0"/>
              </a:rPr>
              <a:t>My approach to safety</a:t>
            </a:r>
            <a:endParaRPr lang="en-US" sz="1400" kern="1100" spc="3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813" y="1068388"/>
            <a:ext cx="44196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1000" spc="70" dirty="0">
                <a:solidFill>
                  <a:schemeClr val="bg1"/>
                </a:solidFill>
                <a:latin typeface="Georgia"/>
                <a:cs typeface="Georgia"/>
              </a:rPr>
              <a:t>EF’S COMMITMENT TO </a:t>
            </a:r>
          </a:p>
          <a:p>
            <a:pPr algn="ctr">
              <a:defRPr/>
            </a:pPr>
            <a:r>
              <a:rPr lang="en-US" kern="1000" spc="70" dirty="0">
                <a:solidFill>
                  <a:schemeClr val="bg1"/>
                </a:solidFill>
                <a:latin typeface="Georgia"/>
                <a:cs typeface="Georgia"/>
              </a:rPr>
              <a:t>OUR SAFETY</a:t>
            </a:r>
            <a:endParaRPr lang="en-US" kern="1000" spc="1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41550" y="2057400"/>
            <a:ext cx="2397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TUS_CG_Barcelona_07042013_027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8621" y="958430"/>
            <a:ext cx="2261160" cy="3391739"/>
          </a:xfrm>
          <a:prstGeom prst="rect">
            <a:avLst/>
          </a:prstGeom>
        </p:spPr>
      </p:pic>
      <p:pic>
        <p:nvPicPr>
          <p:cNvPr id="4" name="Picture 3" descr="ETUS_CostaRica_04182013_048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550203"/>
            <a:ext cx="1714500" cy="1143000"/>
          </a:xfrm>
          <a:prstGeom prst="rect">
            <a:avLst/>
          </a:prstGeom>
        </p:spPr>
      </p:pic>
      <p:pic>
        <p:nvPicPr>
          <p:cNvPr id="2662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58372" y="4191000"/>
            <a:ext cx="2552176" cy="170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304800" y="2362200"/>
            <a:ext cx="2324100" cy="2438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5719" tIns="45719" rIns="45719" bIns="45719"/>
          <a:lstStyle/>
          <a:p>
            <a:pPr marL="457200">
              <a:defRPr/>
            </a:pPr>
            <a:endParaRPr lang="en-US">
              <a:cs typeface="Arial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533400" y="2657432"/>
            <a:ext cx="1828800" cy="184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200" dirty="0" smtClean="0">
                <a:latin typeface="Georgia"/>
                <a:cs typeface="Georgia"/>
              </a:rPr>
              <a:t>“Couldn't </a:t>
            </a:r>
            <a:r>
              <a:rPr lang="en-US" sz="1200" dirty="0">
                <a:latin typeface="Georgia"/>
                <a:cs typeface="Georgia"/>
              </a:rPr>
              <a:t>have asked for a better senior trip! Our tour guide</a:t>
            </a:r>
            <a:r>
              <a:rPr lang="en-US" sz="1200" dirty="0" smtClean="0">
                <a:latin typeface="Georgia"/>
                <a:cs typeface="Georgia"/>
              </a:rPr>
              <a:t>, Andrés</a:t>
            </a:r>
            <a:r>
              <a:rPr lang="en-US" sz="1200" dirty="0">
                <a:latin typeface="Georgia"/>
                <a:cs typeface="Georgia"/>
              </a:rPr>
              <a:t>, was very kind and worked so hard to make everything perfect</a:t>
            </a:r>
            <a:r>
              <a:rPr lang="en-US" sz="1200" dirty="0" smtClean="0"/>
              <a:t>.</a:t>
            </a:r>
            <a:r>
              <a:rPr lang="en-US" sz="1200" dirty="0" smtClean="0">
                <a:latin typeface="Georgia" charset="0"/>
                <a:cs typeface="Georgia" charset="0"/>
              </a:rPr>
              <a:t>”</a:t>
            </a:r>
            <a:endParaRPr lang="en-US" sz="1200" dirty="0">
              <a:latin typeface="Georgia" charset="0"/>
              <a:cs typeface="Georgia" charset="0"/>
            </a:endParaRPr>
          </a:p>
          <a:p>
            <a:pPr>
              <a:lnSpc>
                <a:spcPct val="120000"/>
              </a:lnSpc>
              <a:defRPr/>
            </a:pPr>
            <a:endParaRPr lang="en-US" sz="1200" dirty="0">
              <a:latin typeface="Georgia" charset="0"/>
              <a:cs typeface="Georgia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1100" dirty="0" smtClean="0">
                <a:latin typeface="Georgia" charset="0"/>
                <a:cs typeface="Georgia" charset="0"/>
              </a:rPr>
              <a:t>— </a:t>
            </a:r>
            <a:r>
              <a:rPr lang="en-US" sz="1100" dirty="0" err="1" smtClean="0">
                <a:cs typeface="Arial" charset="0"/>
              </a:rPr>
              <a:t>Lynsey</a:t>
            </a:r>
            <a:r>
              <a:rPr lang="en-US" sz="1100" dirty="0" smtClean="0">
                <a:cs typeface="Arial" charset="0"/>
              </a:rPr>
              <a:t> M.</a:t>
            </a:r>
            <a:r>
              <a:rPr lang="en-US" sz="1100" dirty="0">
                <a:cs typeface="Arial" charset="0"/>
              </a:rPr>
              <a:t>, </a:t>
            </a:r>
            <a:r>
              <a:rPr lang="en-US" sz="1100" dirty="0" smtClean="0">
                <a:cs typeface="Arial" charset="0"/>
              </a:rPr>
              <a:t>Student</a:t>
            </a:r>
            <a:endParaRPr lang="en-US" sz="1100" dirty="0">
              <a:latin typeface="Georgia" charset="0"/>
              <a:cs typeface="Georgia" charset="0"/>
            </a:endParaRPr>
          </a:p>
        </p:txBody>
      </p:sp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4879518" y="2856296"/>
            <a:ext cx="3505200" cy="292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r>
              <a:rPr lang="en-US" sz="1400" dirty="0" smtClean="0">
                <a:latin typeface="Arial"/>
                <a:cs typeface="Arial"/>
              </a:rPr>
              <a:t>Combined groups get the best value.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endParaRPr lang="en-US" sz="1400" dirty="0" smtClean="0">
              <a:latin typeface="Arial"/>
              <a:cs typeface="Arial" charset="0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r>
              <a:rPr lang="en-US" sz="1400" dirty="0" smtClean="0">
                <a:latin typeface="Arial"/>
                <a:cs typeface="Arial"/>
              </a:rPr>
              <a:t>Tour choice and departure date flexibility to match with other groups.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endParaRPr lang="en-US" sz="1400" dirty="0" smtClean="0">
              <a:latin typeface="Arial"/>
              <a:cs typeface="Arial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r>
              <a:rPr lang="en-US" sz="1400" dirty="0" smtClean="0">
                <a:latin typeface="Arial"/>
                <a:cs typeface="Arial"/>
              </a:rPr>
              <a:t>Meet other students from around the country</a:t>
            </a:r>
            <a:r>
              <a:rPr lang="en-US" sz="1400" dirty="0">
                <a:latin typeface="Arial"/>
                <a:cs typeface="Arial"/>
              </a:rPr>
              <a:t>.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endParaRPr lang="en-US" sz="1400" dirty="0">
              <a:latin typeface="Arial"/>
              <a:cs typeface="Arial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r>
              <a:rPr lang="en-US" sz="1400" dirty="0">
                <a:latin typeface="Arial"/>
                <a:cs typeface="Arial"/>
              </a:rPr>
              <a:t>Our departure date window is:</a:t>
            </a:r>
            <a:br>
              <a:rPr lang="en-US" sz="1400" dirty="0"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07/07/2016 – 07/15/2016</a:t>
            </a:r>
            <a:endParaRPr lang="en-US" sz="1400" dirty="0">
              <a:solidFill>
                <a:srgbClr val="FF0000"/>
              </a:solidFill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endParaRPr lang="en-US" sz="1400" dirty="0">
              <a:latin typeface="Arial"/>
              <a:cs typeface="Arial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854118" y="1824335"/>
            <a:ext cx="3683000" cy="60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i="1" dirty="0" smtClean="0">
                <a:latin typeface="Georgia" charset="0"/>
                <a:cs typeface="Georgia" charset="0"/>
              </a:rPr>
              <a:t>Group travel keeps tours affordable, allowing more students to see the world</a:t>
            </a:r>
            <a:endParaRPr lang="en-US" sz="1400" i="1" dirty="0">
              <a:latin typeface="Georgia" charset="0"/>
              <a:cs typeface="Georgia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39781" y="1066800"/>
            <a:ext cx="4419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1000" spc="70" dirty="0" smtClean="0">
                <a:latin typeface="Georgia"/>
                <a:cs typeface="Georgia"/>
              </a:rPr>
              <a:t>WHY GROUP TRAVEL?</a:t>
            </a:r>
            <a:endParaRPr lang="en-US" kern="1000" spc="100" dirty="0">
              <a:latin typeface="Georgia"/>
              <a:cs typeface="Georgia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530518" y="1705272"/>
            <a:ext cx="2397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673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685801" y="2785993"/>
            <a:ext cx="3730624" cy="267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r>
              <a:rPr lang="en-US" sz="1400" kern="1000" spc="30" dirty="0" smtClean="0">
                <a:solidFill>
                  <a:schemeClr val="bg1"/>
                </a:solidFill>
                <a:cs typeface="Arial" charset="0"/>
              </a:rPr>
              <a:t>Tour cancellation and interruption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endParaRPr lang="en-US" sz="1400" kern="1000" spc="30" dirty="0" smtClean="0">
              <a:solidFill>
                <a:schemeClr val="bg1"/>
              </a:solidFill>
              <a:cs typeface="Arial" charset="0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r>
              <a:rPr lang="en-US" sz="1400" kern="1000" spc="30" dirty="0">
                <a:solidFill>
                  <a:schemeClr val="bg1"/>
                </a:solidFill>
                <a:cs typeface="Arial" charset="0"/>
              </a:rPr>
              <a:t>Illness and </a:t>
            </a:r>
            <a:r>
              <a:rPr lang="en-US" sz="1400" kern="1000" spc="30" dirty="0" smtClean="0">
                <a:solidFill>
                  <a:schemeClr val="bg1"/>
                </a:solidFill>
                <a:cs typeface="Arial" charset="0"/>
              </a:rPr>
              <a:t>accident</a:t>
            </a:r>
            <a:endParaRPr lang="en-US" sz="1400" kern="1000" spc="30" dirty="0">
              <a:solidFill>
                <a:schemeClr val="bg1"/>
              </a:solidFill>
              <a:cs typeface="Arial" charset="0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endParaRPr lang="en-US" sz="1400" kern="1000" spc="30" dirty="0" smtClean="0">
              <a:solidFill>
                <a:schemeClr val="bg1"/>
              </a:solidFill>
              <a:cs typeface="Arial" charset="0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r>
              <a:rPr lang="en-US" sz="1400" kern="1000" spc="30" dirty="0" smtClean="0">
                <a:solidFill>
                  <a:schemeClr val="bg1"/>
                </a:solidFill>
                <a:cs typeface="Arial" charset="0"/>
              </a:rPr>
              <a:t>Baggage and property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endParaRPr lang="en-US" sz="1400" kern="1000" spc="30" dirty="0" smtClean="0">
              <a:solidFill>
                <a:schemeClr val="bg1"/>
              </a:solidFill>
              <a:cs typeface="Arial" charset="0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r>
              <a:rPr lang="en-US" sz="1400" kern="1000" spc="30" dirty="0" smtClean="0">
                <a:solidFill>
                  <a:schemeClr val="bg1"/>
                </a:solidFill>
                <a:cs typeface="Arial" charset="0"/>
              </a:rPr>
              <a:t>Flight delay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endParaRPr lang="en-US" sz="1400" kern="1000" spc="30" dirty="0" smtClean="0">
              <a:solidFill>
                <a:schemeClr val="bg1"/>
              </a:solidFill>
              <a:cs typeface="Arial" charset="0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r>
              <a:rPr lang="en-US" sz="1400" kern="1000" spc="30" dirty="0" smtClean="0">
                <a:solidFill>
                  <a:schemeClr val="bg1"/>
                </a:solidFill>
                <a:cs typeface="Arial" charset="0"/>
              </a:rPr>
              <a:t>24-hour access to an English-</a:t>
            </a:r>
            <a:br>
              <a:rPr lang="en-US" sz="1400" kern="1000" spc="30" dirty="0" smtClean="0">
                <a:solidFill>
                  <a:schemeClr val="bg1"/>
                </a:solidFill>
                <a:cs typeface="Arial" charset="0"/>
              </a:rPr>
            </a:br>
            <a:r>
              <a:rPr lang="en-US" sz="1400" kern="1000" spc="30" dirty="0" smtClean="0">
                <a:solidFill>
                  <a:schemeClr val="bg1"/>
                </a:solidFill>
                <a:cs typeface="Arial" charset="0"/>
              </a:rPr>
              <a:t>speaking representative</a:t>
            </a:r>
            <a:endParaRPr lang="en-US" sz="1400" kern="1000" spc="3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4" y="1068388"/>
            <a:ext cx="4848226" cy="120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kern="1000" spc="100" dirty="0" smtClean="0">
                <a:solidFill>
                  <a:schemeClr val="bg1"/>
                </a:solidFill>
                <a:latin typeface="Georgia"/>
                <a:cs typeface="Georgia"/>
              </a:rPr>
              <a:t>THE GLOBAL </a:t>
            </a:r>
          </a:p>
          <a:p>
            <a:pPr algn="ctr">
              <a:defRPr/>
            </a:pPr>
            <a:r>
              <a:rPr lang="en-US" kern="1000" spc="100" dirty="0" smtClean="0">
                <a:solidFill>
                  <a:schemeClr val="bg1"/>
                </a:solidFill>
                <a:latin typeface="Georgia"/>
                <a:cs typeface="Georgia"/>
              </a:rPr>
              <a:t>TRAVEL PROTECTION </a:t>
            </a:r>
          </a:p>
          <a:p>
            <a:pPr algn="ctr">
              <a:defRPr/>
            </a:pPr>
            <a:r>
              <a:rPr lang="en-US" kern="1000" spc="100" dirty="0" smtClean="0">
                <a:solidFill>
                  <a:schemeClr val="bg1"/>
                </a:solidFill>
                <a:latin typeface="Georgia"/>
                <a:cs typeface="Georgia"/>
              </a:rPr>
              <a:t>PLAN COVERS:</a:t>
            </a:r>
            <a:endParaRPr lang="en-US" kern="1000" spc="1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286000" y="2362200"/>
            <a:ext cx="2397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677" name="TextBox 1"/>
          <p:cNvSpPr txBox="1">
            <a:spLocks noChangeArrowheads="1"/>
          </p:cNvSpPr>
          <p:nvPr/>
        </p:nvSpPr>
        <p:spPr bwMode="auto">
          <a:xfrm>
            <a:off x="7742238" y="7191375"/>
            <a:ext cx="185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eaLnBrk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410200" y="1956097"/>
            <a:ext cx="1589156" cy="123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592137" y="2819400"/>
            <a:ext cx="3810000" cy="318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en-US" sz="1400" b="1" dirty="0" smtClean="0">
                <a:cs typeface="Arial" charset="0"/>
              </a:rPr>
              <a:t>Before tour </a:t>
            </a:r>
            <a:r>
              <a:rPr lang="en-US" sz="1400" dirty="0" smtClean="0">
                <a:cs typeface="Arial" charset="0"/>
              </a:rPr>
              <a:t>students research </a:t>
            </a:r>
            <a:r>
              <a:rPr lang="en-US" sz="1400" dirty="0">
                <a:cs typeface="Arial" charset="0"/>
              </a:rPr>
              <a:t>destination-related topics that they feel passionate about.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  <a:defRPr/>
            </a:pPr>
            <a:endParaRPr lang="en-US" sz="1400" dirty="0">
              <a:cs typeface="Arial" charset="0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en-US" sz="1400" b="1" dirty="0" smtClean="0">
                <a:cs typeface="Arial" charset="0"/>
              </a:rPr>
              <a:t>On tour </a:t>
            </a:r>
            <a:r>
              <a:rPr lang="en-US" sz="1400" dirty="0" smtClean="0">
                <a:cs typeface="Arial" charset="0"/>
              </a:rPr>
              <a:t>students continue to explore these topics and engage in more in-depth learning.</a:t>
            </a:r>
            <a:endParaRPr lang="en-US" sz="1400" dirty="0">
              <a:cs typeface="Arial" charset="0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  <a:defRPr/>
            </a:pPr>
            <a:endParaRPr lang="en-US" sz="1400" dirty="0">
              <a:cs typeface="Arial" charset="0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en-US" sz="1400" b="1" dirty="0" smtClean="0">
                <a:cs typeface="Arial" charset="0"/>
              </a:rPr>
              <a:t>After tour </a:t>
            </a:r>
            <a:r>
              <a:rPr lang="en-US" sz="1400" dirty="0" smtClean="0">
                <a:cs typeface="Arial" charset="0"/>
              </a:rPr>
              <a:t>students reflect </a:t>
            </a:r>
            <a:r>
              <a:rPr lang="en-US" sz="1400" dirty="0">
                <a:cs typeface="Arial" charset="0"/>
              </a:rPr>
              <a:t>through a creative </a:t>
            </a:r>
            <a:r>
              <a:rPr lang="en-US" sz="1400" dirty="0" smtClean="0">
                <a:cs typeface="Arial" charset="0"/>
              </a:rPr>
              <a:t>project. This project is eligible for high school or college credit—and is a great asset for college applications.</a:t>
            </a:r>
            <a:endParaRPr lang="en-US" sz="1400" dirty="0">
              <a:cs typeface="Arial" charset="0"/>
            </a:endParaRPr>
          </a:p>
        </p:txBody>
      </p:sp>
      <p:pic>
        <p:nvPicPr>
          <p:cNvPr id="29699" name="Picture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3481"/>
          <a:stretch/>
        </p:blipFill>
        <p:spPr bwMode="auto">
          <a:xfrm>
            <a:off x="4876800" y="3124200"/>
            <a:ext cx="2458395" cy="166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53200" y="1031785"/>
            <a:ext cx="2097148" cy="314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4800" y="1066800"/>
            <a:ext cx="44196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1000" spc="70" dirty="0" smtClean="0">
                <a:solidFill>
                  <a:srgbClr val="0000FF"/>
                </a:solidFill>
                <a:latin typeface="Georgia"/>
                <a:cs typeface="Georgia"/>
              </a:rPr>
              <a:t>WESHARE</a:t>
            </a:r>
            <a:br>
              <a:rPr lang="en-US" kern="1000" spc="70" dirty="0" smtClean="0">
                <a:solidFill>
                  <a:srgbClr val="0000FF"/>
                </a:solidFill>
                <a:latin typeface="Georgia"/>
                <a:cs typeface="Georgia"/>
              </a:rPr>
            </a:br>
            <a:r>
              <a:rPr lang="en-US" kern="1000" spc="70" dirty="0" smtClean="0">
                <a:solidFill>
                  <a:srgbClr val="0000FF"/>
                </a:solidFill>
                <a:latin typeface="Georgia"/>
                <a:cs typeface="Georgia"/>
              </a:rPr>
              <a:t>ENHANCES EVERY TOUR</a:t>
            </a:r>
            <a:endParaRPr lang="en-US" kern="1000" spc="100" dirty="0">
              <a:solidFill>
                <a:srgbClr val="0000FF"/>
              </a:solidFill>
              <a:latin typeface="Georgia"/>
              <a:cs typeface="Georgia"/>
            </a:endParaRPr>
          </a:p>
        </p:txBody>
      </p:sp>
      <p:sp>
        <p:nvSpPr>
          <p:cNvPr id="29702" name="Rectangle 8"/>
          <p:cNvSpPr>
            <a:spLocks noChangeArrowheads="1"/>
          </p:cNvSpPr>
          <p:nvPr/>
        </p:nvSpPr>
        <p:spPr bwMode="auto">
          <a:xfrm>
            <a:off x="579437" y="2052935"/>
            <a:ext cx="3898900" cy="56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i="1" dirty="0" err="1" smtClean="0">
                <a:latin typeface="Georgia" charset="0"/>
                <a:cs typeface="Georgia" charset="0"/>
              </a:rPr>
              <a:t>weShare</a:t>
            </a:r>
            <a:r>
              <a:rPr lang="en-US" sz="1400" i="1" dirty="0" smtClean="0">
                <a:latin typeface="Georgia" charset="0"/>
                <a:cs typeface="Georgia" charset="0"/>
              </a:rPr>
              <a:t> is EF’s online platform that takes every tour to a deeper, more engaging level</a:t>
            </a:r>
            <a:endParaRPr lang="en-US" sz="1400" i="1" dirty="0">
              <a:latin typeface="Georgia" charset="0"/>
              <a:cs typeface="Georgia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363787" y="1956097"/>
            <a:ext cx="2397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 bwMode="auto">
          <a:xfrm>
            <a:off x="5979421" y="3886200"/>
            <a:ext cx="22860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5719" tIns="45719" rIns="45719" bIns="45719"/>
          <a:lstStyle/>
          <a:p>
            <a:pPr marL="457200">
              <a:defRPr/>
            </a:pPr>
            <a:endParaRPr lang="en-US">
              <a:cs typeface="Arial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6300788" y="4070119"/>
            <a:ext cx="1876425" cy="184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200" dirty="0" smtClean="0">
                <a:latin typeface="Georgia"/>
                <a:cs typeface="Georgia"/>
              </a:rPr>
              <a:t>“My </a:t>
            </a:r>
            <a:r>
              <a:rPr lang="en-US" sz="1200" dirty="0">
                <a:latin typeface="Georgia"/>
                <a:cs typeface="Georgia"/>
              </a:rPr>
              <a:t>daughter toured France and Italy. It sparked a worldview beyond the classroom. The journey is just beginning!”</a:t>
            </a:r>
          </a:p>
          <a:p>
            <a:pPr>
              <a:lnSpc>
                <a:spcPct val="120000"/>
              </a:lnSpc>
              <a:defRPr/>
            </a:pPr>
            <a:endParaRPr lang="en-US" sz="1200" dirty="0">
              <a:latin typeface="Georgia" charset="0"/>
              <a:cs typeface="Georgia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1100" dirty="0">
                <a:latin typeface="Georgia" charset="0"/>
                <a:cs typeface="Georgia" charset="0"/>
              </a:rPr>
              <a:t>—</a:t>
            </a:r>
            <a:r>
              <a:rPr lang="en-US" sz="1100" dirty="0">
                <a:cs typeface="Arial" charset="0"/>
              </a:rPr>
              <a:t>Carol B., Parent</a:t>
            </a:r>
            <a:endParaRPr lang="en-US" sz="1100" dirty="0">
              <a:latin typeface="Georgia" charset="0"/>
              <a:cs typeface="Georg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5105400" y="3044525"/>
            <a:ext cx="3425826" cy="26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400" b="1" dirty="0" smtClean="0">
                <a:latin typeface="Arial"/>
                <a:cs typeface="Arial"/>
              </a:rPr>
              <a:t>Spending Money </a:t>
            </a:r>
          </a:p>
          <a:p>
            <a:pPr>
              <a:lnSpc>
                <a:spcPct val="120000"/>
              </a:lnSpc>
              <a:defRPr/>
            </a:pPr>
            <a:r>
              <a:rPr lang="en-US" sz="1400" dirty="0" smtClean="0">
                <a:cs typeface="Arial" charset="0"/>
              </a:rPr>
              <a:t>For additional tour experiences, free time activities, souvenirs, beverages and snacks ($30–$65 per day)</a:t>
            </a:r>
            <a:endParaRPr lang="en-US" sz="1400" dirty="0">
              <a:cs typeface="Arial" charset="0"/>
            </a:endParaRPr>
          </a:p>
          <a:p>
            <a:pPr>
              <a:lnSpc>
                <a:spcPct val="120000"/>
              </a:lnSpc>
              <a:defRPr/>
            </a:pPr>
            <a:endParaRPr lang="en-US" sz="1400" dirty="0">
              <a:cs typeface="Arial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1400" b="1" dirty="0" smtClean="0">
                <a:latin typeface="Arial"/>
                <a:cs typeface="Arial"/>
              </a:rPr>
              <a:t>Tips </a:t>
            </a:r>
          </a:p>
          <a:p>
            <a:pPr>
              <a:lnSpc>
                <a:spcPct val="120000"/>
              </a:lnSpc>
              <a:defRPr/>
            </a:pPr>
            <a:r>
              <a:rPr lang="en-US" sz="1400" dirty="0" smtClean="0">
                <a:cs typeface="Arial" charset="0"/>
              </a:rPr>
              <a:t>For your Tour Director, bus driver and local guides (around $10 per day)</a:t>
            </a:r>
            <a:endParaRPr lang="en-US" sz="1400" dirty="0">
              <a:cs typeface="Arial" charset="0"/>
            </a:endParaRPr>
          </a:p>
          <a:p>
            <a:pPr>
              <a:lnSpc>
                <a:spcPct val="120000"/>
              </a:lnSpc>
              <a:defRPr/>
            </a:pPr>
            <a:endParaRPr lang="en-US" sz="1400" dirty="0" smtClean="0">
              <a:cs typeface="Arial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1400" b="1" dirty="0" smtClean="0">
                <a:latin typeface="Arial"/>
                <a:cs typeface="Arial"/>
              </a:rPr>
              <a:t>Passport and/or visa fees</a:t>
            </a:r>
            <a:endParaRPr lang="en-US" sz="140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1068388"/>
            <a:ext cx="44196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1000" spc="70" dirty="0" smtClean="0">
                <a:solidFill>
                  <a:srgbClr val="FF0000"/>
                </a:solidFill>
                <a:latin typeface="Georgia"/>
                <a:cs typeface="Georgia"/>
              </a:rPr>
              <a:t>WHAT ARE YOU </a:t>
            </a:r>
          </a:p>
          <a:p>
            <a:pPr algn="ctr">
              <a:defRPr/>
            </a:pPr>
            <a:r>
              <a:rPr lang="en-US" kern="1000" spc="70" dirty="0" smtClean="0">
                <a:solidFill>
                  <a:srgbClr val="FF0000"/>
                </a:solidFill>
                <a:latin typeface="Georgia"/>
                <a:cs typeface="Georgia"/>
              </a:rPr>
              <a:t>RESPONSIBLE FOR?</a:t>
            </a:r>
            <a:endParaRPr lang="en-US" kern="1000" spc="100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738144" y="2015381"/>
            <a:ext cx="2397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5184774" y="2104282"/>
            <a:ext cx="3346452" cy="56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i="1" dirty="0" smtClean="0">
                <a:latin typeface="Georgia" charset="0"/>
                <a:cs typeface="Georgia" charset="0"/>
              </a:rPr>
              <a:t>These are all necessities each traveler will be responsible for.</a:t>
            </a:r>
            <a:endParaRPr lang="en-US" sz="1400" i="1" dirty="0">
              <a:latin typeface="Georgia" charset="0"/>
              <a:cs typeface="Georgia" charset="0"/>
            </a:endParaRPr>
          </a:p>
        </p:txBody>
      </p:sp>
      <p:pic>
        <p:nvPicPr>
          <p:cNvPr id="8" name="Picture 2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67527" y="1181825"/>
            <a:ext cx="2485518" cy="363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265" y="3340294"/>
            <a:ext cx="1576169" cy="2364254"/>
          </a:xfrm>
          <a:prstGeom prst="rect">
            <a:avLst/>
          </a:prstGeom>
        </p:spPr>
      </p:pic>
      <p:pic>
        <p:nvPicPr>
          <p:cNvPr id="2" name="Picture 1" descr="ETUS_Beijing_03272014_RC_086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2273494"/>
            <a:ext cx="2133600" cy="1422400"/>
          </a:xfrm>
          <a:prstGeom prst="rect">
            <a:avLst/>
          </a:prstGeom>
        </p:spPr>
      </p:pic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999436" y="3662362"/>
            <a:ext cx="3825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050" dirty="0">
                <a:latin typeface="Georgia"/>
                <a:cs typeface="Georgia"/>
              </a:rPr>
              <a:t>“</a:t>
            </a:r>
            <a:endParaRPr lang="en-US" sz="9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9863" y="1066800"/>
            <a:ext cx="4419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1000" spc="70" dirty="0" smtClean="0">
                <a:solidFill>
                  <a:srgbClr val="C00000"/>
                </a:solidFill>
                <a:latin typeface="Georgia"/>
                <a:cs typeface="Georgia"/>
              </a:rPr>
              <a:t>PASSPORTS AND VISAS</a:t>
            </a:r>
            <a:endParaRPr lang="en-US" kern="1000" spc="100" dirty="0">
              <a:solidFill>
                <a:srgbClr val="C00000"/>
              </a:solidFill>
              <a:latin typeface="Georgia"/>
              <a:cs typeface="Georgia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49300" y="1824335"/>
            <a:ext cx="3289300" cy="56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300"/>
              </a:spcBef>
            </a:pPr>
            <a:r>
              <a:rPr lang="en-US" sz="1400" i="1" dirty="0" smtClean="0">
                <a:solidFill>
                  <a:srgbClr val="000000"/>
                </a:solidFill>
                <a:latin typeface="Georgia" charset="0"/>
                <a:cs typeface="Georgia" charset="0"/>
                <a:sym typeface="Helvetica Neue Light" charset="0"/>
              </a:rPr>
              <a:t>All travelers are responsible for securing necessary documentation </a:t>
            </a:r>
            <a:endParaRPr lang="en-US" sz="1400" i="1" dirty="0">
              <a:solidFill>
                <a:srgbClr val="000000"/>
              </a:solidFill>
              <a:latin typeface="Georgia" charset="0"/>
              <a:cs typeface="Georgia" charset="0"/>
              <a:sym typeface="Helvetica Neue Light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228850" y="1727497"/>
            <a:ext cx="2397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534987" y="2696196"/>
            <a:ext cx="3960813" cy="345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400" b="1" dirty="0" smtClean="0">
                <a:latin typeface="Arial"/>
                <a:cs typeface="Arial"/>
              </a:rPr>
              <a:t>Passports </a:t>
            </a:r>
          </a:p>
          <a:p>
            <a:pPr>
              <a:lnSpc>
                <a:spcPct val="120000"/>
              </a:lnSpc>
              <a:defRPr/>
            </a:pPr>
            <a:r>
              <a:rPr lang="en-US" sz="1400" dirty="0" smtClean="0">
                <a:cs typeface="Arial" charset="0"/>
              </a:rPr>
              <a:t>Valid passports are required for all travelers. 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Passports may take up to 14 weeks to process. </a:t>
            </a:r>
          </a:p>
          <a:p>
            <a:pPr>
              <a:lnSpc>
                <a:spcPct val="120000"/>
              </a:lnSpc>
              <a:defRPr/>
            </a:pPr>
            <a:endParaRPr lang="en-US" sz="1400" i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defRPr/>
            </a:pPr>
            <a:r>
              <a:rPr lang="en-US" sz="1400" b="1" i="1" dirty="0" smtClean="0">
                <a:solidFill>
                  <a:srgbClr val="000000"/>
                </a:solidFill>
                <a:latin typeface="Arial"/>
                <a:cs typeface="Arial"/>
              </a:rPr>
              <a:t>Important </a:t>
            </a:r>
            <a:r>
              <a:rPr lang="en-US" sz="1400" b="1" i="1" dirty="0">
                <a:solidFill>
                  <a:srgbClr val="000000"/>
                </a:solidFill>
                <a:latin typeface="Arial"/>
                <a:cs typeface="Arial"/>
              </a:rPr>
              <a:t>Note: </a:t>
            </a:r>
            <a:r>
              <a:rPr lang="en-US" sz="1400" i="1" dirty="0">
                <a:cs typeface="Arial" charset="0"/>
              </a:rPr>
              <a:t>Passports must be valid for </a:t>
            </a:r>
            <a:r>
              <a:rPr lang="en-US" sz="1400" i="1" dirty="0" smtClean="0">
                <a:cs typeface="Arial" charset="0"/>
              </a:rPr>
              <a:t>at </a:t>
            </a:r>
            <a:r>
              <a:rPr lang="en-US" sz="1400" i="1" dirty="0">
                <a:cs typeface="Arial" charset="0"/>
              </a:rPr>
              <a:t>least six months after our return date</a:t>
            </a:r>
            <a:r>
              <a:rPr lang="en-US" sz="1400" i="1" dirty="0" smtClean="0">
                <a:cs typeface="Arial" charset="0"/>
              </a:rPr>
              <a:t>.</a:t>
            </a:r>
            <a:endParaRPr lang="en-US" sz="1400" dirty="0" smtClean="0"/>
          </a:p>
          <a:p>
            <a:pPr>
              <a:lnSpc>
                <a:spcPct val="120000"/>
              </a:lnSpc>
              <a:defRPr/>
            </a:pPr>
            <a:endParaRPr lang="en-US" sz="1400" b="1" dirty="0">
              <a:latin typeface="Arial"/>
              <a:cs typeface="Arial"/>
            </a:endParaRPr>
          </a:p>
          <a:p>
            <a:pPr>
              <a:lnSpc>
                <a:spcPct val="120000"/>
              </a:lnSpc>
              <a:defRPr/>
            </a:pPr>
            <a:r>
              <a:rPr lang="en-US" sz="1400" b="1" dirty="0" smtClean="0">
                <a:latin typeface="Arial"/>
                <a:cs typeface="Arial"/>
              </a:rPr>
              <a:t>Visas </a:t>
            </a:r>
          </a:p>
          <a:p>
            <a:pPr>
              <a:lnSpc>
                <a:spcPct val="120000"/>
              </a:lnSpc>
              <a:defRPr/>
            </a:pPr>
            <a:r>
              <a:rPr lang="en-US" sz="1400" dirty="0" smtClean="0">
                <a:cs typeface="Arial" charset="0"/>
              </a:rPr>
              <a:t>Non-U.S. citizens may require special visas or other travel documents.</a:t>
            </a:r>
            <a:endParaRPr lang="en-US" sz="1400" dirty="0">
              <a:cs typeface="Arial" charset="0"/>
            </a:endParaRPr>
          </a:p>
          <a:p>
            <a:pPr>
              <a:lnSpc>
                <a:spcPct val="120000"/>
              </a:lnSpc>
              <a:defRPr/>
            </a:pPr>
            <a:endParaRPr lang="en-US" sz="1400" b="1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  <a:defRPr/>
            </a:pPr>
            <a:endParaRPr lang="en-US" sz="1400" dirty="0">
              <a:cs typeface="Arial" charset="0"/>
            </a:endParaRPr>
          </a:p>
          <a:p>
            <a:pPr>
              <a:lnSpc>
                <a:spcPct val="120000"/>
              </a:lnSpc>
              <a:defRPr/>
            </a:pPr>
            <a:endParaRPr lang="en-US" sz="1400" b="1" dirty="0">
              <a:latin typeface="Arial"/>
              <a:cs typeface="Arial"/>
            </a:endParaRPr>
          </a:p>
        </p:txBody>
      </p:sp>
      <p:pic>
        <p:nvPicPr>
          <p:cNvPr id="17" name="Picture 16" descr="ETUS_Berlin_07122013_020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448" y="1219200"/>
            <a:ext cx="2402688" cy="3604030"/>
          </a:xfrm>
          <a:prstGeom prst="rect">
            <a:avLst/>
          </a:prstGeom>
        </p:spPr>
      </p:pic>
      <p:pic>
        <p:nvPicPr>
          <p:cNvPr id="9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7075" y="4318388"/>
            <a:ext cx="2479675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_MG_042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588" y="2687488"/>
            <a:ext cx="2461708" cy="1767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770" name="TextBox 6"/>
          <p:cNvSpPr txBox="1">
            <a:spLocks noChangeArrowheads="1"/>
          </p:cNvSpPr>
          <p:nvPr/>
        </p:nvSpPr>
        <p:spPr bwMode="auto">
          <a:xfrm>
            <a:off x="4800600" y="2736850"/>
            <a:ext cx="4267200" cy="245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eaLnBrk="1">
              <a:lnSpc>
                <a:spcPct val="11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Full-time, bilingual Tour Director</a:t>
            </a:r>
          </a:p>
          <a:p>
            <a:pPr eaLnBrk="1">
              <a:lnSpc>
                <a:spcPct val="11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 </a:t>
            </a:r>
          </a:p>
          <a:p>
            <a:pPr eaLnBrk="1">
              <a:lnSpc>
                <a:spcPct val="11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Educational itinerary</a:t>
            </a:r>
          </a:p>
          <a:p>
            <a:pPr eaLnBrk="1">
              <a:lnSpc>
                <a:spcPct val="11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 </a:t>
            </a:r>
          </a:p>
          <a:p>
            <a:pPr eaLnBrk="1">
              <a:lnSpc>
                <a:spcPct val="11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Sightseeing led by licensed local guides</a:t>
            </a:r>
          </a:p>
          <a:p>
            <a:pPr eaLnBrk="1">
              <a:lnSpc>
                <a:spcPct val="11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 </a:t>
            </a:r>
          </a:p>
          <a:p>
            <a:pPr eaLnBrk="1">
              <a:lnSpc>
                <a:spcPct val="11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Entrance fees to select attractions</a:t>
            </a:r>
          </a:p>
          <a:p>
            <a:pPr eaLnBrk="1">
              <a:lnSpc>
                <a:spcPct val="11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 </a:t>
            </a:r>
          </a:p>
          <a:p>
            <a:pPr eaLnBrk="1">
              <a:lnSpc>
                <a:spcPct val="11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weShare, EF’s online platform for a deeper </a:t>
            </a:r>
            <a:b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learning experience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32771" name="Picture 4" descr="RCicons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26674"/>
          <a:stretch>
            <a:fillRect/>
          </a:stretch>
        </p:blipFill>
        <p:spPr bwMode="auto">
          <a:xfrm>
            <a:off x="4343400" y="2720975"/>
            <a:ext cx="103505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15"/>
          <p:cNvSpPr txBox="1">
            <a:spLocks noChangeArrowheads="1"/>
          </p:cNvSpPr>
          <p:nvPr/>
        </p:nvSpPr>
        <p:spPr bwMode="auto">
          <a:xfrm>
            <a:off x="1079500" y="2717567"/>
            <a:ext cx="3276600" cy="245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eaLnBrk="1">
              <a:lnSpc>
                <a:spcPct val="110000"/>
              </a:lnSpc>
            </a:pP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Round-trip flights on major carriers</a:t>
            </a:r>
          </a:p>
          <a:p>
            <a:pPr eaLnBrk="1">
              <a:lnSpc>
                <a:spcPct val="110000"/>
              </a:lnSpc>
            </a:pPr>
            <a:endParaRPr lang="en-US" sz="1400" dirty="0" smtClean="0">
              <a:solidFill>
                <a:srgbClr val="FFFFFF"/>
              </a:solidFill>
              <a:cs typeface="Arial" charset="0"/>
            </a:endParaRPr>
          </a:p>
          <a:p>
            <a:pPr eaLnBrk="1">
              <a:lnSpc>
                <a:spcPct val="110000"/>
              </a:lnSpc>
            </a:pP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Hotels with private bathrooms</a:t>
            </a:r>
          </a:p>
          <a:p>
            <a:pPr eaLnBrk="1">
              <a:lnSpc>
                <a:spcPct val="110000"/>
              </a:lnSpc>
            </a:pPr>
            <a:endParaRPr lang="en-US" sz="1400" dirty="0" smtClean="0">
              <a:solidFill>
                <a:srgbClr val="FFFFFF"/>
              </a:solidFill>
              <a:cs typeface="Arial" charset="0"/>
            </a:endParaRPr>
          </a:p>
          <a:p>
            <a:pPr eaLnBrk="1">
              <a:lnSpc>
                <a:spcPct val="110000"/>
              </a:lnSpc>
            </a:pPr>
            <a:r>
              <a:rPr lang="en-US" sz="1400" smtClean="0">
                <a:solidFill>
                  <a:srgbClr val="FFFFFF"/>
                </a:solidFill>
                <a:cs typeface="Arial" charset="0"/>
              </a:rPr>
              <a:t>Breakfast and </a:t>
            </a: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dinner daily</a:t>
            </a:r>
          </a:p>
          <a:p>
            <a:pPr eaLnBrk="1">
              <a:lnSpc>
                <a:spcPct val="110000"/>
              </a:lnSpc>
            </a:pPr>
            <a:endParaRPr lang="en-US" sz="1400" dirty="0" smtClean="0">
              <a:solidFill>
                <a:srgbClr val="FFFFFF"/>
              </a:solidFill>
              <a:cs typeface="Arial" charset="0"/>
            </a:endParaRPr>
          </a:p>
          <a:p>
            <a:pPr eaLnBrk="1">
              <a:lnSpc>
                <a:spcPct val="110000"/>
              </a:lnSpc>
            </a:pP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Comfortable </a:t>
            </a:r>
            <a:r>
              <a:rPr lang="en-US" sz="1400" dirty="0" err="1" smtClean="0">
                <a:solidFill>
                  <a:srgbClr val="FFFFFF"/>
                </a:solidFill>
                <a:cs typeface="Arial" charset="0"/>
              </a:rPr>
              <a:t>motorcoach</a:t>
            </a:r>
            <a:r>
              <a:rPr lang="en-US" sz="1400" dirty="0" smtClean="0">
                <a:solidFill>
                  <a:srgbClr val="FFFFFF"/>
                </a:solidFill>
                <a:cs typeface="Arial" charset="0"/>
              </a:rPr>
              <a:t> </a:t>
            </a:r>
          </a:p>
          <a:p>
            <a:pPr eaLnBrk="1">
              <a:lnSpc>
                <a:spcPct val="110000"/>
              </a:lnSpc>
            </a:pPr>
            <a:endParaRPr lang="en-US" sz="1400" dirty="0" smtClean="0">
              <a:solidFill>
                <a:srgbClr val="FFFFFF"/>
              </a:solidFill>
              <a:cs typeface="Arial" charset="0"/>
            </a:endParaRPr>
          </a:p>
          <a:p>
            <a:pPr eaLnBrk="1">
              <a:lnSpc>
                <a:spcPct val="110000"/>
              </a:lnSpc>
            </a:pPr>
            <a:r>
              <a:rPr lang="en-US" sz="1400" dirty="0" smtClean="0">
                <a:solidFill>
                  <a:schemeClr val="bg1"/>
                </a:solidFill>
                <a:cs typeface="Arial" charset="0"/>
              </a:rPr>
              <a:t>Global Travel Protection Plan</a:t>
            </a:r>
          </a:p>
          <a:p>
            <a:pPr eaLnBrk="1">
              <a:lnSpc>
                <a:spcPct val="110000"/>
              </a:lnSpc>
            </a:pP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32773" name="Picture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8768"/>
          <a:stretch/>
        </p:blipFill>
        <p:spPr bwMode="auto">
          <a:xfrm>
            <a:off x="609600" y="2736850"/>
            <a:ext cx="3937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Rectangle 11"/>
          <p:cNvSpPr>
            <a:spLocks noChangeArrowheads="1"/>
          </p:cNvSpPr>
          <p:nvPr/>
        </p:nvSpPr>
        <p:spPr bwMode="auto">
          <a:xfrm>
            <a:off x="3197226" y="1828800"/>
            <a:ext cx="2746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Georgia" charset="0"/>
                <a:cs typeface="Georgia" charset="0"/>
              </a:rPr>
              <a:t>Program price includes: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4600" y="1068388"/>
            <a:ext cx="41148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1000" spc="100" dirty="0" smtClean="0">
                <a:solidFill>
                  <a:schemeClr val="bg1"/>
                </a:solidFill>
                <a:latin typeface="Georgia"/>
                <a:cs typeface="Georgia"/>
              </a:rPr>
              <a:t>EVERYTHING YOU GET</a:t>
            </a:r>
            <a:endParaRPr lang="en-US" kern="1000" spc="1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422775" y="1708989"/>
            <a:ext cx="2397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536" y="4528198"/>
            <a:ext cx="374002" cy="37400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5719" tIns="45719" rIns="45719" bIns="45719"/>
          <a:lstStyle/>
          <a:p>
            <a:pPr marL="457200">
              <a:defRPr/>
            </a:pPr>
            <a:endParaRPr lang="en-US" sz="1000" b="1"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619125"/>
            <a:ext cx="6400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kern="1000" spc="70" dirty="0">
                <a:latin typeface="Georgia"/>
                <a:cs typeface="Georgia"/>
              </a:rPr>
              <a:t>OUR MEETING </a:t>
            </a:r>
            <a:r>
              <a:rPr lang="en-US" kern="1000" spc="70" dirty="0" smtClean="0">
                <a:latin typeface="Georgia"/>
                <a:cs typeface="Georgia"/>
              </a:rPr>
              <a:t>WILL COVER:</a:t>
            </a:r>
            <a:endParaRPr lang="en-US" kern="1000" spc="100" dirty="0">
              <a:latin typeface="Georgia"/>
              <a:cs typeface="Georgi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452938" y="1219200"/>
            <a:ext cx="2397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36" name="Rectangle 31"/>
          <p:cNvSpPr>
            <a:spLocks noChangeArrowheads="1"/>
          </p:cNvSpPr>
          <p:nvPr/>
        </p:nvSpPr>
        <p:spPr bwMode="auto">
          <a:xfrm>
            <a:off x="1066800" y="3268663"/>
            <a:ext cx="22860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1200" b="1" dirty="0" smtClean="0">
                <a:latin typeface="Arial"/>
                <a:cs typeface="Arial"/>
              </a:rPr>
              <a:t>Why travel is important</a:t>
            </a:r>
            <a:endParaRPr lang="en-US" sz="1200" b="1" dirty="0">
              <a:latin typeface="Arial"/>
              <a:cs typeface="Arial"/>
            </a:endParaRPr>
          </a:p>
        </p:txBody>
      </p:sp>
      <p:sp>
        <p:nvSpPr>
          <p:cNvPr id="18444" name="Rectangle 31"/>
          <p:cNvSpPr>
            <a:spLocks noChangeArrowheads="1"/>
          </p:cNvSpPr>
          <p:nvPr/>
        </p:nvSpPr>
        <p:spPr bwMode="auto">
          <a:xfrm>
            <a:off x="3733800" y="3268663"/>
            <a:ext cx="17526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1200" b="1" dirty="0" smtClean="0">
                <a:latin typeface="Arial"/>
                <a:cs typeface="Arial"/>
              </a:rPr>
              <a:t>Where we’re going</a:t>
            </a:r>
            <a:endParaRPr lang="en-US" sz="1200" b="1" dirty="0">
              <a:latin typeface="Arial"/>
              <a:cs typeface="Arial"/>
            </a:endParaRPr>
          </a:p>
        </p:txBody>
      </p:sp>
      <p:sp>
        <p:nvSpPr>
          <p:cNvPr id="16" name="Rectangle 31"/>
          <p:cNvSpPr>
            <a:spLocks noChangeArrowheads="1"/>
          </p:cNvSpPr>
          <p:nvPr/>
        </p:nvSpPr>
        <p:spPr bwMode="auto">
          <a:xfrm>
            <a:off x="5789613" y="5359400"/>
            <a:ext cx="22860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1200" b="1" dirty="0" smtClean="0">
                <a:latin typeface="Arial"/>
                <a:cs typeface="Arial"/>
              </a:rPr>
              <a:t>How to reserve your spot</a:t>
            </a:r>
            <a:endParaRPr lang="en-US" sz="1200" b="1" dirty="0">
              <a:latin typeface="Arial"/>
              <a:cs typeface="Arial"/>
            </a:endParaRPr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1066800" y="5359400"/>
            <a:ext cx="22860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1200" b="1" dirty="0" smtClean="0">
                <a:latin typeface="Arial"/>
                <a:cs typeface="Arial"/>
              </a:rPr>
              <a:t>The safety approach</a:t>
            </a:r>
            <a:endParaRPr lang="en-US" sz="1200" b="1" dirty="0">
              <a:latin typeface="Arial"/>
              <a:cs typeface="Arial"/>
            </a:endParaRPr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5980113" y="3268663"/>
            <a:ext cx="19050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1200" b="1" dirty="0" smtClean="0">
                <a:latin typeface="Arial"/>
                <a:cs typeface="Arial"/>
              </a:rPr>
              <a:t>Our travel partner</a:t>
            </a:r>
            <a:endParaRPr lang="en-US" sz="1200" b="1" dirty="0">
              <a:latin typeface="Arial"/>
              <a:cs typeface="Arial"/>
            </a:endParaRPr>
          </a:p>
        </p:txBody>
      </p:sp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3427413" y="5359400"/>
            <a:ext cx="2286000" cy="4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1200" b="1" dirty="0" smtClean="0">
                <a:latin typeface="Arial"/>
                <a:cs typeface="Arial"/>
              </a:rPr>
              <a:t>What’s included and </a:t>
            </a:r>
          </a:p>
          <a:p>
            <a:pPr algn="ctr">
              <a:lnSpc>
                <a:spcPct val="110000"/>
              </a:lnSpc>
              <a:defRPr/>
            </a:pPr>
            <a:r>
              <a:rPr lang="en-US" sz="1200" b="1" dirty="0" smtClean="0">
                <a:latin typeface="Arial"/>
                <a:cs typeface="Arial"/>
              </a:rPr>
              <a:t>what’s not</a:t>
            </a:r>
            <a:endParaRPr lang="en-US" sz="1200" b="1" dirty="0">
              <a:latin typeface="Arial"/>
              <a:cs typeface="Arial"/>
            </a:endParaRPr>
          </a:p>
        </p:txBody>
      </p:sp>
      <p:pic>
        <p:nvPicPr>
          <p:cNvPr id="18442" name="Picture 26" descr="Round-Photo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8925" y="1897063"/>
            <a:ext cx="130175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7" descr="Round-Photo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2713" y="189706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 descr="Round-Photo-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7613" y="1905000"/>
            <a:ext cx="1270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9" descr="Round-Photo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3987800"/>
            <a:ext cx="1323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1" descr="Round-Photo-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4613" y="39703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2" descr="Round-Photo-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6813" y="3962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ETUS_London_6.24.12_017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57200" y="4114800"/>
            <a:ext cx="2362200" cy="16577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00550" y="228600"/>
            <a:ext cx="4419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1000" spc="70" dirty="0" smtClean="0">
                <a:latin typeface="Georgia"/>
                <a:cs typeface="Georgia"/>
              </a:rPr>
              <a:t>PAYING FOR YOUR TOUR</a:t>
            </a:r>
            <a:endParaRPr lang="en-US" kern="1000" spc="100" dirty="0">
              <a:latin typeface="Georgia"/>
              <a:cs typeface="Georgia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522785" y="838200"/>
            <a:ext cx="4235452" cy="56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300"/>
              </a:spcBef>
            </a:pPr>
            <a:r>
              <a:rPr lang="en-US" sz="1400" i="1" dirty="0" smtClean="0">
                <a:solidFill>
                  <a:srgbClr val="000000"/>
                </a:solidFill>
                <a:latin typeface="Georgia" charset="0"/>
                <a:cs typeface="Georgia" charset="0"/>
                <a:sym typeface="Helvetica Neue Light" charset="0"/>
              </a:rPr>
              <a:t>EF Price Guarantee—your guaranteed lowest price will never change once you enroll</a:t>
            </a:r>
            <a:endParaRPr lang="en-US" sz="1400" i="1" dirty="0">
              <a:solidFill>
                <a:srgbClr val="000000"/>
              </a:solidFill>
              <a:latin typeface="Georgia" charset="0"/>
              <a:cs typeface="Georgia" charset="0"/>
              <a:sym typeface="Helvetica Neue Light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480174" y="762000"/>
            <a:ext cx="2397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Picture 4" descr="IMG_3516-cast-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162" y="938361"/>
            <a:ext cx="2347913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500"/>
          <a:stretch/>
        </p:blipFill>
        <p:spPr bwMode="auto">
          <a:xfrm>
            <a:off x="2399241" y="2293506"/>
            <a:ext cx="1643751" cy="216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631498" y="3900824"/>
            <a:ext cx="1676400" cy="1676400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293D"/>
              </a:solidFill>
              <a:effectLst/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2707698" y="4343400"/>
            <a:ext cx="155950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293D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algn="ctr" eaLnBrk="1"/>
            <a:r>
              <a:rPr lang="en-US" sz="1400" dirty="0" smtClean="0">
                <a:solidFill>
                  <a:schemeClr val="bg1"/>
                </a:solidFill>
                <a:cs typeface="Arial" charset="0"/>
              </a:rPr>
              <a:t>Just $95 to enroll and claim your spot!</a:t>
            </a:r>
            <a:endParaRPr lang="en-US" sz="14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508" y="1430861"/>
            <a:ext cx="3784005" cy="493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40717_KU_EF_Trossechs_039 cop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900" y="1727498"/>
            <a:ext cx="2960572" cy="25381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9863" y="281970"/>
            <a:ext cx="44196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kern="1000" spc="70" dirty="0" smtClean="0">
                <a:solidFill>
                  <a:srgbClr val="00B0F0"/>
                </a:solidFill>
                <a:latin typeface="Georgia"/>
                <a:cs typeface="Georgia"/>
              </a:rPr>
              <a:t>PAYMENT OPTIONS</a:t>
            </a:r>
            <a:endParaRPr lang="en-US" sz="4800" kern="1000" spc="100" dirty="0">
              <a:solidFill>
                <a:srgbClr val="00B0F0"/>
              </a:solidFill>
              <a:latin typeface="Georgia"/>
              <a:cs typeface="Georgi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228850" y="1727497"/>
            <a:ext cx="2397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 descr="_MG_2588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951676" y="291599"/>
            <a:ext cx="2963723" cy="4419720"/>
          </a:xfrm>
          <a:prstGeom prst="rect">
            <a:avLst/>
          </a:prstGeom>
        </p:spPr>
      </p:pic>
      <p:pic>
        <p:nvPicPr>
          <p:cNvPr id="3" name="Picture 2" descr="ETUS_CostaRica_04172013_085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900" y="4265613"/>
            <a:ext cx="3200400" cy="2133600"/>
          </a:xfrm>
          <a:prstGeom prst="rect">
            <a:avLst/>
          </a:prstGeom>
        </p:spPr>
      </p:pic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571500" y="2209800"/>
            <a:ext cx="3505200" cy="26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r>
              <a:rPr lang="en-US" sz="1400" dirty="0" smtClean="0">
                <a:latin typeface="Arial"/>
                <a:cs typeface="Arial"/>
              </a:rPr>
              <a:t>Pay in Full at Enrollment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endParaRPr lang="en-US" sz="1400" dirty="0" smtClean="0">
              <a:latin typeface="Arial"/>
              <a:cs typeface="Arial" charset="0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r>
              <a:rPr lang="en-US" sz="1400" dirty="0" smtClean="0">
                <a:latin typeface="Arial"/>
                <a:cs typeface="Arial"/>
              </a:rPr>
              <a:t>Automatic Payment Plan—Free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endParaRPr lang="en-US" sz="1400" dirty="0" smtClean="0">
              <a:latin typeface="Arial"/>
              <a:cs typeface="Arial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r>
              <a:rPr lang="en-US" sz="1400" dirty="0" smtClean="0">
                <a:latin typeface="Arial"/>
                <a:cs typeface="Arial"/>
              </a:rPr>
              <a:t>Manual Payment Plan—$50 Plan Fee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endParaRPr lang="en-US" sz="1400" dirty="0">
              <a:latin typeface="Arial"/>
              <a:cs typeface="Arial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endParaRPr lang="en-US" sz="1400" dirty="0">
              <a:latin typeface="Arial"/>
              <a:cs typeface="Arial"/>
            </a:endParaRPr>
          </a:p>
          <a:p>
            <a:pPr>
              <a:lnSpc>
                <a:spcPct val="120000"/>
              </a:lnSpc>
              <a:defRPr/>
            </a:pPr>
            <a:r>
              <a:rPr lang="en-US" sz="1400" dirty="0"/>
              <a:t>Call Customer Service to choose your perfect plan: 800-665-5364 </a:t>
            </a:r>
            <a:endParaRPr lang="en-US" sz="1400" dirty="0">
              <a:latin typeface="Arial"/>
              <a:cs typeface="Arial"/>
            </a:endParaRPr>
          </a:p>
          <a:p>
            <a:pPr>
              <a:lnSpc>
                <a:spcPct val="120000"/>
              </a:lnSpc>
              <a:defRPr/>
            </a:pPr>
            <a:endParaRPr lang="en-US" sz="1400" dirty="0"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137273" y="4265613"/>
            <a:ext cx="2778126" cy="2133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5719" tIns="45719" rIns="45719" bIns="45719"/>
          <a:lstStyle/>
          <a:p>
            <a:pPr marL="457200">
              <a:defRPr/>
            </a:pPr>
            <a:endParaRPr lang="en-US">
              <a:cs typeface="Arial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6476999" y="4524851"/>
            <a:ext cx="1582737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en-US" sz="1200" dirty="0" smtClean="0">
                <a:latin typeface="Georgia"/>
                <a:cs typeface="Georgia"/>
              </a:rPr>
              <a:t>“EF </a:t>
            </a:r>
            <a:r>
              <a:rPr lang="en-US" sz="1200" dirty="0">
                <a:latin typeface="Georgia"/>
                <a:cs typeface="Georgia"/>
              </a:rPr>
              <a:t>really knows how to make student </a:t>
            </a:r>
            <a:r>
              <a:rPr lang="en-US" sz="1200" dirty="0" smtClean="0">
                <a:latin typeface="Georgia"/>
                <a:cs typeface="Georgia"/>
              </a:rPr>
              <a:t>tours not only </a:t>
            </a:r>
            <a:r>
              <a:rPr lang="en-US" sz="1200" dirty="0">
                <a:latin typeface="Georgia"/>
                <a:cs typeface="Georgia"/>
              </a:rPr>
              <a:t>so much fun, but </a:t>
            </a:r>
            <a:r>
              <a:rPr lang="en-US" sz="1200" dirty="0" smtClean="0">
                <a:latin typeface="Georgia"/>
                <a:cs typeface="Georgia"/>
              </a:rPr>
              <a:t>really educational</a:t>
            </a:r>
            <a:r>
              <a:rPr lang="en-US" sz="1200" dirty="0">
                <a:latin typeface="Georgia"/>
                <a:cs typeface="Georgia"/>
              </a:rPr>
              <a:t>.”</a:t>
            </a:r>
          </a:p>
          <a:p>
            <a:pPr lvl="0"/>
            <a:endParaRPr lang="en-US" sz="1200" dirty="0" smtClean="0"/>
          </a:p>
          <a:p>
            <a:pPr lvl="0"/>
            <a:r>
              <a:rPr lang="en-US" sz="1100" dirty="0" smtClean="0"/>
              <a:t>— </a:t>
            </a:r>
            <a:r>
              <a:rPr lang="en-US" sz="1100" dirty="0"/>
              <a:t>Andrea X., Group Leader</a:t>
            </a:r>
          </a:p>
          <a:p>
            <a:r>
              <a:rPr lang="en-US" sz="1200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TUS_Paris_7.13.12_0296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460750" cy="51911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19600" y="457200"/>
            <a:ext cx="4724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kern="1000" spc="70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/>
                <a:cs typeface="Georgia"/>
              </a:rPr>
              <a:t>WHO’S IN?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509544" y="1687268"/>
            <a:ext cx="2397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5659437" y="2624544"/>
            <a:ext cx="2646363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400" b="1" dirty="0" smtClean="0">
                <a:latin typeface="Arial"/>
                <a:cs typeface="Arial"/>
              </a:rPr>
              <a:t>Online:</a:t>
            </a:r>
          </a:p>
          <a:p>
            <a:pPr eaLnBrk="1"/>
            <a:r>
              <a:rPr lang="en-US" sz="1400" dirty="0" smtClean="0">
                <a:solidFill>
                  <a:srgbClr val="000000"/>
                </a:solidFill>
                <a:cs typeface="Arial" charset="0"/>
                <a:sym typeface="Helvetica Neue Light" charset="0"/>
                <a:hlinkClick r:id="rId3"/>
              </a:rPr>
              <a:t>www.eftours.com/1772766PU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  <a:sym typeface="Helvetica Neue Light" charset="0"/>
              </a:rPr>
              <a:t>     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  <a:sym typeface="Helvetica Neue Light" charset="0"/>
              </a:rPr>
              <a:t>   </a:t>
            </a:r>
          </a:p>
          <a:p>
            <a:pPr>
              <a:lnSpc>
                <a:spcPct val="120000"/>
              </a:lnSpc>
              <a:defRPr/>
            </a:pPr>
            <a:endParaRPr lang="en-US" sz="1400" b="1" dirty="0">
              <a:latin typeface="Arial"/>
              <a:cs typeface="Arial"/>
            </a:endParaRPr>
          </a:p>
          <a:p>
            <a:pPr>
              <a:lnSpc>
                <a:spcPct val="120000"/>
              </a:lnSpc>
              <a:defRPr/>
            </a:pPr>
            <a:r>
              <a:rPr lang="en-US" sz="1400" b="1" dirty="0" smtClean="0">
                <a:latin typeface="Arial"/>
                <a:cs typeface="Arial"/>
              </a:rPr>
              <a:t>Phone: </a:t>
            </a:r>
            <a:r>
              <a:rPr lang="en-US" sz="1400" dirty="0" smtClean="0">
                <a:latin typeface="Arial"/>
                <a:cs typeface="Arial"/>
              </a:rPr>
              <a:t>800-665-5364</a:t>
            </a:r>
            <a:endParaRPr lang="en-US" sz="1400" dirty="0">
              <a:cs typeface="Arial" charset="0"/>
            </a:endParaRPr>
          </a:p>
          <a:p>
            <a:pPr>
              <a:lnSpc>
                <a:spcPct val="120000"/>
              </a:lnSpc>
              <a:defRPr/>
            </a:pPr>
            <a:endParaRPr lang="en-US" sz="1400" b="1" dirty="0">
              <a:latin typeface="Arial"/>
              <a:cs typeface="Arial"/>
            </a:endParaRPr>
          </a:p>
          <a:p>
            <a:pPr>
              <a:lnSpc>
                <a:spcPct val="120000"/>
              </a:lnSpc>
              <a:defRPr/>
            </a:pPr>
            <a:r>
              <a:rPr lang="en-US" sz="1400" b="1" dirty="0" smtClean="0">
                <a:latin typeface="Arial"/>
                <a:cs typeface="Arial"/>
              </a:rPr>
              <a:t>Tour Number</a:t>
            </a:r>
          </a:p>
          <a:p>
            <a:pPr>
              <a:lnSpc>
                <a:spcPct val="120000"/>
              </a:lnSpc>
              <a:defRPr/>
            </a:pPr>
            <a:r>
              <a:rPr lang="en-US" sz="1400" dirty="0" smtClean="0">
                <a:cs typeface="Arial" charset="0"/>
              </a:rPr>
              <a:t>1772766PU </a:t>
            </a:r>
          </a:p>
          <a:p>
            <a:pPr>
              <a:lnSpc>
                <a:spcPct val="120000"/>
              </a:lnSpc>
              <a:defRPr/>
            </a:pPr>
            <a:endParaRPr lang="en-US" sz="1400" dirty="0" smtClean="0">
              <a:cs typeface="Arial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1400" b="1" dirty="0" smtClean="0">
                <a:latin typeface="Arial"/>
                <a:cs typeface="Arial"/>
              </a:rPr>
              <a:t>Application Deadline</a:t>
            </a:r>
          </a:p>
          <a:p>
            <a:pPr>
              <a:lnSpc>
                <a:spcPct val="120000"/>
              </a:lnSpc>
              <a:defRPr/>
            </a:pPr>
            <a:r>
              <a:rPr lang="en-US" sz="1400" i="1" dirty="0" smtClean="0">
                <a:solidFill>
                  <a:srgbClr val="FF0000"/>
                </a:solidFill>
                <a:latin typeface="Arial"/>
                <a:cs typeface="Arial"/>
              </a:rPr>
              <a:t>October 30</a:t>
            </a:r>
            <a:r>
              <a:rPr lang="en-US" sz="1400" i="1" baseline="30000" dirty="0" smtClean="0">
                <a:solidFill>
                  <a:srgbClr val="FF0000"/>
                </a:solidFill>
                <a:latin typeface="Arial"/>
                <a:cs typeface="Arial"/>
              </a:rPr>
              <a:t>th</a:t>
            </a:r>
            <a:r>
              <a:rPr lang="en-US" sz="1400" i="1" dirty="0" smtClean="0">
                <a:solidFill>
                  <a:srgbClr val="FF0000"/>
                </a:solidFill>
                <a:latin typeface="Arial"/>
                <a:cs typeface="Arial"/>
              </a:rPr>
              <a:t>, 2015</a:t>
            </a:r>
          </a:p>
          <a:p>
            <a:pPr>
              <a:lnSpc>
                <a:spcPct val="120000"/>
              </a:lnSpc>
              <a:defRPr/>
            </a:pPr>
            <a:endParaRPr lang="en-US" sz="1400" i="1" dirty="0" smtClean="0">
              <a:latin typeface="Arial"/>
              <a:cs typeface="Arial"/>
            </a:endParaRPr>
          </a:p>
        </p:txBody>
      </p:sp>
      <p:pic>
        <p:nvPicPr>
          <p:cNvPr id="3" name="Picture 2" descr="_MG_954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20317"/>
            <a:ext cx="4191000" cy="2594653"/>
          </a:xfrm>
          <a:prstGeom prst="rect">
            <a:avLst/>
          </a:prstGeom>
        </p:spPr>
      </p:pic>
      <p:pic>
        <p:nvPicPr>
          <p:cNvPr id="5" name="Picture 4" descr="ETUS_Paris_7.14.12_0179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165" y="1528465"/>
            <a:ext cx="2883671" cy="1922447"/>
          </a:xfrm>
          <a:prstGeom prst="rect">
            <a:avLst/>
          </a:prstGeom>
        </p:spPr>
      </p:pic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4416424" y="1704201"/>
            <a:ext cx="44989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0000"/>
                </a:solidFill>
                <a:latin typeface="Georgia"/>
                <a:cs typeface="Georgia"/>
              </a:rPr>
              <a:t>Reserve your spot now!</a:t>
            </a:r>
            <a:endParaRPr lang="en-US" sz="1400" i="1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268297" y="3354923"/>
            <a:ext cx="2092325" cy="1935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5719" tIns="45719" rIns="45719" bIns="45719"/>
          <a:lstStyle/>
          <a:p>
            <a:pPr marL="457200">
              <a:defRPr/>
            </a:pPr>
            <a:endParaRPr lang="en-US">
              <a:cs typeface="Arial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525471" y="3653737"/>
            <a:ext cx="2656129" cy="116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200" dirty="0" smtClean="0">
                <a:latin typeface="Georgia" charset="0"/>
                <a:cs typeface="Georgia" charset="0"/>
              </a:rPr>
              <a:t>“</a:t>
            </a:r>
            <a:r>
              <a:rPr lang="en-US" sz="1200" dirty="0">
                <a:latin typeface="Georgia"/>
                <a:cs typeface="Georgia"/>
              </a:rPr>
              <a:t>It’s the best gift a parent can give to their child.”</a:t>
            </a:r>
          </a:p>
          <a:p>
            <a:pPr>
              <a:lnSpc>
                <a:spcPct val="120000"/>
              </a:lnSpc>
              <a:defRPr/>
            </a:pPr>
            <a:endParaRPr lang="en-US" sz="1100" dirty="0">
              <a:latin typeface="Georgia" charset="0"/>
              <a:cs typeface="Georgia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1100" dirty="0">
                <a:latin typeface="Georgia" charset="0"/>
                <a:cs typeface="Georgia" charset="0"/>
              </a:rPr>
              <a:t>—</a:t>
            </a:r>
            <a:r>
              <a:rPr lang="en-US" sz="1100" dirty="0">
                <a:cs typeface="Arial" charset="0"/>
              </a:rPr>
              <a:t>Barbara B., Group Leader</a:t>
            </a:r>
            <a:endParaRPr lang="en-US" sz="1100" dirty="0">
              <a:latin typeface="Georgia" charset="0"/>
              <a:cs typeface="Georgia" charset="0"/>
            </a:endParaRPr>
          </a:p>
          <a:p>
            <a:pPr>
              <a:lnSpc>
                <a:spcPct val="120000"/>
              </a:lnSpc>
              <a:defRPr/>
            </a:pPr>
            <a:endParaRPr lang="en-US" sz="1200" dirty="0">
              <a:latin typeface="Georgia" charset="0"/>
              <a:cs typeface="Georg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957"/>
            <a:ext cx="8229600" cy="114300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Why do I travel?  </a:t>
            </a:r>
            <a:r>
              <a:rPr lang="en-US" sz="16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I am passionate about seeing the world.</a:t>
            </a:r>
            <a:r>
              <a:rPr lang="en-US" sz="1400" dirty="0" smtClean="0">
                <a:latin typeface="Arial Black" panose="020B0A04020102020204" pitchFamily="34" charset="0"/>
              </a:rPr>
              <a:t/>
            </a:r>
            <a:br>
              <a:rPr lang="en-US" sz="1400" dirty="0" smtClean="0">
                <a:latin typeface="Arial Black" panose="020B0A04020102020204" pitchFamily="34" charset="0"/>
              </a:rPr>
            </a:br>
            <a:r>
              <a:rPr lang="en-US" sz="1600" dirty="0" smtClean="0">
                <a:latin typeface="Arial Black" panose="020B0A04020102020204" pitchFamily="34" charset="0"/>
              </a:rPr>
              <a:t>During my junior year of college I studied abroad in England.  During those five months I also traveled to Spain, France, Holland, Ireland, &amp; Scotland.  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71" y="1282379"/>
            <a:ext cx="3799479" cy="2514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74" y="1176957"/>
            <a:ext cx="3857625" cy="25662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90" y="3796979"/>
            <a:ext cx="2555209" cy="30324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99" y="3619500"/>
            <a:ext cx="2255547" cy="320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946" y="3705060"/>
            <a:ext cx="1905000" cy="31243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972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956" y="0"/>
            <a:ext cx="8229600" cy="1143000"/>
          </a:xfrm>
        </p:spPr>
        <p:txBody>
          <a:bodyPr/>
          <a:lstStyle/>
          <a:p>
            <a:r>
              <a:rPr lang="en-US" sz="3600" dirty="0" smtClean="0">
                <a:latin typeface="Arial Black" panose="020B0A04020102020204" pitchFamily="34" charset="0"/>
              </a:rPr>
              <a:t>Why do </a:t>
            </a:r>
            <a:r>
              <a:rPr lang="en-US" sz="3600" dirty="0">
                <a:latin typeface="Arial Black" panose="020B0A04020102020204" pitchFamily="34" charset="0"/>
              </a:rPr>
              <a:t>I travel</a:t>
            </a:r>
            <a:r>
              <a:rPr lang="en-US" sz="3600" dirty="0" smtClean="0">
                <a:latin typeface="Arial Black" panose="020B0A04020102020204" pitchFamily="34" charset="0"/>
              </a:rPr>
              <a:t>? </a:t>
            </a:r>
            <a:r>
              <a:rPr lang="en-US" sz="2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To be a life-long learner</a:t>
            </a:r>
            <a:r>
              <a:rPr lang="en-US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/>
            </a:r>
            <a:br>
              <a:rPr lang="en-US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en-US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After graduating from Wittenberg, I moved to Anchorage, Alaska, Portland, Oregon and New York City, New York.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81" y="3727536"/>
            <a:ext cx="4257675" cy="2744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65" y="1440322"/>
            <a:ext cx="4038600" cy="22872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56" y="1427163"/>
            <a:ext cx="4406009" cy="2300373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756" y="3733800"/>
            <a:ext cx="4177409" cy="2744724"/>
          </a:xfrm>
        </p:spPr>
      </p:pic>
    </p:spTree>
    <p:extLst>
      <p:ext uri="{BB962C8B-B14F-4D97-AF65-F5344CB8AC3E}">
        <p14:creationId xmlns="" xmlns:p14="http://schemas.microsoft.com/office/powerpoint/2010/main" val="232619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311522"/>
          </a:xfrm>
        </p:spPr>
        <p:txBody>
          <a:bodyPr/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Why do </a:t>
            </a:r>
            <a:r>
              <a:rPr lang="en-US" sz="3600" dirty="0">
                <a:latin typeface="Arial Black" panose="020B0A04020102020204" pitchFamily="34" charset="0"/>
              </a:rPr>
              <a:t>I travel</a:t>
            </a:r>
            <a:r>
              <a:rPr lang="en-US" sz="3600" dirty="0" smtClean="0">
                <a:latin typeface="Arial Black" panose="020B0A04020102020204" pitchFamily="34" charset="0"/>
              </a:rPr>
              <a:t>?</a:t>
            </a:r>
            <a:r>
              <a:rPr lang="en-US" sz="2400" dirty="0" smtClean="0">
                <a:latin typeface="Arial Black" panose="020B0A04020102020204" pitchFamily="34" charset="0"/>
              </a:rPr>
              <a:t/>
            </a:r>
            <a:br>
              <a:rPr lang="en-US" sz="2400" dirty="0" smtClean="0">
                <a:latin typeface="Arial Black" panose="020B0A04020102020204" pitchFamily="34" charset="0"/>
              </a:rPr>
            </a:br>
            <a:r>
              <a:rPr lang="en-US" sz="19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To be more compassionate and connected to others in this world.</a:t>
            </a:r>
            <a:br>
              <a:rPr lang="en-US" sz="19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sz="19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After traveling to Mexico and China my heart has grown!</a:t>
            </a:r>
            <a:endParaRPr lang="en-US" sz="19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362200"/>
            <a:ext cx="3178041" cy="40703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75" y="1586160"/>
            <a:ext cx="2789804" cy="2025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760" y="4343400"/>
            <a:ext cx="2951042" cy="2209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74" y="3573463"/>
            <a:ext cx="2306826" cy="3124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49072"/>
            <a:ext cx="3396830" cy="25769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201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1" y="802606"/>
            <a:ext cx="2181592" cy="327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973138"/>
            <a:ext cx="2193925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1735"/>
          <a:stretch>
            <a:fillRect/>
          </a:stretch>
        </p:blipFill>
        <p:spPr bwMode="auto">
          <a:xfrm>
            <a:off x="3972162" y="3176588"/>
            <a:ext cx="3309702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609601" y="2362200"/>
            <a:ext cx="3578224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r>
              <a:rPr lang="en-US" sz="1400" dirty="0" smtClean="0">
                <a:latin typeface="Arial"/>
                <a:cs typeface="Arial"/>
              </a:rPr>
              <a:t>Why this tour is great for our group</a:t>
            </a:r>
            <a:endParaRPr lang="en-US" sz="1400" dirty="0">
              <a:latin typeface="Arial"/>
              <a:cs typeface="Arial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endParaRPr lang="en-US" sz="1400" dirty="0">
              <a:latin typeface="Arial"/>
              <a:cs typeface="Arial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r>
              <a:rPr lang="en-US" sz="1400" dirty="0" smtClean="0">
                <a:latin typeface="Arial"/>
                <a:cs typeface="Arial"/>
              </a:rPr>
              <a:t>Helping students become global citizens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endParaRPr lang="en-US" sz="1400" dirty="0" smtClean="0">
              <a:latin typeface="Arial"/>
              <a:cs typeface="Arial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r>
              <a:rPr lang="en-US" sz="1400" dirty="0" smtClean="0">
                <a:latin typeface="Arial"/>
                <a:cs typeface="Arial"/>
                <a:hlinkClick r:id="rId5"/>
              </a:rPr>
              <a:t>http://www.eftours.com/videos/global-classroom</a:t>
            </a:r>
            <a:endParaRPr lang="en-US" sz="1400" dirty="0" smtClean="0">
              <a:latin typeface="Arial"/>
              <a:cs typeface="Arial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  <a:defRPr/>
            </a:pPr>
            <a:endParaRPr lang="en-US" sz="1400" dirty="0">
              <a:latin typeface="Arial"/>
              <a:cs typeface="Arial"/>
            </a:endParaRPr>
          </a:p>
          <a:p>
            <a:pPr>
              <a:lnSpc>
                <a:spcPct val="120000"/>
              </a:lnSpc>
              <a:defRPr/>
            </a:pPr>
            <a:endParaRPr lang="en-US" sz="1400" dirty="0" smtClean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2600" y="1066800"/>
            <a:ext cx="4394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kern="1000" spc="70" dirty="0" smtClean="0">
                <a:solidFill>
                  <a:srgbClr val="002060"/>
                </a:solidFill>
                <a:latin typeface="Georgia"/>
                <a:cs typeface="Georgia"/>
              </a:rPr>
              <a:t>WHY TRAVEL?</a:t>
            </a:r>
            <a:endParaRPr lang="en-US" sz="4000" kern="1000" spc="100" dirty="0">
              <a:solidFill>
                <a:srgbClr val="002060"/>
              </a:solidFill>
              <a:latin typeface="Georgia"/>
              <a:cs typeface="Georgia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156163" y="1676400"/>
            <a:ext cx="2397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6172201" y="3476668"/>
            <a:ext cx="2574924" cy="2771732"/>
            <a:chOff x="6753343" y="3207317"/>
            <a:chExt cx="2219326" cy="2420902"/>
          </a:xfrm>
        </p:grpSpPr>
        <p:sp>
          <p:nvSpPr>
            <p:cNvPr id="27" name="Rectangle 26"/>
            <p:cNvSpPr/>
            <p:nvPr/>
          </p:nvSpPr>
          <p:spPr bwMode="auto">
            <a:xfrm>
              <a:off x="6753343" y="3207317"/>
              <a:ext cx="2219326" cy="242090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lIns="45719" tIns="45719" rIns="45719" bIns="45719"/>
            <a:lstStyle/>
            <a:p>
              <a:pPr marL="457200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7101006" y="3494619"/>
              <a:ext cx="1600200" cy="1858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sz="1200" dirty="0">
                  <a:latin typeface="Georgia"/>
                  <a:cs typeface="Georgia"/>
                </a:rPr>
                <a:t>My tour was an absolutely life-changing experience and inspired me to continue to travel the world</a:t>
              </a:r>
              <a:r>
                <a:rPr lang="en-US" sz="1200" dirty="0" smtClean="0">
                  <a:latin typeface="Georgia"/>
                  <a:cs typeface="Georgia"/>
                </a:rPr>
                <a:t>.</a:t>
              </a:r>
              <a:r>
                <a:rPr lang="en-US" sz="1200" dirty="0" smtClean="0">
                  <a:latin typeface="Georgia" charset="0"/>
                  <a:cs typeface="Georgia" charset="0"/>
                </a:rPr>
                <a:t>”</a:t>
              </a:r>
              <a:endParaRPr lang="en-US" sz="1200" dirty="0">
                <a:latin typeface="Georgia" charset="0"/>
                <a:cs typeface="Georgia" charset="0"/>
              </a:endParaRPr>
            </a:p>
            <a:p>
              <a:pPr>
                <a:lnSpc>
                  <a:spcPct val="120000"/>
                </a:lnSpc>
                <a:defRPr/>
              </a:pPr>
              <a:endParaRPr lang="en-US" sz="1200" dirty="0">
                <a:latin typeface="Georgia" charset="0"/>
                <a:cs typeface="Georgia" charset="0"/>
              </a:endParaRPr>
            </a:p>
            <a:p>
              <a:pPr>
                <a:lnSpc>
                  <a:spcPct val="120000"/>
                </a:lnSpc>
                <a:defRPr/>
              </a:pPr>
              <a:r>
                <a:rPr lang="en-US" sz="1100" dirty="0" smtClean="0">
                  <a:latin typeface="Georgia" charset="0"/>
                  <a:cs typeface="Georgia" charset="0"/>
                </a:rPr>
                <a:t>— </a:t>
              </a:r>
              <a:r>
                <a:rPr lang="en-US" sz="1100" dirty="0" err="1" smtClean="0">
                  <a:cs typeface="Arial" charset="0"/>
                </a:rPr>
                <a:t>Alivia</a:t>
              </a:r>
              <a:r>
                <a:rPr lang="en-US" sz="1100" dirty="0" smtClean="0">
                  <a:cs typeface="Arial" charset="0"/>
                </a:rPr>
                <a:t> L.</a:t>
              </a:r>
              <a:r>
                <a:rPr lang="en-US" sz="1100" dirty="0">
                  <a:cs typeface="Arial" charset="0"/>
                </a:rPr>
                <a:t>, </a:t>
              </a:r>
              <a:r>
                <a:rPr lang="en-US" sz="1100" dirty="0" smtClean="0">
                  <a:cs typeface="Arial" charset="0"/>
                </a:rPr>
                <a:t>Student</a:t>
              </a:r>
              <a:endParaRPr lang="en-US" sz="1100" dirty="0">
                <a:latin typeface="Georgia" charset="0"/>
                <a:cs typeface="Georgia" charset="0"/>
              </a:endParaRPr>
            </a:p>
          </p:txBody>
        </p:sp>
        <p:sp>
          <p:nvSpPr>
            <p:cNvPr id="29" name="Rectangle 8"/>
            <p:cNvSpPr>
              <a:spLocks noChangeArrowheads="1"/>
            </p:cNvSpPr>
            <p:nvPr/>
          </p:nvSpPr>
          <p:spPr bwMode="auto">
            <a:xfrm>
              <a:off x="7024806" y="3511712"/>
              <a:ext cx="304800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sz="1050" dirty="0">
                  <a:latin typeface="Georgia" charset="0"/>
                  <a:cs typeface="Georgia" charset="0"/>
                </a:rPr>
                <a:t>“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"/>
          <p:cNvSpPr>
            <a:spLocks/>
          </p:cNvSpPr>
          <p:nvPr/>
        </p:nvSpPr>
        <p:spPr bwMode="auto">
          <a:xfrm>
            <a:off x="828675" y="1219201"/>
            <a:ext cx="7400925" cy="1676400"/>
          </a:xfrm>
          <a:custGeom>
            <a:avLst/>
            <a:gdLst>
              <a:gd name="T0" fmla="*/ 756888258 w 21600"/>
              <a:gd name="T1" fmla="*/ 555106417 h 21600"/>
              <a:gd name="T2" fmla="*/ 756888258 w 21600"/>
              <a:gd name="T3" fmla="*/ 555106417 h 21600"/>
              <a:gd name="T4" fmla="*/ 756888258 w 21600"/>
              <a:gd name="T5" fmla="*/ 555106417 h 21600"/>
              <a:gd name="T6" fmla="*/ 756888258 w 21600"/>
              <a:gd name="T7" fmla="*/ 55510641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>
              <a:defRPr/>
            </a:pP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  <a:sym typeface="Helvetica Neue Light" charset="0"/>
              </a:rPr>
              <a:t>hand </a:t>
            </a:r>
            <a:r>
              <a:rPr lang="en-US" sz="1400" dirty="0">
                <a:solidFill>
                  <a:srgbClr val="FF0000"/>
                </a:solidFill>
                <a:latin typeface="Arial"/>
                <a:cs typeface="Arial"/>
                <a:sym typeface="Helvetica Neue Light" charset="0"/>
              </a:rPr>
              <a:t>out the day-by-days before this slide so 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  <a:sym typeface="Helvetica Neue Light" charset="0"/>
              </a:rPr>
              <a:t>everyone can </a:t>
            </a:r>
            <a:r>
              <a:rPr lang="en-US" sz="1400" dirty="0">
                <a:solidFill>
                  <a:srgbClr val="FF0000"/>
                </a:solidFill>
                <a:latin typeface="Arial"/>
                <a:cs typeface="Arial"/>
                <a:sym typeface="Helvetica Neue Light" charset="0"/>
              </a:rPr>
              <a:t>follow along as you review the itinerary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  <a:sym typeface="Helvetica Neue Light" charset="0"/>
              </a:rPr>
              <a:t>!</a:t>
            </a:r>
            <a:endParaRPr lang="en-US" sz="1400" dirty="0">
              <a:solidFill>
                <a:srgbClr val="000000"/>
              </a:solidFill>
              <a:latin typeface="Arial"/>
              <a:cs typeface="Arial"/>
              <a:sym typeface="Helvetica Neue Light" charset="0"/>
            </a:endParaRPr>
          </a:p>
          <a:p>
            <a:pPr marL="171450" indent="-171450">
              <a:spcBef>
                <a:spcPts val="3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  <a:sym typeface="Helvetica Neue Light" charset="0"/>
              </a:rPr>
              <a:t>London: 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  <a:sym typeface="Helvetica Neue Light" charset="0"/>
              </a:rPr>
              <a:t>London Bridge, St. Paul’s Cathedral, Piccadilly Circus, Hyde Park, Changing of the Guard at Buckingham Palace, Big Ben, Trafalgar Square, Leicester Square and Covent Garden.</a:t>
            </a:r>
            <a:endParaRPr lang="en-US" sz="2000" dirty="0">
              <a:solidFill>
                <a:srgbClr val="000000"/>
              </a:solidFill>
              <a:latin typeface="Arial"/>
              <a:cs typeface="Arial"/>
              <a:sym typeface="Helvetica Neue Light" charset="0"/>
            </a:endParaRPr>
          </a:p>
          <a:p>
            <a:pPr>
              <a:spcBef>
                <a:spcPts val="300"/>
              </a:spcBef>
              <a:buFont typeface="Arial" charset="0"/>
              <a:buChar char="•"/>
              <a:defRPr/>
            </a:pPr>
            <a:endParaRPr lang="en-US" sz="1400" dirty="0">
              <a:solidFill>
                <a:srgbClr val="000000"/>
              </a:solidFill>
              <a:latin typeface="Arial"/>
              <a:cs typeface="Arial"/>
              <a:sym typeface="Helvetica Neue Light" charset="0"/>
            </a:endParaRPr>
          </a:p>
          <a:p>
            <a:pPr>
              <a:spcBef>
                <a:spcPts val="300"/>
              </a:spcBef>
              <a:defRPr/>
            </a:pPr>
            <a:endParaRPr lang="en-US" sz="1400" dirty="0">
              <a:solidFill>
                <a:srgbClr val="000000"/>
              </a:solidFill>
              <a:cs typeface="Arial" charset="0"/>
              <a:sym typeface="Helvetica Neue Light" charset="0"/>
            </a:endParaRPr>
          </a:p>
          <a:p>
            <a:pPr>
              <a:spcBef>
                <a:spcPts val="300"/>
              </a:spcBef>
              <a:defRPr/>
            </a:pPr>
            <a:endParaRPr lang="en-US" sz="1400" dirty="0">
              <a:solidFill>
                <a:srgbClr val="000000"/>
              </a:solidFill>
              <a:cs typeface="Arial" charset="0"/>
              <a:sym typeface="Helvetica Neue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0613" y="609600"/>
            <a:ext cx="4419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1000" spc="70" dirty="0">
                <a:latin typeface="Georgia"/>
                <a:cs typeface="Georgia"/>
              </a:rPr>
              <a:t>TOUR HIGHLIGHTS</a:t>
            </a:r>
            <a:endParaRPr lang="en-US" kern="1000" spc="100" dirty="0">
              <a:latin typeface="Georgia"/>
              <a:cs typeface="Georgia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451350" y="1219200"/>
            <a:ext cx="2397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 descr="st pauls cathedr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095625"/>
            <a:ext cx="3042486" cy="3731916"/>
          </a:xfrm>
          <a:prstGeom prst="rect">
            <a:avLst/>
          </a:prstGeom>
        </p:spPr>
      </p:pic>
      <p:pic>
        <p:nvPicPr>
          <p:cNvPr id="7" name="Picture 6" descr="big b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095625"/>
            <a:ext cx="3150475" cy="3731916"/>
          </a:xfrm>
          <a:prstGeom prst="rect">
            <a:avLst/>
          </a:prstGeom>
        </p:spPr>
      </p:pic>
      <p:pic>
        <p:nvPicPr>
          <p:cNvPr id="8" name="Picture 7" descr="covent garden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1375" y="4962525"/>
            <a:ext cx="2409825" cy="1895475"/>
          </a:xfrm>
          <a:prstGeom prst="rect">
            <a:avLst/>
          </a:prstGeom>
        </p:spPr>
      </p:pic>
      <p:pic>
        <p:nvPicPr>
          <p:cNvPr id="9" name="Picture 8" descr="convent garden 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3275" y="3095625"/>
            <a:ext cx="2447925" cy="186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Tour Highlights in London</a:t>
            </a:r>
            <a:endParaRPr lang="en-US" sz="4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01" y="1524000"/>
            <a:ext cx="4130092" cy="27634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943" y="3601231"/>
            <a:ext cx="4114800" cy="25645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030" y="1167912"/>
            <a:ext cx="4058875" cy="2404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87407"/>
            <a:ext cx="4470983" cy="19461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420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299"/>
            <a:ext cx="8229600" cy="1412095"/>
          </a:xfrm>
        </p:spPr>
        <p:txBody>
          <a:bodyPr/>
          <a:lstStyle/>
          <a:p>
            <a:pPr algn="ctr"/>
            <a:r>
              <a:rPr lang="en-US" sz="5400" dirty="0" smtClean="0">
                <a:latin typeface="Bauhaus 93" panose="04030905020B02020C02" pitchFamily="82" charset="0"/>
              </a:rPr>
              <a:t>Paris</a:t>
            </a:r>
            <a:endParaRPr lang="en-US" sz="5400" dirty="0">
              <a:latin typeface="Bauhaus 93" panose="04030905020B02020C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565483"/>
            <a:ext cx="2478405" cy="26255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405" y="1548587"/>
            <a:ext cx="3141345" cy="2642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4200952"/>
            <a:ext cx="4744728" cy="2657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4191000"/>
            <a:ext cx="4133850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" y="1526395"/>
            <a:ext cx="3409949" cy="26646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440173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C006A"/>
      </a:accent1>
      <a:accent2>
        <a:srgbClr val="857D6D"/>
      </a:accent2>
      <a:accent3>
        <a:srgbClr val="FFFFFF"/>
      </a:accent3>
      <a:accent4>
        <a:srgbClr val="000000"/>
      </a:accent4>
      <a:accent5>
        <a:srgbClr val="E2AAB9"/>
      </a:accent5>
      <a:accent6>
        <a:srgbClr val="787162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ＭＳ Ｐゴシック"/>
        <a:cs typeface="Helvetica"/>
      </a:majorFont>
      <a:minorFont>
        <a:latin typeface="Helvetica"/>
        <a:ea typeface="ＭＳ Ｐゴシック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CC006A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293D"/>
            </a:solidFill>
            <a:effectLst/>
            <a:latin typeface="Arial" charset="0"/>
            <a:ea typeface="ＭＳ Ｐゴシック" charset="0"/>
            <a:cs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CC006A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45719" tIns="45719" rIns="45719" bIns="45719" numCol="1" anchor="t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293D"/>
            </a:solidFill>
            <a:effectLst/>
            <a:latin typeface="Arial" charset="0"/>
            <a:ea typeface="ＭＳ Ｐゴシック" charset="0"/>
            <a:cs typeface="Arial" charset="0"/>
            <a:sym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C006A"/>
      </a:accent1>
      <a:accent2>
        <a:srgbClr val="857D6D"/>
      </a:accent2>
      <a:accent3>
        <a:srgbClr val="FFFFFF"/>
      </a:accent3>
      <a:accent4>
        <a:srgbClr val="000000"/>
      </a:accent4>
      <a:accent5>
        <a:srgbClr val="E2AAB9"/>
      </a:accent5>
      <a:accent6>
        <a:srgbClr val="787162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6710</TotalTime>
  <Words>762</Words>
  <Application>Microsoft Office PowerPoint</Application>
  <PresentationFormat>On-screen Show (4:3)</PresentationFormat>
  <Paragraphs>177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1_Office Theme</vt:lpstr>
      <vt:lpstr>Slide 1</vt:lpstr>
      <vt:lpstr>Slide 2</vt:lpstr>
      <vt:lpstr>Why do I travel?  I am passionate about seeing the world. During my junior year of college I studied abroad in England.  During those five months I also traveled to Spain, France, Holland, Ireland, &amp; Scotland.  </vt:lpstr>
      <vt:lpstr>Why do I travel? To be a life-long learner After graduating from Wittenberg, I moved to Anchorage, Alaska, Portland, Oregon and New York City, New York.</vt:lpstr>
      <vt:lpstr>Why do I travel? To be more compassionate and connected to others in this world. After traveling to Mexico and China my heart has grown!</vt:lpstr>
      <vt:lpstr>Slide 6</vt:lpstr>
      <vt:lpstr>Slide 7</vt:lpstr>
      <vt:lpstr>Tour Highlights in London</vt:lpstr>
      <vt:lpstr>Paris</vt:lpstr>
      <vt:lpstr>Tour Highlights in Paris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Justine Grossman</dc:creator>
  <cp:lastModifiedBy>Test</cp:lastModifiedBy>
  <cp:revision>622</cp:revision>
  <cp:lastPrinted>2014-08-26T21:01:38Z</cp:lastPrinted>
  <dcterms:modified xsi:type="dcterms:W3CDTF">2015-10-22T18:26:06Z</dcterms:modified>
</cp:coreProperties>
</file>